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5AD92A5-A4C2-4FFC-B9DA-2C01DD2D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536D-72B6-40F3-B97A-DF0BD5BD967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1FB393A-EB52-4E0C-A4BE-5D5DA3B0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EE25062-0CE4-4AD3-BE6F-ADBFC1CDC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251FA-13D7-4EBC-A73D-0A67C6A4402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9675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3A5A1CF-7C11-4BD7-B095-84693E8B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9CEFD-004B-4C30-BBD4-969DEFAADAD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0C08B9A-CB7F-4BC9-AE39-D4DE85AC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34B9EFE-4B21-416D-A7DF-09017B8E0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41937-2DF7-4ABF-A79C-69B8BE400D5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8146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FF54A64-710E-4EB6-9C48-DEE0E6DA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7AD6-F458-4D20-9F71-A3854D123C0F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F9534D9-88F6-4887-A5A0-2FB8D3B9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09320E5-8358-4910-A48C-5B77EB959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EFAF0-6BDF-4350-8DF3-9E5138895A7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6786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7E55AA2-A323-41C3-A555-BFE041A4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7CB0-06C7-4840-AC72-76B787F84717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797AD93-33F1-48B0-A9AA-BD583A5C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F899785-673A-472D-93E8-8A246693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C189A-D97D-4E1A-8319-05BA6A5B017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7644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CE5AE10-4081-496A-9D62-140B3BF7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DFD6-AD26-4D2C-B450-424267C0E15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649373B-D238-4C75-9BAD-0845CD8D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D5122EB-365B-4AE3-88CB-F633BFB2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2901-B3F7-4BBB-B6BA-9DB6996A912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1772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BC29318-FE42-49D8-A3E2-2610DB05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42B64-0744-4B75-A11E-393BB611DE7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0AE94B4-1BBB-483E-A056-5A24A354E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0768E9E-125D-42CE-AF77-3EC95E928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7D887-9684-4F7D-9FF6-3ADC20ABBD1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102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72724473-CFBD-4D1A-B6E9-5D338C76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4F3E-A8DA-4D1E-9E91-368962E431B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AF650BCD-0CA6-44CB-994A-8028CC80B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D92392EF-9B37-4D71-9B9E-004EEB07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C6CEA-C6C9-4F54-8EB8-06230949038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9793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BBAF6754-2A26-41DE-83FA-D70E39B6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FABD-F8F2-42CC-B946-B89F76DB707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B6136257-BC88-4906-93A8-9FC8290D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42B14D08-BE4F-4941-AFEA-3FB72555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564FF-CD85-4469-9AC4-F0E4E254DCF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0372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241A4325-5515-4E48-B626-04A3B97B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6F29-6F69-4714-9456-AD327248080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50E47769-6E92-4B5C-839C-5F99E590E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0008F965-D871-4A78-A963-1FD10D9B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2529C-4718-4B2D-9E6E-4E2419DF340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993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DC8F43D-3438-4D43-9F00-145FC276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1827D-3FB3-48A2-A122-76824E80155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6F3090C9-88FB-44BD-AFD7-E0112EB2F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624B207-0FEA-4584-BF03-91CC7648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CAE5B-5EED-4AF2-886F-048019E0B1A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0090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81499DD-1DA7-488D-AF2A-46900951D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AB2F-AF13-4D45-9993-29C83880A1B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73745B7-BD26-453E-8B07-D34C895B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2F70860-DEE6-4878-A350-6EED52B2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486E0-8425-4525-A4B6-D99F81B7C74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420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226A279A-756A-420D-B514-7AE3BE0C08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B3F658F0-AA71-4BD9-A3A5-A9ECE8B6BF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CE882FF-D297-4FF0-8D32-862F05E65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90347E-5E72-4567-A102-140196BEC3F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F1FA887-56D1-4801-8934-4D61B2A7F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89E3C67-56A3-4D41-A735-B665ED8BC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5666696-51B7-4A09-9948-74171758E4DB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isekana desna puščica 3">
            <a:extLst>
              <a:ext uri="{FF2B5EF4-FFF2-40B4-BE49-F238E27FC236}">
                <a16:creationId xmlns:a16="http://schemas.microsoft.com/office/drawing/2014/main" id="{C9FA8A26-A8D8-425C-A2E9-4D7B41C81915}"/>
              </a:ext>
            </a:extLst>
          </p:cNvPr>
          <p:cNvSpPr/>
          <p:nvPr/>
        </p:nvSpPr>
        <p:spPr>
          <a:xfrm>
            <a:off x="714348" y="3500438"/>
            <a:ext cx="8001056" cy="2286016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3" name="Naslov 1">
            <a:extLst>
              <a:ext uri="{FF2B5EF4-FFF2-40B4-BE49-F238E27FC236}">
                <a16:creationId xmlns:a16="http://schemas.microsoft.com/office/drawing/2014/main" id="{7783C779-B402-4025-AECA-7A9A46A3F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2214563"/>
          </a:xfrm>
        </p:spPr>
        <p:txBody>
          <a:bodyPr/>
          <a:lstStyle/>
          <a:p>
            <a:r>
              <a:rPr lang="sl-SI" altLang="sl-SI" sz="6000" b="1"/>
              <a:t>PONOVNI ZAČETEK DEMOKRACIJE</a:t>
            </a:r>
            <a:endParaRPr lang="en-US" altLang="sl-SI" b="1"/>
          </a:p>
        </p:txBody>
      </p:sp>
      <p:sp>
        <p:nvSpPr>
          <p:cNvPr id="2054" name="Ograda vsebine 4">
            <a:extLst>
              <a:ext uri="{FF2B5EF4-FFF2-40B4-BE49-F238E27FC236}">
                <a16:creationId xmlns:a16="http://schemas.microsoft.com/office/drawing/2014/main" id="{A2286B3A-E239-49E2-867F-A1D870096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143375"/>
            <a:ext cx="7286625" cy="9286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sl-SI" altLang="sl-SI" sz="1400"/>
          </a:p>
          <a:p>
            <a:pPr>
              <a:buFont typeface="Arial" panose="020B0604020202020204" pitchFamily="34" charset="0"/>
              <a:buNone/>
            </a:pPr>
            <a:r>
              <a:rPr lang="sl-SI" altLang="sl-SI" sz="1400"/>
              <a:t>    </a:t>
            </a:r>
            <a:r>
              <a:rPr lang="sl-SI" altLang="sl-SI" sz="1400" b="1">
                <a:latin typeface="Algerian" panose="04020705040A02060702" pitchFamily="82" charset="0"/>
              </a:rPr>
              <a:t>PRAZGODOVINA     STARI VEK      SREDNJI VEK       NOVI VEK      NOVEJŠA ZGODOVINA                  </a:t>
            </a:r>
            <a:endParaRPr lang="en-US" altLang="sl-SI" sz="1400" b="1">
              <a:latin typeface="Algerian" panose="04020705040A02060702" pitchFamily="82" charset="0"/>
            </a:endParaRPr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DB6B417E-14ED-4C7F-957A-CC233A75C182}"/>
              </a:ext>
            </a:extLst>
          </p:cNvPr>
          <p:cNvCxnSpPr/>
          <p:nvPr/>
        </p:nvCxnSpPr>
        <p:spPr>
          <a:xfrm rot="5400000">
            <a:off x="2285207" y="4644231"/>
            <a:ext cx="1143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konektor 9">
            <a:extLst>
              <a:ext uri="{FF2B5EF4-FFF2-40B4-BE49-F238E27FC236}">
                <a16:creationId xmlns:a16="http://schemas.microsoft.com/office/drawing/2014/main" id="{00874C38-3C91-40FA-931B-F85D004E7EC8}"/>
              </a:ext>
            </a:extLst>
          </p:cNvPr>
          <p:cNvCxnSpPr/>
          <p:nvPr/>
        </p:nvCxnSpPr>
        <p:spPr>
          <a:xfrm rot="5400000">
            <a:off x="3429794" y="4642644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konektor 10">
            <a:extLst>
              <a:ext uri="{FF2B5EF4-FFF2-40B4-BE49-F238E27FC236}">
                <a16:creationId xmlns:a16="http://schemas.microsoft.com/office/drawing/2014/main" id="{FFDD0F33-7B1B-4F1C-8DF4-D4B584AF5428}"/>
              </a:ext>
            </a:extLst>
          </p:cNvPr>
          <p:cNvCxnSpPr/>
          <p:nvPr/>
        </p:nvCxnSpPr>
        <p:spPr>
          <a:xfrm rot="5400000">
            <a:off x="4787107" y="4642644"/>
            <a:ext cx="1143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konektor 11">
            <a:extLst>
              <a:ext uri="{FF2B5EF4-FFF2-40B4-BE49-F238E27FC236}">
                <a16:creationId xmlns:a16="http://schemas.microsoft.com/office/drawing/2014/main" id="{0E8D196B-F7CA-4F10-943A-FCC6F5A67806}"/>
              </a:ext>
            </a:extLst>
          </p:cNvPr>
          <p:cNvCxnSpPr/>
          <p:nvPr/>
        </p:nvCxnSpPr>
        <p:spPr>
          <a:xfrm rot="5400000">
            <a:off x="5858669" y="4642644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uščica gor 13">
            <a:extLst>
              <a:ext uri="{FF2B5EF4-FFF2-40B4-BE49-F238E27FC236}">
                <a16:creationId xmlns:a16="http://schemas.microsoft.com/office/drawing/2014/main" id="{D7F93C41-841F-40D6-B165-7076385A5F22}"/>
              </a:ext>
            </a:extLst>
          </p:cNvPr>
          <p:cNvSpPr/>
          <p:nvPr/>
        </p:nvSpPr>
        <p:spPr>
          <a:xfrm>
            <a:off x="5643570" y="2928934"/>
            <a:ext cx="1000132" cy="1357322"/>
          </a:xfrm>
          <a:prstGeom prst="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18.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dirty="0"/>
              <a:t>19.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dirty="0"/>
              <a:t>st.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F0D5B4-E205-40E6-8262-0AA90054C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800" b="1" dirty="0">
                <a:solidFill>
                  <a:schemeClr val="accent6">
                    <a:lumMod val="75000"/>
                  </a:schemeClr>
                </a:solidFill>
              </a:rPr>
              <a:t>PRVE MODERNE DEMOKRACIJE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8543482-C836-438C-824C-DC459EC4A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Po revolucijah (18.-19. stoletje) so se v mnogih evropskih državah spet začele razvijati demokratične ureditve.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Oblast nad urejanjem družbe je prišla v roke ljudstva. Vsi ljudje so bili pri tem opredeljeni kot enakopravni (ne glede na družbeni sloj)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V velikih državah (Francija,Nemčija,Italija) je bilo zdaj preveč ljudi da bi oblikovali skupščino tako kot Atene.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Temelj novoveške demokracije so zato postale </a:t>
            </a:r>
            <a:r>
              <a:rPr lang="sl-SI" sz="2400" b="1" dirty="0">
                <a:solidFill>
                  <a:srgbClr val="FF0000"/>
                </a:solidFill>
              </a:rPr>
              <a:t>splošne volitve</a:t>
            </a:r>
            <a:r>
              <a:rPr lang="sl-SI" sz="2400" dirty="0"/>
              <a:t>,na katerih so polnoletni državljani volili svoje predstavnike-</a:t>
            </a:r>
            <a:r>
              <a:rPr lang="sl-SI" sz="2400" b="1" dirty="0">
                <a:solidFill>
                  <a:srgbClr val="FF0000"/>
                </a:solidFill>
              </a:rPr>
              <a:t>poslance</a:t>
            </a:r>
            <a:r>
              <a:rPr lang="sl-SI" sz="2400" dirty="0"/>
              <a:t> v </a:t>
            </a:r>
            <a:r>
              <a:rPr lang="sl-SI" sz="2400" b="1" dirty="0">
                <a:solidFill>
                  <a:srgbClr val="FF0000"/>
                </a:solidFill>
              </a:rPr>
              <a:t>splošno predstavniško telo</a:t>
            </a:r>
            <a:r>
              <a:rPr lang="sl-SI" sz="2400" dirty="0"/>
              <a:t>-</a:t>
            </a:r>
            <a:r>
              <a:rPr lang="sl-SI" sz="2400" b="1" dirty="0">
                <a:solidFill>
                  <a:srgbClr val="FF0000"/>
                </a:solidFill>
              </a:rPr>
              <a:t>parlament</a:t>
            </a:r>
            <a:r>
              <a:rPr lang="sl-SI" sz="2400" dirty="0"/>
              <a:t>. Parlament nato demokratično sprejema odločitve v imenu ljudstva.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E55404-6FD3-4F5F-AB5B-E51A620F7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800" b="1" dirty="0">
                <a:solidFill>
                  <a:schemeClr val="accent6">
                    <a:lumMod val="75000"/>
                  </a:schemeClr>
                </a:solidFill>
              </a:rPr>
              <a:t>OMEJITVE VOLILNE PRAVICE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17041788-AD68-46FE-B056-D164B2E27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Pri volitvah so obstajale omejitve volilne pravice-</a:t>
            </a:r>
            <a:r>
              <a:rPr lang="sl-SI" altLang="sl-SI" sz="2400" b="1">
                <a:solidFill>
                  <a:srgbClr val="FF0000"/>
                </a:solidFill>
              </a:rPr>
              <a:t>volilni cenzus</a:t>
            </a:r>
          </a:p>
          <a:p>
            <a:r>
              <a:rPr lang="sl-SI" altLang="sl-SI" sz="2400"/>
              <a:t>Še danes velja starostna omejitev v tistem času pa so bile omejitve nepravične-od volitev so izključevali ženske,več pravic so imeli bogati…danes takšnih krivičnih omejitev ni več.</a:t>
            </a:r>
            <a:endParaRPr lang="en-US" altLang="sl-SI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C4D6B2-A4DA-461F-97EB-51E51366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800" b="1" dirty="0">
                <a:solidFill>
                  <a:schemeClr val="accent6">
                    <a:lumMod val="75000"/>
                  </a:schemeClr>
                </a:solidFill>
              </a:rPr>
              <a:t>DEMOKRACIJA IN REPUBLIKA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ECE13EC9-08A7-4C3F-B3B7-3F7B9CAA1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Demokracija je včasih pomenila isto kot republika.</a:t>
            </a:r>
          </a:p>
          <a:p>
            <a:r>
              <a:rPr lang="sl-SI" altLang="sl-SI" sz="2400" b="1">
                <a:solidFill>
                  <a:srgbClr val="FF0000"/>
                </a:solidFill>
              </a:rPr>
              <a:t>REPUBLIKA</a:t>
            </a:r>
            <a:r>
              <a:rPr lang="sl-SI" altLang="sl-SI" sz="2400"/>
              <a:t> (latinsko): </a:t>
            </a:r>
            <a:r>
              <a:rPr lang="sl-SI" altLang="sl-SI" sz="2400" i="1"/>
              <a:t>res</a:t>
            </a:r>
            <a:r>
              <a:rPr lang="sl-SI" altLang="sl-SI" sz="2400"/>
              <a:t>-stvar,zadeva ; </a:t>
            </a:r>
            <a:r>
              <a:rPr lang="sl-SI" altLang="sl-SI" sz="2400" i="1"/>
              <a:t>publica</a:t>
            </a:r>
            <a:r>
              <a:rPr lang="sl-SI" altLang="sl-SI" sz="2400"/>
              <a:t>-javno/st</a:t>
            </a:r>
          </a:p>
          <a:p>
            <a:r>
              <a:rPr lang="sl-SI" altLang="sl-SI" sz="2400"/>
              <a:t>Odločanje o pomembnih vprašanjih je postalo javna zadeva</a:t>
            </a:r>
          </a:p>
          <a:p>
            <a:r>
              <a:rPr lang="sl-SI" altLang="sl-SI" sz="2400" b="1">
                <a:solidFill>
                  <a:srgbClr val="FF0000"/>
                </a:solidFill>
              </a:rPr>
              <a:t>JAVNA ZADEVA</a:t>
            </a:r>
            <a:r>
              <a:rPr lang="sl-SI" altLang="sl-SI" sz="2400"/>
              <a:t>: zadeva, pomembna za državo oz. za vse prebivalce v skupnosti/družbi (izvolitev predsednika države, ureditev cestnega prometa, obveznega šolstva, odločitev obveznega obratovalnega časa trgovin itd.)</a:t>
            </a:r>
          </a:p>
          <a:p>
            <a:r>
              <a:rPr lang="sl-SI" altLang="sl-SI" sz="2400"/>
              <a:t>Nasprotje javne zadeve so osebne zadeve (vse kar je pomembno le za posameznike)</a:t>
            </a:r>
          </a:p>
          <a:p>
            <a:endParaRPr lang="en-US" altLang="sl-SI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F3CE53-6CB3-4123-9848-FF57838D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800" b="1" dirty="0">
                <a:solidFill>
                  <a:schemeClr val="accent6">
                    <a:lumMod val="75000"/>
                  </a:schemeClr>
                </a:solidFill>
              </a:rPr>
              <a:t>V REPUBLIKI LJUDSTVO SAMO IZVOLI SVOJE VODITELJE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C79E355E-DA5E-478B-8B7F-3EE22B7A5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 sz="2400"/>
          </a:p>
          <a:p>
            <a:r>
              <a:rPr lang="sl-SI" altLang="sl-SI" sz="2400"/>
              <a:t>V demokraciji ljudstvo odloča, kdo vodi državo – polnoletni državljani izvolijo </a:t>
            </a:r>
            <a:r>
              <a:rPr lang="sl-SI" altLang="sl-SI" sz="2400" b="1">
                <a:solidFill>
                  <a:srgbClr val="FF0000"/>
                </a:solidFill>
              </a:rPr>
              <a:t>predsednika države </a:t>
            </a:r>
            <a:r>
              <a:rPr lang="sl-SI" altLang="sl-SI" sz="2400"/>
              <a:t>in svoje </a:t>
            </a:r>
            <a:r>
              <a:rPr lang="sl-SI" altLang="sl-SI" sz="2400" b="1">
                <a:solidFill>
                  <a:srgbClr val="FF0000"/>
                </a:solidFill>
              </a:rPr>
              <a:t>poslance</a:t>
            </a:r>
            <a:r>
              <a:rPr lang="sl-SI" altLang="sl-SI" sz="2400"/>
              <a:t>-predstavniki ljudstva</a:t>
            </a:r>
          </a:p>
          <a:p>
            <a:r>
              <a:rPr lang="sl-SI" altLang="sl-SI" sz="2400"/>
              <a:t>Ponekod pa državljani najprej izvolijo poslance, nato pa oni v imenu ljudstva izvolijo predsednika</a:t>
            </a:r>
          </a:p>
          <a:p>
            <a:r>
              <a:rPr lang="sl-SI" altLang="sl-SI" sz="2400"/>
              <a:t>V obeh primerih je predsednik izvoljen demokratično, čeprav je v prvem primeru izvoljen neposredno s strani ljudstva, v drugem pa posredno, s strani ljudskih predstavnikov-poslancev.</a:t>
            </a:r>
          </a:p>
          <a:p>
            <a:r>
              <a:rPr lang="sl-SI" altLang="sl-SI" sz="2400"/>
              <a:t>Predsednik države ima ponekod naziv predsednik republike.</a:t>
            </a:r>
            <a:endParaRPr lang="en-US" altLang="sl-SI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Algerian</vt:lpstr>
      <vt:lpstr>Arial</vt:lpstr>
      <vt:lpstr>Calibri</vt:lpstr>
      <vt:lpstr>Officeova tema</vt:lpstr>
      <vt:lpstr>PONOVNI ZAČETEK DEMOKRACIJE</vt:lpstr>
      <vt:lpstr>PRVE MODERNE DEMOKRACIJE</vt:lpstr>
      <vt:lpstr>OMEJITVE VOLILNE PRAVICE</vt:lpstr>
      <vt:lpstr>DEMOKRACIJA IN REPUBLIKA</vt:lpstr>
      <vt:lpstr>V REPUBLIKI LJUDSTVO SAMO IZVOLI SVOJE VODITELJE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2019-06-03T09:16:09Z</dcterms:created>
  <dcterms:modified xsi:type="dcterms:W3CDTF">2019-06-03T09:16:09Z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