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B988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13" autoAdjust="0"/>
  </p:normalViewPr>
  <p:slideViewPr>
    <p:cSldViewPr>
      <p:cViewPr varScale="1">
        <p:scale>
          <a:sx n="103" d="100"/>
          <a:sy n="103" d="100"/>
        </p:scale>
        <p:origin x="-11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GB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811C9A25-4C19-4D36-B823-7F8FB9A7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E231A-EE04-4440-959B-D814039BFE90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9552F4F8-545C-4401-A644-396DC89F5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25E3D41-04F4-4A05-8398-BF414AED4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17BE9-D140-41C0-984E-B6BBEB99E7DC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7920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4E2C662A-2226-42FD-8DFF-3F141883B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740C2-ECE5-4891-86E4-8D8CBBF7E558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1E26AC1B-8901-48C1-87EB-53AC55B7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CA4CFA2E-8D93-4F79-A58E-B051E991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97CC0-6C50-455C-9611-0B04792253AE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12263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AB02B4D6-DD8D-4B1D-BFAD-C0D15B4D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F95B-0C1C-43C1-B92E-9AD182CD4B22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E1CE9B97-B983-4F9F-8D65-BA1FBFFD1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247C85E8-6F29-4888-8EA3-BE2CF8BA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F0573-524A-4620-9EEA-7E8213743F3D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19052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27E9E876-B60D-4521-90F9-E068BC1DA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40640-6518-4647-A3DE-B7E6EE1204A6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B69C6699-19CD-4A44-A200-927F0EA83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23AD7F6E-C58F-4974-AF10-A0E51D0F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919C0-F7A4-436F-A43B-E5B7FA171624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21673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9F8B66CD-4C53-47E5-BCC8-09B63556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D1F14-DCE8-4432-B31E-5C6288712F98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C760385-2641-4716-8033-144DFE8A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D86EB641-71BA-4379-AF32-0D8B3163A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C70CD-E254-401F-AA0F-DD4B401B16D4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83933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487FD210-AA88-4D08-B7F4-C34918F59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203F-2B4B-4EB7-8CC7-8A4A12A2436B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48DBFE80-5718-4DD5-B947-34CEF03E9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AE2F230D-192A-4DC0-9651-C7857716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56900-5E29-41F3-A318-45F02E31F737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6728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90BB4692-2036-40C4-A77E-9D7E600C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7D7BE-B1F3-4973-A429-37012D9F3A13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B1D1C744-CA17-4AC6-B11A-C1FAF0E5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E215214A-F9E1-4B74-A0DC-E74D0603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C7AC8-5D8E-4062-B96D-669FB099B906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47813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C15912A5-F89F-4576-BB52-2F286736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1951A-405B-4BDD-970C-0034C4C6C05D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2FDF8A6A-8016-4A0C-A789-EE0343AB3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5639FC78-FB27-4711-81C0-091946E3A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EF013-2EB8-4FA5-BB9E-40C6AA13510B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72509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00DDFA77-6263-4C27-80F4-415FE74DC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9BDD8-054E-49F2-9EFE-362084008CFF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F2C701B5-1485-49D4-BAE9-3602BC07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1EA5DAD8-965A-4761-BFC9-59EB34FF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F4BF7-0DE0-4C8A-93DC-44299DC69B5C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8936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GB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BD0C0F20-2205-4B95-A80D-8AF941D0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539BF-08F9-4415-AEDB-443514C393B5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AB12B187-EB03-4301-9F0F-79823C8FE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89B8A1BF-8D25-4EE5-8C65-1C18FDAE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5EA26-6794-498C-B1AF-DFA4F2AA1145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03011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  <a:endParaRPr lang="en-GB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BDCE9860-550D-40CA-95FC-B8F89C0DC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12BAE-7661-4B27-AF40-E3609E8C50C5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08B4E703-1683-463A-ADE4-EF5825A9C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B4A36814-AC17-44E8-978C-DB7579636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3F5CC-DE94-4BE8-8B5C-96BFBA3CF3F5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61011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1392DF4F-EACE-4EBC-B3E6-1D29E13557D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  <a:endParaRPr lang="en-GB" altLang="sl-SI"/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D6E7C535-F37A-4818-B342-8FF02589A0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GB" altLang="sl-SI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D5742F33-6707-49BF-95D0-7690928BF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B54F82-6319-46D3-91AF-3F740E553C37}" type="datetimeFigureOut">
              <a:rPr lang="en-GB"/>
              <a:pPr>
                <a:defRPr/>
              </a:pPr>
              <a:t>03/06/2019</a:t>
            </a:fld>
            <a:endParaRPr lang="en-GB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6B927F65-DEF4-45E4-B12F-BCBA6A2E9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9F0A1150-0B92-4D02-9306-423E1E1C6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E096C73-560C-4219-AAFA-787B855BC195}" type="slidenum">
              <a:rPr lang="en-GB" altLang="sl-SI"/>
              <a:pPr/>
              <a:t>‹#›</a:t>
            </a:fld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cline_of_the_Roman_Empire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si/images?hl=sl&amp;xhr=t&amp;q=Decline+of+the+Roman+Empire&amp;cp=0&amp;rls=ig&amp;wrapid=tljp129614122685200&amp;um=1&amp;ie=UTF-8&amp;source=univ&amp;ei=vYtBTcSzO8WUOvGIvbMB&amp;sa=X&amp;oi=image_result_group&amp;ct=title&amp;resnum=6&amp;sqi=2&amp;ved=0CGEQsAQwBQ&amp;biw=1899&amp;bih=895" TargetMode="External"/><Relationship Id="rId4" Type="http://schemas.openxmlformats.org/officeDocument/2006/relationships/hyperlink" Target="http://www.professorpage.info/Roman%20Empir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1DEE41B-8828-484D-89B4-7B155357E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E36DBF21-8211-4367-A4AD-9C96154BE0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spcFirstLastPara="1" rtlCol="0">
            <a:prstTxWarp prst="textArchUp">
              <a:avLst/>
            </a:prstTxWarp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5400" b="1" dirty="0">
                <a:ln w="50800"/>
                <a:solidFill>
                  <a:srgbClr val="00B050"/>
                </a:solidFill>
              </a:rPr>
              <a:t>PROPAD RIMSKEGA INPERIJA</a:t>
            </a:r>
            <a:endParaRPr lang="en-GB" sz="5400" b="1" dirty="0">
              <a:ln w="50800"/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056C7195-A7B3-4FAD-8AD0-7395AA9A7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PoljeZBesedilom 4">
            <a:extLst>
              <a:ext uri="{FF2B5EF4-FFF2-40B4-BE49-F238E27FC236}">
                <a16:creationId xmlns:a16="http://schemas.microsoft.com/office/drawing/2014/main" id="{383EDF1D-9E4F-4FB6-B14E-D61AFCF69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011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3600" b="1" u="sng">
                <a:solidFill>
                  <a:srgbClr val="66FF66"/>
                </a:solidFill>
              </a:rPr>
              <a:t>DOBRI ČASI</a:t>
            </a:r>
            <a:endParaRPr lang="en-GB" altLang="sl-SI" sz="3600" b="1" u="sng">
              <a:solidFill>
                <a:srgbClr val="66FF66"/>
              </a:solidFill>
            </a:endParaRP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06EEC32D-B21D-486B-A295-D5DB516EA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6975"/>
            <a:ext cx="6875463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altLang="sl-SI" sz="3200"/>
              <a:t>Rimske zakladnice polne denarja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altLang="sl-SI" sz="3200"/>
              <a:t>Dovolj hrane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altLang="sl-SI" sz="3200"/>
              <a:t>Številčna vojska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l-SI" altLang="sl-SI" sz="3200"/>
              <a:t>Osvajajo nova ozemlja</a:t>
            </a:r>
            <a:endParaRPr lang="en-GB" altLang="sl-SI" sz="3200"/>
          </a:p>
        </p:txBody>
      </p:sp>
      <p:pic>
        <p:nvPicPr>
          <p:cNvPr id="2" name="Picture 2" descr="http://t3.gstatic.com/images?q=tbn:ANd9GcSelLL7wMRppRoUIaVRCRYUurlVvs88V_W7qg5y9V6vpLmPtrr-rQ">
            <a:extLst>
              <a:ext uri="{FF2B5EF4-FFF2-40B4-BE49-F238E27FC236}">
                <a16:creationId xmlns:a16="http://schemas.microsoft.com/office/drawing/2014/main" id="{0E9D727B-C1D5-4CF6-85F6-56A98940F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1548">
            <a:off x="4678363" y="2165350"/>
            <a:ext cx="3765550" cy="378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://t1.gstatic.com/images?q=tbn:ANd9GcTUbim8AuQuu8dWPxPOCH_pzgiD8WZzRHeD6GJqa62Yf-gYLIkLLQ">
            <a:extLst>
              <a:ext uri="{FF2B5EF4-FFF2-40B4-BE49-F238E27FC236}">
                <a16:creationId xmlns:a16="http://schemas.microsoft.com/office/drawing/2014/main" id="{BF494CAF-64E4-4351-A855-8CC85303C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508500"/>
            <a:ext cx="120650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CD5F8106-F1FA-493F-83C0-57030556A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PoljeZBesedilom 4">
            <a:extLst>
              <a:ext uri="{FF2B5EF4-FFF2-40B4-BE49-F238E27FC236}">
                <a16:creationId xmlns:a16="http://schemas.microsoft.com/office/drawing/2014/main" id="{7B5E5BF8-815E-4F0E-B3EF-E1A4D0143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011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3600" b="1" u="sng">
                <a:solidFill>
                  <a:srgbClr val="66FF66"/>
                </a:solidFill>
              </a:rPr>
              <a:t>ZAČETEK KRIZE</a:t>
            </a:r>
            <a:endParaRPr lang="en-GB" altLang="sl-SI" sz="3600" b="1" u="sng">
              <a:solidFill>
                <a:srgbClr val="66FF66"/>
              </a:solidFill>
            </a:endParaRP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84741CF8-AB90-4C21-B481-4E954AC67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6975"/>
            <a:ext cx="687546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Konec 2.stoletja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Cesarji ,ki so sledili niso bili učinkoviti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Sovražniki otežijo trgovanje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Vojska postaja neuspešna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Porabljajo denar za mir</a:t>
            </a:r>
          </a:p>
          <a:p>
            <a:endParaRPr lang="en-GB" altLang="sl-SI" sz="3200"/>
          </a:p>
        </p:txBody>
      </p:sp>
      <p:pic>
        <p:nvPicPr>
          <p:cNvPr id="2050" name="Picture 2" descr="http://t2.gstatic.com/images?q=tbn:ANd9GcR12QwT_VyIfCmNjr7DtI1k12uTF138qg13LPI8Pe-x0PR3_cIW&amp;t=1">
            <a:extLst>
              <a:ext uri="{FF2B5EF4-FFF2-40B4-BE49-F238E27FC236}">
                <a16:creationId xmlns:a16="http://schemas.microsoft.com/office/drawing/2014/main" id="{FA279D31-73DC-4019-8FBB-9B0747714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2014">
            <a:off x="4773613" y="2887663"/>
            <a:ext cx="39560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://t1.gstatic.com/images?q=tbn:ANd9GcTUbim8AuQuu8dWPxPOCH_pzgiD8WZzRHeD6GJqa62Yf-gYLIkLLQ">
            <a:extLst>
              <a:ext uri="{FF2B5EF4-FFF2-40B4-BE49-F238E27FC236}">
                <a16:creationId xmlns:a16="http://schemas.microsoft.com/office/drawing/2014/main" id="{91155522-5F8F-4352-B0AB-695FEFDF9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508500"/>
            <a:ext cx="120650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FE1B15C2-3307-4C5F-B59A-A5223E281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PoljeZBesedilom 4">
            <a:extLst>
              <a:ext uri="{FF2B5EF4-FFF2-40B4-BE49-F238E27FC236}">
                <a16:creationId xmlns:a16="http://schemas.microsoft.com/office/drawing/2014/main" id="{0CE713FB-8F7D-4B27-8029-B43D868E4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011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3600" b="1" u="sng">
                <a:solidFill>
                  <a:srgbClr val="66FF66"/>
                </a:solidFill>
              </a:rPr>
              <a:t>IZBRUHNE NAJVEČJA KRIZA</a:t>
            </a:r>
            <a:endParaRPr lang="en-GB" altLang="sl-SI" sz="3600" b="1" u="sng">
              <a:solidFill>
                <a:srgbClr val="66FF66"/>
              </a:solidFill>
            </a:endParaRPr>
          </a:p>
        </p:txBody>
      </p:sp>
      <p:pic>
        <p:nvPicPr>
          <p:cNvPr id="17410" name="Picture 2" descr="http://withfriendship.com/images/b/9959/Decline-of-the-Roman-Empire-wallpaper.jpg">
            <a:extLst>
              <a:ext uri="{FF2B5EF4-FFF2-40B4-BE49-F238E27FC236}">
                <a16:creationId xmlns:a16="http://schemas.microsoft.com/office/drawing/2014/main" id="{83947243-4DD5-4095-925E-223203E02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1" b="1721"/>
          <a:stretch>
            <a:fillRect/>
          </a:stretch>
        </p:blipFill>
        <p:spPr bwMode="auto">
          <a:xfrm rot="287726">
            <a:off x="4794250" y="1992313"/>
            <a:ext cx="42576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4E2379C1-55FA-436B-B09A-8FBAFB60A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6875463" cy="40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Druga polovica 3.stoletja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Pojavljajo se vojaški cesarji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Propadanje trgovine in obrti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Vdori barbarovskih plemen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Upadanje števila prebivalstva</a:t>
            </a:r>
          </a:p>
          <a:p>
            <a:endParaRPr lang="sl-SI" altLang="sl-SI" sz="3200"/>
          </a:p>
          <a:p>
            <a:endParaRPr lang="sl-SI" altLang="sl-SI" sz="3200"/>
          </a:p>
          <a:p>
            <a:r>
              <a:rPr lang="sl-SI" altLang="sl-SI" sz="3200"/>
              <a:t>                                                                            </a:t>
            </a:r>
            <a:endParaRPr lang="en-GB" altLang="sl-SI" sz="3200"/>
          </a:p>
        </p:txBody>
      </p:sp>
      <p:pic>
        <p:nvPicPr>
          <p:cNvPr id="7" name="Picture 4" descr="http://t1.gstatic.com/images?q=tbn:ANd9GcTUbim8AuQuu8dWPxPOCH_pzgiD8WZzRHeD6GJqa62Yf-gYLIkLLQ">
            <a:extLst>
              <a:ext uri="{FF2B5EF4-FFF2-40B4-BE49-F238E27FC236}">
                <a16:creationId xmlns:a16="http://schemas.microsoft.com/office/drawing/2014/main" id="{F4D30D47-49B7-4B52-AC23-99E542116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63688" y="4509120"/>
            <a:ext cx="1207021" cy="12070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871C1CCE-C44D-494A-815C-38077CC88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PoljeZBesedilom 4">
            <a:extLst>
              <a:ext uri="{FF2B5EF4-FFF2-40B4-BE49-F238E27FC236}">
                <a16:creationId xmlns:a16="http://schemas.microsoft.com/office/drawing/2014/main" id="{50E9C83C-6315-4FDB-A2AF-E4BBE0DB9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011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3600" b="1" u="sng">
                <a:solidFill>
                  <a:srgbClr val="66FF66"/>
                </a:solidFill>
              </a:rPr>
              <a:t>DIOKLECIJAN(dobra stran)</a:t>
            </a:r>
            <a:endParaRPr lang="en-GB" altLang="sl-SI" sz="3600" b="1" u="sng">
              <a:solidFill>
                <a:srgbClr val="66FF66"/>
              </a:solidFill>
            </a:endParaRP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16C41662-BEED-42C6-802A-3C0EFE599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68413"/>
            <a:ext cx="687546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Leta 284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Sposoben vojaški poveljnik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Postane cesar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Vzpostavil mir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Začasno okrepi moč cesarstva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Utrdi meje inperija</a:t>
            </a:r>
          </a:p>
          <a:p>
            <a:endParaRPr lang="sl-SI" altLang="sl-SI" sz="3200"/>
          </a:p>
          <a:p>
            <a:endParaRPr lang="sl-SI" altLang="sl-SI" sz="3200"/>
          </a:p>
          <a:p>
            <a:r>
              <a:rPr lang="sl-SI" altLang="sl-SI" sz="3200"/>
              <a:t>                                                                            </a:t>
            </a:r>
            <a:endParaRPr lang="en-GB" altLang="sl-SI" sz="3200"/>
          </a:p>
        </p:txBody>
      </p:sp>
      <p:pic>
        <p:nvPicPr>
          <p:cNvPr id="7" name="Picture 4" descr="http://t1.gstatic.com/images?q=tbn:ANd9GcTUbim8AuQuu8dWPxPOCH_pzgiD8WZzRHeD6GJqa62Yf-gYLIkLLQ">
            <a:extLst>
              <a:ext uri="{FF2B5EF4-FFF2-40B4-BE49-F238E27FC236}">
                <a16:creationId xmlns:a16="http://schemas.microsoft.com/office/drawing/2014/main" id="{6B93BB81-7BA4-4D2A-BA31-225AB1DD1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63688" y="4509120"/>
            <a:ext cx="1207021" cy="1207021"/>
          </a:xfrm>
          <a:prstGeom prst="rect">
            <a:avLst/>
          </a:prstGeom>
          <a:noFill/>
        </p:spPr>
      </p:pic>
      <p:pic>
        <p:nvPicPr>
          <p:cNvPr id="16386" name="Picture 2" descr="http://www.healingstory.org/treasure/kings_wisdom/gold_coins.jpg">
            <a:extLst>
              <a:ext uri="{FF2B5EF4-FFF2-40B4-BE49-F238E27FC236}">
                <a16:creationId xmlns:a16="http://schemas.microsoft.com/office/drawing/2014/main" id="{1C3A088C-8A1B-4ED7-8D96-684085433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6536">
            <a:off x="5106988" y="1600200"/>
            <a:ext cx="2035175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B933041D-FFBC-4847-AB19-828284269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PoljeZBesedilom 4">
            <a:extLst>
              <a:ext uri="{FF2B5EF4-FFF2-40B4-BE49-F238E27FC236}">
                <a16:creationId xmlns:a16="http://schemas.microsoft.com/office/drawing/2014/main" id="{A07C2098-9596-4D29-A393-226D89B95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011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3600" b="1" u="sng">
                <a:solidFill>
                  <a:srgbClr val="66FF66"/>
                </a:solidFill>
              </a:rPr>
              <a:t>DIOKLECIJAN(slaba stran)</a:t>
            </a:r>
            <a:endParaRPr lang="en-GB" altLang="sl-SI" sz="3600" b="1" u="sng">
              <a:solidFill>
                <a:srgbClr val="66FF66"/>
              </a:solidFill>
            </a:endParaRP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90F97D6B-525C-426A-994C-68D849513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6975"/>
            <a:ext cx="687546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Razdelil Rim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Omeji svobodo prebivalcem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Težje življenje za revnejše prebivalce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Maksimalne cene dobrin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Preganjal kristjane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Najemal vojsko</a:t>
            </a:r>
          </a:p>
          <a:p>
            <a:endParaRPr lang="sl-SI" altLang="sl-SI" sz="3200"/>
          </a:p>
          <a:p>
            <a:endParaRPr lang="sl-SI" altLang="sl-SI" sz="3200"/>
          </a:p>
          <a:p>
            <a:r>
              <a:rPr lang="sl-SI" altLang="sl-SI" sz="3200"/>
              <a:t>                                                                            </a:t>
            </a:r>
            <a:endParaRPr lang="en-GB" altLang="sl-SI" sz="3200"/>
          </a:p>
        </p:txBody>
      </p:sp>
      <p:pic>
        <p:nvPicPr>
          <p:cNvPr id="7" name="Picture 4" descr="http://t1.gstatic.com/images?q=tbn:ANd9GcTUbim8AuQuu8dWPxPOCH_pzgiD8WZzRHeD6GJqa62Yf-gYLIkLLQ">
            <a:extLst>
              <a:ext uri="{FF2B5EF4-FFF2-40B4-BE49-F238E27FC236}">
                <a16:creationId xmlns:a16="http://schemas.microsoft.com/office/drawing/2014/main" id="{54850924-D4A0-472E-9A75-82D09A964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508500"/>
            <a:ext cx="1206500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4" name="Picture 2" descr="http://www.wizards.com/dnd/images/war_drums_gallery/Large_Bronze_Dragon.jpg">
            <a:extLst>
              <a:ext uri="{FF2B5EF4-FFF2-40B4-BE49-F238E27FC236}">
                <a16:creationId xmlns:a16="http://schemas.microsoft.com/office/drawing/2014/main" id="{4FA13687-75D5-4640-9E34-C2FF497DF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25"/>
          <a:stretch>
            <a:fillRect/>
          </a:stretch>
        </p:blipFill>
        <p:spPr bwMode="auto">
          <a:xfrm rot="300123">
            <a:off x="5322888" y="2925763"/>
            <a:ext cx="3429000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2E77C60C-ED29-40D6-A43A-030F2A852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PoljeZBesedilom 4">
            <a:extLst>
              <a:ext uri="{FF2B5EF4-FFF2-40B4-BE49-F238E27FC236}">
                <a16:creationId xmlns:a16="http://schemas.microsoft.com/office/drawing/2014/main" id="{F23D1E00-9F27-4B19-92DE-0D6327EE2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3600" b="1" u="sng">
                <a:solidFill>
                  <a:srgbClr val="66FF66"/>
                </a:solidFill>
              </a:rPr>
              <a:t>DOKONČNI PROPAD RIMSKEGA INPERIJA</a:t>
            </a:r>
            <a:endParaRPr lang="en-GB" altLang="sl-SI" sz="3600" b="1" u="sng">
              <a:solidFill>
                <a:srgbClr val="66FF66"/>
              </a:solidFill>
            </a:endParaRP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5E69E8AD-933A-467F-B0F7-A7C08BDB9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6975"/>
            <a:ext cx="6875463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Leta 395 rim dokončno razdeljen na dva dela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476 padec zahodnega inperija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3200"/>
              <a:t>Vzhodni imperij propade šele čez 1000 let</a:t>
            </a:r>
          </a:p>
          <a:p>
            <a:endParaRPr lang="sl-SI" altLang="sl-SI" sz="3200"/>
          </a:p>
          <a:p>
            <a:r>
              <a:rPr lang="sl-SI" altLang="sl-SI" sz="3200"/>
              <a:t>                                                                            </a:t>
            </a:r>
            <a:endParaRPr lang="en-GB" altLang="sl-SI" sz="3200"/>
          </a:p>
        </p:txBody>
      </p:sp>
      <p:pic>
        <p:nvPicPr>
          <p:cNvPr id="20482" name="Picture 2" descr="http://teachers.saschina.org/rderozario/files/2010/01/fall-of-rome.png">
            <a:extLst>
              <a:ext uri="{FF2B5EF4-FFF2-40B4-BE49-F238E27FC236}">
                <a16:creationId xmlns:a16="http://schemas.microsoft.com/office/drawing/2014/main" id="{9FBCCBC4-0039-4654-B4BC-07264F270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149725"/>
            <a:ext cx="4297363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2.bp.blogspot.com/_7kwIiNndOcg/SKInYPDB6RI/AAAAAAAAEbc/CdWhqADXpyQ/s400/triclinium.jpg">
            <a:extLst>
              <a:ext uri="{FF2B5EF4-FFF2-40B4-BE49-F238E27FC236}">
                <a16:creationId xmlns:a16="http://schemas.microsoft.com/office/drawing/2014/main" id="{E5B0C174-C931-4352-81F3-46FC2CE37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41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A1F395A9-93C2-4DC6-BA5E-4E85C31E5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12875"/>
            <a:ext cx="7667625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sl-SI" sz="2800">
                <a:hlinkClick r:id="rId3"/>
              </a:rPr>
              <a:t>http://en.wikipedia.org/wiki/Decline_of_the_Roman_Empire</a:t>
            </a:r>
            <a:endParaRPr lang="sl-SI" altLang="sl-SI" sz="2800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800">
                <a:hlinkClick r:id="rId4"/>
              </a:rPr>
              <a:t>http://www.professorpage.info/Roman%20Empire.htm</a:t>
            </a:r>
            <a:endParaRPr lang="sl-SI" altLang="sl-SI" sz="2800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800">
                <a:hlinkClick r:id="rId5"/>
              </a:rPr>
              <a:t>http://www.google.si/images?hl=sl&amp;xhr=t&amp;q=Decline+of+the+Roman+Empire&amp;cp=0&amp;rls=ig&amp;wrapid=tljp129614122685200&amp;um=1&amp;ie=UTF-8&amp;source=univ&amp;ei=vYtBTcSzO8WUOvGIvbMB&amp;sa=X&amp;oi=image_result_group&amp;ct=title&amp;resnum=6&amp;sqi=2&amp;ved=0CGEQsAQwBQ&amp;biw=1899&amp;bih=895</a:t>
            </a:r>
            <a:endParaRPr lang="sl-SI" altLang="sl-SI" sz="2800"/>
          </a:p>
          <a:p>
            <a:pPr>
              <a:buFont typeface="Arial" panose="020B0604020202020204" pitchFamily="34" charset="0"/>
              <a:buChar char="•"/>
            </a:pPr>
            <a:r>
              <a:rPr lang="sl-SI" altLang="sl-SI" sz="2800" b="1" u="sng">
                <a:solidFill>
                  <a:srgbClr val="00B0F0"/>
                </a:solidFill>
              </a:rPr>
              <a:t>UČBENIK RAZISKUJEM PRETEKLOST 7(STR. 90-91)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sl-SI"/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3B91AFA0-AAD3-4098-9217-B7AECF480609}"/>
              </a:ext>
            </a:extLst>
          </p:cNvPr>
          <p:cNvSpPr txBox="1"/>
          <p:nvPr/>
        </p:nvSpPr>
        <p:spPr>
          <a:xfrm>
            <a:off x="0" y="0"/>
            <a:ext cx="2987824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66FF66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VIRI</a:t>
            </a:r>
            <a:endParaRPr lang="en-GB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66FF66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Officeova tema</vt:lpstr>
      <vt:lpstr>PROPAD RIMSKEGA INPERIJA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2019-06-03T09:16:10Z</dcterms:created>
  <dcterms:modified xsi:type="dcterms:W3CDTF">2019-06-03T09:16:10Z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