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5" r:id="rId1"/>
  </p:sldMasterIdLst>
  <p:sldIdLst>
    <p:sldId id="256" r:id="rId2"/>
    <p:sldId id="257" r:id="rId3"/>
    <p:sldId id="258" r:id="rId4"/>
    <p:sldId id="266" r:id="rId5"/>
    <p:sldId id="260" r:id="rId6"/>
    <p:sldId id="261" r:id="rId7"/>
    <p:sldId id="259" r:id="rId8"/>
    <p:sldId id="262" r:id="rId9"/>
    <p:sldId id="264" r:id="rId10"/>
    <p:sldId id="263" r:id="rId11"/>
    <p:sldId id="268" r:id="rId12"/>
    <p:sldId id="271" r:id="rId13"/>
    <p:sldId id="267" r:id="rId14"/>
    <p:sldId id="265" r:id="rId15"/>
    <p:sldId id="269" r:id="rId16"/>
    <p:sldId id="274" r:id="rId17"/>
    <p:sldId id="270" r:id="rId18"/>
    <p:sldId id="272" r:id="rId19"/>
    <p:sldId id="273" r:id="rId2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6" autoAdjust="0"/>
    <p:restoredTop sz="94590" autoAdjust="0"/>
  </p:normalViewPr>
  <p:slideViewPr>
    <p:cSldViewPr>
      <p:cViewPr varScale="1">
        <p:scale>
          <a:sx n="64" d="100"/>
          <a:sy n="64" d="100"/>
        </p:scale>
        <p:origin x="-102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>
            <a:extLst>
              <a:ext uri="{FF2B5EF4-FFF2-40B4-BE49-F238E27FC236}">
                <a16:creationId xmlns:a16="http://schemas.microsoft.com/office/drawing/2014/main" id="{2C911504-13E3-42B0-8A7C-F4A85E4A9C56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82947" name="Rectangle 3">
              <a:extLst>
                <a:ext uri="{FF2B5EF4-FFF2-40B4-BE49-F238E27FC236}">
                  <a16:creationId xmlns:a16="http://schemas.microsoft.com/office/drawing/2014/main" id="{027E1969-CA0F-491A-BDE1-D81CB63091C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82948" name="Freeform 4">
              <a:extLst>
                <a:ext uri="{FF2B5EF4-FFF2-40B4-BE49-F238E27FC236}">
                  <a16:creationId xmlns:a16="http://schemas.microsoft.com/office/drawing/2014/main" id="{F3BF47CE-2FB8-40E9-9C0A-C9F3CF92788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49" name="Freeform 5">
              <a:extLst>
                <a:ext uri="{FF2B5EF4-FFF2-40B4-BE49-F238E27FC236}">
                  <a16:creationId xmlns:a16="http://schemas.microsoft.com/office/drawing/2014/main" id="{5B9062A5-8852-4AC2-AD08-B8CD1FB633A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0" name="Freeform 6">
              <a:extLst>
                <a:ext uri="{FF2B5EF4-FFF2-40B4-BE49-F238E27FC236}">
                  <a16:creationId xmlns:a16="http://schemas.microsoft.com/office/drawing/2014/main" id="{DF78596A-7153-41DB-833C-6E0F955BB8F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1" name="Freeform 7">
              <a:extLst>
                <a:ext uri="{FF2B5EF4-FFF2-40B4-BE49-F238E27FC236}">
                  <a16:creationId xmlns:a16="http://schemas.microsoft.com/office/drawing/2014/main" id="{89298083-10D3-42DA-BA00-CFA9361E4E26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2" name="Freeform 8">
              <a:extLst>
                <a:ext uri="{FF2B5EF4-FFF2-40B4-BE49-F238E27FC236}">
                  <a16:creationId xmlns:a16="http://schemas.microsoft.com/office/drawing/2014/main" id="{BDB724C8-5054-48DE-AC86-164ED1EF8CA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3" name="Freeform 9">
              <a:extLst>
                <a:ext uri="{FF2B5EF4-FFF2-40B4-BE49-F238E27FC236}">
                  <a16:creationId xmlns:a16="http://schemas.microsoft.com/office/drawing/2014/main" id="{E769AB4E-05CF-4657-99E9-15C2E36D76A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4" name="Freeform 10">
              <a:extLst>
                <a:ext uri="{FF2B5EF4-FFF2-40B4-BE49-F238E27FC236}">
                  <a16:creationId xmlns:a16="http://schemas.microsoft.com/office/drawing/2014/main" id="{1ABD9C01-BC4A-4C06-8302-CA94DBD7956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5" name="Freeform 11">
              <a:extLst>
                <a:ext uri="{FF2B5EF4-FFF2-40B4-BE49-F238E27FC236}">
                  <a16:creationId xmlns:a16="http://schemas.microsoft.com/office/drawing/2014/main" id="{2F7FD1AA-49C0-473D-B81F-42A613EE6F48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6" name="Freeform 12">
              <a:extLst>
                <a:ext uri="{FF2B5EF4-FFF2-40B4-BE49-F238E27FC236}">
                  <a16:creationId xmlns:a16="http://schemas.microsoft.com/office/drawing/2014/main" id="{06A3D707-5CD8-420D-8F26-12BB6DC5B63B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7" name="Freeform 13">
              <a:extLst>
                <a:ext uri="{FF2B5EF4-FFF2-40B4-BE49-F238E27FC236}">
                  <a16:creationId xmlns:a16="http://schemas.microsoft.com/office/drawing/2014/main" id="{BA17FEC3-9200-4385-90D8-6AB9BD02786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8" name="Freeform 14">
              <a:extLst>
                <a:ext uri="{FF2B5EF4-FFF2-40B4-BE49-F238E27FC236}">
                  <a16:creationId xmlns:a16="http://schemas.microsoft.com/office/drawing/2014/main" id="{68BB9788-7465-4EA8-AB6D-6E3328DB3487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9" name="Freeform 15">
              <a:extLst>
                <a:ext uri="{FF2B5EF4-FFF2-40B4-BE49-F238E27FC236}">
                  <a16:creationId xmlns:a16="http://schemas.microsoft.com/office/drawing/2014/main" id="{D246AA2E-9524-4C4A-B17A-9F7E698FF3DB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0" name="Freeform 16">
              <a:extLst>
                <a:ext uri="{FF2B5EF4-FFF2-40B4-BE49-F238E27FC236}">
                  <a16:creationId xmlns:a16="http://schemas.microsoft.com/office/drawing/2014/main" id="{E4CD08E6-186F-4F12-9EC4-5AD2909B20E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1" name="Freeform 17">
              <a:extLst>
                <a:ext uri="{FF2B5EF4-FFF2-40B4-BE49-F238E27FC236}">
                  <a16:creationId xmlns:a16="http://schemas.microsoft.com/office/drawing/2014/main" id="{66DD503C-F8EF-4A66-BED7-DB662CE3338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2962" name="Rectangle 18">
            <a:extLst>
              <a:ext uri="{FF2B5EF4-FFF2-40B4-BE49-F238E27FC236}">
                <a16:creationId xmlns:a16="http://schemas.microsoft.com/office/drawing/2014/main" id="{4C9A38F5-06FB-4D71-B569-9296C4A7FED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  <p:sp>
        <p:nvSpPr>
          <p:cNvPr id="82963" name="Rectangle 19">
            <a:extLst>
              <a:ext uri="{FF2B5EF4-FFF2-40B4-BE49-F238E27FC236}">
                <a16:creationId xmlns:a16="http://schemas.microsoft.com/office/drawing/2014/main" id="{4B8E6C23-DDEC-407E-A89C-F38C46A4BB05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82964" name="Rectangle 20">
            <a:extLst>
              <a:ext uri="{FF2B5EF4-FFF2-40B4-BE49-F238E27FC236}">
                <a16:creationId xmlns:a16="http://schemas.microsoft.com/office/drawing/2014/main" id="{3476140B-DD47-493C-BAEA-2D347D92C4E2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2965" name="Rectangle 21">
            <a:extLst>
              <a:ext uri="{FF2B5EF4-FFF2-40B4-BE49-F238E27FC236}">
                <a16:creationId xmlns:a16="http://schemas.microsoft.com/office/drawing/2014/main" id="{BF56323C-78A2-42F4-A119-E6C977362F0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2966" name="Rectangle 22">
            <a:extLst>
              <a:ext uri="{FF2B5EF4-FFF2-40B4-BE49-F238E27FC236}">
                <a16:creationId xmlns:a16="http://schemas.microsoft.com/office/drawing/2014/main" id="{6B79DEE5-072F-4C1B-A440-C12482FEA8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DAF3A5E-2064-4943-A255-6426D8B5BE5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AA806-6F5C-4BBF-916E-62833D0C6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46755-059E-47BF-9238-93412412C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0620A-13C1-401F-B9F9-A5B061296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4C3C1-11CB-40E1-A239-6DF5860A8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9AD82-2821-47A9-9051-2F3B307EE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1E7ED-B6CE-4CE4-944E-6D6D901A94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67803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45747C-009F-4058-89E4-06C5529251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664835-8685-4C74-86FC-C131D33A8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C6CB5-D9C8-49A1-B662-856563F88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67084-8B89-4EA8-921C-70374FE8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207F0-4C52-41A0-9A73-A4B5C02AD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B865B-C8DF-4DCF-96C2-8172B23983F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53602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66A86-455C-4ADB-A13C-117C0CD58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DFABB-4B9E-4241-936D-1D2848FFD09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414F8-A2A7-4CF4-BE57-0C4519920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83B61-A516-4B12-86A8-8835711EC0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63558-6EBC-44BB-A695-81C0C2BF0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E3F1E-32A7-408B-B17A-83CD16F09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416F8F8-3D2E-4C14-A142-997687469E4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14461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A42B7-C88C-4C95-BF61-C47DA42F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09665-C2EE-40C7-AA7A-35514D8D5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75C5B-798E-4A8C-8B45-392CFA1A4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85744A-073B-49C9-BBE2-9DBC0EC3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F2E5F-73E2-4EEC-9002-B465133E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0B8437-4ABF-4EA3-B2B0-93CF1AE2FDF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81898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0ADF2-8223-439B-8A45-AB67F82A4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3764E-C014-4AE4-9966-9057A2C10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7043E2-AAD8-46AF-840F-706E4CB9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0DEEDA-C497-4AA0-A5EC-617F0F3F7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E54F7E-7F77-4D12-A80A-7E254647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F34085-4C91-4CC2-B28A-5745BAB8294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4186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35399-AF5C-4718-AE97-73835038B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8D6140-E1F5-4DD5-998D-DD30172042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078C2F-3ACA-40CE-BEFD-01EEBEAA6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334762-6802-4D61-A1B6-AAA7A82AA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96AE3-A414-4213-80A5-27C24DFD4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3E6CE-C573-467E-B710-0B2452B93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6DF722-0A78-4024-886F-02C4D43C5ED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845968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8EFD2-D110-4A8D-B932-6B6584B5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C8D107-07E5-41A4-83FF-9BC2879FA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346E58-8EE2-4DDD-8FE3-8E8303E618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055902-305C-42C6-9500-A451589FD5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C05FD-E310-4B1D-9BBD-E00B571FA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89B20B-66E8-4842-B172-2A85D806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11DA81C-1B88-4C91-8B8E-C21083BCD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5DD364-C507-4FDF-BA69-D2C45E035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90AD7-A1D7-430F-9513-93A31584D4D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7088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DD32C-7032-4146-8631-577BC6236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7D8672-B99F-49C5-A156-F998F07E6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105EF6-F953-49AD-B8FE-2EF630DD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4C49A-E034-49D4-A91B-0EE3D770C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9E789-529C-47E6-9577-CCEB65A800A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9210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304562-6CD0-4094-9302-229D9356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D29284-F13F-4E85-865D-79F53E56B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1A76E-7070-42F0-B918-78AC91FE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06AACA-96B9-41EA-8C8E-9810DD080D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3359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ACF2C-7014-43BF-B38C-BC26744B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C63F7-D936-481C-A863-7ECEF3D10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4CF29-5CF0-4D52-B49F-1392E0088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309557-A6E3-4550-AC45-6C6DC96BF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B8F740-2D57-4B4A-B351-8BD30F28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A7E17-DAD0-41F1-B01B-127F7383F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894A1-5EE2-4A88-9750-DA46054551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8780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68690-702B-424D-A9EB-11FC918D3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90F5C0-54AD-426E-8AD3-6CE272364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9495B4-6DAD-4E3E-8A1E-62657850C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A548A-9B0C-4DC2-BC74-08F62D59D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44AE2-1554-4D66-9F11-54CA4785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B474AA-78C3-471E-8CFE-F4617110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2D0DFD-DDB8-42AF-8D86-CAE9718F969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4751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2">
            <a:extLst>
              <a:ext uri="{FF2B5EF4-FFF2-40B4-BE49-F238E27FC236}">
                <a16:creationId xmlns:a16="http://schemas.microsoft.com/office/drawing/2014/main" id="{5CFDEA9A-243C-44AF-A7E9-751D7E32B40E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144000" cy="4046538"/>
            <a:chOff x="0" y="1536"/>
            <a:chExt cx="5760" cy="2549"/>
          </a:xfrm>
        </p:grpSpPr>
        <p:sp>
          <p:nvSpPr>
            <p:cNvPr id="81923" name="Rectangle 3">
              <a:extLst>
                <a:ext uri="{FF2B5EF4-FFF2-40B4-BE49-F238E27FC236}">
                  <a16:creationId xmlns:a16="http://schemas.microsoft.com/office/drawing/2014/main" id="{971D701A-BA4E-4DC6-8174-C6B401F3E13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 rot="-1424751">
              <a:off x="2121" y="2592"/>
              <a:ext cx="3072" cy="384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5000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l-SI"/>
            </a:p>
          </p:txBody>
        </p:sp>
        <p:sp>
          <p:nvSpPr>
            <p:cNvPr id="81924" name="Freeform 4">
              <a:extLst>
                <a:ext uri="{FF2B5EF4-FFF2-40B4-BE49-F238E27FC236}">
                  <a16:creationId xmlns:a16="http://schemas.microsoft.com/office/drawing/2014/main" id="{284C7264-B7E6-4640-8828-DED3D70F438F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64"/>
              <a:ext cx="2688" cy="1224"/>
            </a:xfrm>
            <a:custGeom>
              <a:avLst/>
              <a:gdLst>
                <a:gd name="T0" fmla="*/ 0 w 2688"/>
                <a:gd name="T1" fmla="*/ 0 h 1224"/>
                <a:gd name="T2" fmla="*/ 960 w 2688"/>
                <a:gd name="T3" fmla="*/ 552 h 1224"/>
                <a:gd name="T4" fmla="*/ 1968 w 2688"/>
                <a:gd name="T5" fmla="*/ 264 h 1224"/>
                <a:gd name="T6" fmla="*/ 2028 w 2688"/>
                <a:gd name="T7" fmla="*/ 270 h 1224"/>
                <a:gd name="T8" fmla="*/ 2661 w 2688"/>
                <a:gd name="T9" fmla="*/ 528 h 1224"/>
                <a:gd name="T10" fmla="*/ 2688 w 2688"/>
                <a:gd name="T11" fmla="*/ 648 h 1224"/>
                <a:gd name="T12" fmla="*/ 2304 w 2688"/>
                <a:gd name="T13" fmla="*/ 1080 h 1224"/>
                <a:gd name="T14" fmla="*/ 1584 w 2688"/>
                <a:gd name="T15" fmla="*/ 1224 h 1224"/>
                <a:gd name="T16" fmla="*/ 1296 w 2688"/>
                <a:gd name="T17" fmla="*/ 936 h 1224"/>
                <a:gd name="T18" fmla="*/ 864 w 2688"/>
                <a:gd name="T19" fmla="*/ 1032 h 1224"/>
                <a:gd name="T20" fmla="*/ 0 w 2688"/>
                <a:gd name="T21" fmla="*/ 552 h 1224"/>
                <a:gd name="T22" fmla="*/ 0 w 2688"/>
                <a:gd name="T23" fmla="*/ 0 h 1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88" h="1224">
                  <a:moveTo>
                    <a:pt x="0" y="0"/>
                  </a:moveTo>
                  <a:lnTo>
                    <a:pt x="960" y="552"/>
                  </a:lnTo>
                  <a:lnTo>
                    <a:pt x="1968" y="264"/>
                  </a:lnTo>
                  <a:lnTo>
                    <a:pt x="2028" y="270"/>
                  </a:lnTo>
                  <a:lnTo>
                    <a:pt x="2661" y="528"/>
                  </a:lnTo>
                  <a:lnTo>
                    <a:pt x="2688" y="648"/>
                  </a:lnTo>
                  <a:lnTo>
                    <a:pt x="2304" y="1080"/>
                  </a:lnTo>
                  <a:lnTo>
                    <a:pt x="1584" y="1224"/>
                  </a:lnTo>
                  <a:lnTo>
                    <a:pt x="1296" y="936"/>
                  </a:lnTo>
                  <a:lnTo>
                    <a:pt x="864" y="1032"/>
                  </a:lnTo>
                  <a:lnTo>
                    <a:pt x="0" y="5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5" name="Freeform 5">
              <a:extLst>
                <a:ext uri="{FF2B5EF4-FFF2-40B4-BE49-F238E27FC236}">
                  <a16:creationId xmlns:a16="http://schemas.microsoft.com/office/drawing/2014/main" id="{9E8434E9-9C0A-49E0-8C31-8BE5DED04A1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9" y="1536"/>
              <a:ext cx="2401" cy="1232"/>
            </a:xfrm>
            <a:custGeom>
              <a:avLst/>
              <a:gdLst>
                <a:gd name="T0" fmla="*/ 2208 w 2401"/>
                <a:gd name="T1" fmla="*/ 15 h 1232"/>
                <a:gd name="T2" fmla="*/ 2088 w 2401"/>
                <a:gd name="T3" fmla="*/ 57 h 1232"/>
                <a:gd name="T4" fmla="*/ 1951 w 2401"/>
                <a:gd name="T5" fmla="*/ 99 h 1232"/>
                <a:gd name="T6" fmla="*/ 1704 w 2401"/>
                <a:gd name="T7" fmla="*/ 135 h 1232"/>
                <a:gd name="T8" fmla="*/ 1314 w 2401"/>
                <a:gd name="T9" fmla="*/ 177 h 1232"/>
                <a:gd name="T10" fmla="*/ 1176 w 2401"/>
                <a:gd name="T11" fmla="*/ 189 h 1232"/>
                <a:gd name="T12" fmla="*/ 1122 w 2401"/>
                <a:gd name="T13" fmla="*/ 195 h 1232"/>
                <a:gd name="T14" fmla="*/ 1075 w 2401"/>
                <a:gd name="T15" fmla="*/ 231 h 1232"/>
                <a:gd name="T16" fmla="*/ 924 w 2401"/>
                <a:gd name="T17" fmla="*/ 321 h 1232"/>
                <a:gd name="T18" fmla="*/ 840 w 2401"/>
                <a:gd name="T19" fmla="*/ 369 h 1232"/>
                <a:gd name="T20" fmla="*/ 630 w 2401"/>
                <a:gd name="T21" fmla="*/ 458 h 1232"/>
                <a:gd name="T22" fmla="*/ 529 w 2401"/>
                <a:gd name="T23" fmla="*/ 500 h 1232"/>
                <a:gd name="T24" fmla="*/ 487 w 2401"/>
                <a:gd name="T25" fmla="*/ 542 h 1232"/>
                <a:gd name="T26" fmla="*/ 457 w 2401"/>
                <a:gd name="T27" fmla="*/ 590 h 1232"/>
                <a:gd name="T28" fmla="*/ 402 w 2401"/>
                <a:gd name="T29" fmla="*/ 638 h 1232"/>
                <a:gd name="T30" fmla="*/ 330 w 2401"/>
                <a:gd name="T31" fmla="*/ 758 h 1232"/>
                <a:gd name="T32" fmla="*/ 312 w 2401"/>
                <a:gd name="T33" fmla="*/ 788 h 1232"/>
                <a:gd name="T34" fmla="*/ 252 w 2401"/>
                <a:gd name="T35" fmla="*/ 824 h 1232"/>
                <a:gd name="T36" fmla="*/ 84 w 2401"/>
                <a:gd name="T37" fmla="*/ 926 h 1232"/>
                <a:gd name="T38" fmla="*/ 0 w 2401"/>
                <a:gd name="T39" fmla="*/ 992 h 1232"/>
                <a:gd name="T40" fmla="*/ 12 w 2401"/>
                <a:gd name="T41" fmla="*/ 1040 h 1232"/>
                <a:gd name="T42" fmla="*/ 132 w 2401"/>
                <a:gd name="T43" fmla="*/ 1034 h 1232"/>
                <a:gd name="T44" fmla="*/ 336 w 2401"/>
                <a:gd name="T45" fmla="*/ 980 h 1232"/>
                <a:gd name="T46" fmla="*/ 529 w 2401"/>
                <a:gd name="T47" fmla="*/ 896 h 1232"/>
                <a:gd name="T48" fmla="*/ 576 w 2401"/>
                <a:gd name="T49" fmla="*/ 872 h 1232"/>
                <a:gd name="T50" fmla="*/ 714 w 2401"/>
                <a:gd name="T51" fmla="*/ 848 h 1232"/>
                <a:gd name="T52" fmla="*/ 966 w 2401"/>
                <a:gd name="T53" fmla="*/ 794 h 1232"/>
                <a:gd name="T54" fmla="*/ 1212 w 2401"/>
                <a:gd name="T55" fmla="*/ 782 h 1232"/>
                <a:gd name="T56" fmla="*/ 1416 w 2401"/>
                <a:gd name="T57" fmla="*/ 872 h 1232"/>
                <a:gd name="T58" fmla="*/ 1464 w 2401"/>
                <a:gd name="T59" fmla="*/ 932 h 1232"/>
                <a:gd name="T60" fmla="*/ 1440 w 2401"/>
                <a:gd name="T61" fmla="*/ 992 h 1232"/>
                <a:gd name="T62" fmla="*/ 1302 w 2401"/>
                <a:gd name="T63" fmla="*/ 1040 h 1232"/>
                <a:gd name="T64" fmla="*/ 1158 w 2401"/>
                <a:gd name="T65" fmla="*/ 1100 h 1232"/>
                <a:gd name="T66" fmla="*/ 1093 w 2401"/>
                <a:gd name="T67" fmla="*/ 1148 h 1232"/>
                <a:gd name="T68" fmla="*/ 1075 w 2401"/>
                <a:gd name="T69" fmla="*/ 1208 h 1232"/>
                <a:gd name="T70" fmla="*/ 1093 w 2401"/>
                <a:gd name="T71" fmla="*/ 1232 h 1232"/>
                <a:gd name="T72" fmla="*/ 1152 w 2401"/>
                <a:gd name="T73" fmla="*/ 1226 h 1232"/>
                <a:gd name="T74" fmla="*/ 1332 w 2401"/>
                <a:gd name="T75" fmla="*/ 1208 h 1232"/>
                <a:gd name="T76" fmla="*/ 1434 w 2401"/>
                <a:gd name="T77" fmla="*/ 1184 h 1232"/>
                <a:gd name="T78" fmla="*/ 1464 w 2401"/>
                <a:gd name="T79" fmla="*/ 1172 h 1232"/>
                <a:gd name="T80" fmla="*/ 1578 w 2401"/>
                <a:gd name="T81" fmla="*/ 1130 h 1232"/>
                <a:gd name="T82" fmla="*/ 1758 w 2401"/>
                <a:gd name="T83" fmla="*/ 1064 h 1232"/>
                <a:gd name="T84" fmla="*/ 1872 w 2401"/>
                <a:gd name="T85" fmla="*/ 962 h 1232"/>
                <a:gd name="T86" fmla="*/ 1986 w 2401"/>
                <a:gd name="T87" fmla="*/ 800 h 1232"/>
                <a:gd name="T88" fmla="*/ 2166 w 2401"/>
                <a:gd name="T89" fmla="*/ 650 h 1232"/>
                <a:gd name="T90" fmla="*/ 2257 w 2401"/>
                <a:gd name="T91" fmla="*/ 590 h 1232"/>
                <a:gd name="T92" fmla="*/ 2400 w 2401"/>
                <a:gd name="T93" fmla="*/ 57 h 1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401" h="1232">
                  <a:moveTo>
                    <a:pt x="2310" y="3"/>
                  </a:moveTo>
                  <a:lnTo>
                    <a:pt x="2280" y="3"/>
                  </a:lnTo>
                  <a:lnTo>
                    <a:pt x="2208" y="15"/>
                  </a:lnTo>
                  <a:lnTo>
                    <a:pt x="2136" y="27"/>
                  </a:lnTo>
                  <a:lnTo>
                    <a:pt x="2112" y="39"/>
                  </a:lnTo>
                  <a:lnTo>
                    <a:pt x="2088" y="57"/>
                  </a:lnTo>
                  <a:lnTo>
                    <a:pt x="2082" y="63"/>
                  </a:lnTo>
                  <a:lnTo>
                    <a:pt x="2076" y="69"/>
                  </a:lnTo>
                  <a:lnTo>
                    <a:pt x="1951" y="99"/>
                  </a:lnTo>
                  <a:lnTo>
                    <a:pt x="1896" y="111"/>
                  </a:lnTo>
                  <a:lnTo>
                    <a:pt x="1836" y="117"/>
                  </a:lnTo>
                  <a:lnTo>
                    <a:pt x="1704" y="135"/>
                  </a:lnTo>
                  <a:lnTo>
                    <a:pt x="1572" y="153"/>
                  </a:lnTo>
                  <a:lnTo>
                    <a:pt x="1434" y="165"/>
                  </a:lnTo>
                  <a:lnTo>
                    <a:pt x="1314" y="177"/>
                  </a:lnTo>
                  <a:lnTo>
                    <a:pt x="1260" y="183"/>
                  </a:lnTo>
                  <a:lnTo>
                    <a:pt x="1212" y="189"/>
                  </a:lnTo>
                  <a:lnTo>
                    <a:pt x="1176" y="189"/>
                  </a:lnTo>
                  <a:lnTo>
                    <a:pt x="1146" y="195"/>
                  </a:lnTo>
                  <a:lnTo>
                    <a:pt x="1128" y="195"/>
                  </a:lnTo>
                  <a:lnTo>
                    <a:pt x="1122" y="195"/>
                  </a:lnTo>
                  <a:lnTo>
                    <a:pt x="1116" y="201"/>
                  </a:lnTo>
                  <a:lnTo>
                    <a:pt x="1105" y="207"/>
                  </a:lnTo>
                  <a:lnTo>
                    <a:pt x="1075" y="231"/>
                  </a:lnTo>
                  <a:lnTo>
                    <a:pt x="1026" y="261"/>
                  </a:lnTo>
                  <a:lnTo>
                    <a:pt x="972" y="291"/>
                  </a:lnTo>
                  <a:lnTo>
                    <a:pt x="924" y="321"/>
                  </a:lnTo>
                  <a:lnTo>
                    <a:pt x="876" y="345"/>
                  </a:lnTo>
                  <a:lnTo>
                    <a:pt x="846" y="363"/>
                  </a:lnTo>
                  <a:lnTo>
                    <a:pt x="840" y="369"/>
                  </a:lnTo>
                  <a:lnTo>
                    <a:pt x="834" y="369"/>
                  </a:lnTo>
                  <a:lnTo>
                    <a:pt x="732" y="417"/>
                  </a:lnTo>
                  <a:lnTo>
                    <a:pt x="630" y="458"/>
                  </a:lnTo>
                  <a:lnTo>
                    <a:pt x="588" y="476"/>
                  </a:lnTo>
                  <a:lnTo>
                    <a:pt x="552" y="488"/>
                  </a:lnTo>
                  <a:lnTo>
                    <a:pt x="529" y="500"/>
                  </a:lnTo>
                  <a:lnTo>
                    <a:pt x="517" y="506"/>
                  </a:lnTo>
                  <a:lnTo>
                    <a:pt x="499" y="524"/>
                  </a:lnTo>
                  <a:lnTo>
                    <a:pt x="487" y="542"/>
                  </a:lnTo>
                  <a:lnTo>
                    <a:pt x="481" y="560"/>
                  </a:lnTo>
                  <a:lnTo>
                    <a:pt x="481" y="578"/>
                  </a:lnTo>
                  <a:lnTo>
                    <a:pt x="457" y="590"/>
                  </a:lnTo>
                  <a:lnTo>
                    <a:pt x="438" y="596"/>
                  </a:lnTo>
                  <a:lnTo>
                    <a:pt x="420" y="614"/>
                  </a:lnTo>
                  <a:lnTo>
                    <a:pt x="402" y="638"/>
                  </a:lnTo>
                  <a:lnTo>
                    <a:pt x="366" y="698"/>
                  </a:lnTo>
                  <a:lnTo>
                    <a:pt x="348" y="728"/>
                  </a:lnTo>
                  <a:lnTo>
                    <a:pt x="330" y="758"/>
                  </a:lnTo>
                  <a:lnTo>
                    <a:pt x="324" y="776"/>
                  </a:lnTo>
                  <a:lnTo>
                    <a:pt x="318" y="782"/>
                  </a:lnTo>
                  <a:lnTo>
                    <a:pt x="312" y="788"/>
                  </a:lnTo>
                  <a:lnTo>
                    <a:pt x="300" y="794"/>
                  </a:lnTo>
                  <a:lnTo>
                    <a:pt x="282" y="806"/>
                  </a:lnTo>
                  <a:lnTo>
                    <a:pt x="252" y="824"/>
                  </a:lnTo>
                  <a:lnTo>
                    <a:pt x="199" y="854"/>
                  </a:lnTo>
                  <a:lnTo>
                    <a:pt x="151" y="884"/>
                  </a:lnTo>
                  <a:lnTo>
                    <a:pt x="84" y="926"/>
                  </a:lnTo>
                  <a:lnTo>
                    <a:pt x="30" y="962"/>
                  </a:lnTo>
                  <a:lnTo>
                    <a:pt x="12" y="974"/>
                  </a:lnTo>
                  <a:lnTo>
                    <a:pt x="0" y="992"/>
                  </a:lnTo>
                  <a:lnTo>
                    <a:pt x="0" y="1004"/>
                  </a:lnTo>
                  <a:lnTo>
                    <a:pt x="0" y="1022"/>
                  </a:lnTo>
                  <a:lnTo>
                    <a:pt x="12" y="1040"/>
                  </a:lnTo>
                  <a:lnTo>
                    <a:pt x="42" y="1046"/>
                  </a:lnTo>
                  <a:lnTo>
                    <a:pt x="84" y="1046"/>
                  </a:lnTo>
                  <a:lnTo>
                    <a:pt x="132" y="1034"/>
                  </a:lnTo>
                  <a:lnTo>
                    <a:pt x="193" y="1022"/>
                  </a:lnTo>
                  <a:lnTo>
                    <a:pt x="264" y="1004"/>
                  </a:lnTo>
                  <a:lnTo>
                    <a:pt x="336" y="980"/>
                  </a:lnTo>
                  <a:lnTo>
                    <a:pt x="408" y="950"/>
                  </a:lnTo>
                  <a:lnTo>
                    <a:pt x="475" y="920"/>
                  </a:lnTo>
                  <a:lnTo>
                    <a:pt x="529" y="896"/>
                  </a:lnTo>
                  <a:lnTo>
                    <a:pt x="564" y="878"/>
                  </a:lnTo>
                  <a:lnTo>
                    <a:pt x="570" y="872"/>
                  </a:lnTo>
                  <a:lnTo>
                    <a:pt x="576" y="872"/>
                  </a:lnTo>
                  <a:lnTo>
                    <a:pt x="606" y="872"/>
                  </a:lnTo>
                  <a:lnTo>
                    <a:pt x="648" y="866"/>
                  </a:lnTo>
                  <a:lnTo>
                    <a:pt x="714" y="848"/>
                  </a:lnTo>
                  <a:lnTo>
                    <a:pt x="793" y="830"/>
                  </a:lnTo>
                  <a:lnTo>
                    <a:pt x="876" y="812"/>
                  </a:lnTo>
                  <a:lnTo>
                    <a:pt x="966" y="794"/>
                  </a:lnTo>
                  <a:lnTo>
                    <a:pt x="1063" y="782"/>
                  </a:lnTo>
                  <a:lnTo>
                    <a:pt x="1152" y="776"/>
                  </a:lnTo>
                  <a:lnTo>
                    <a:pt x="1212" y="782"/>
                  </a:lnTo>
                  <a:lnTo>
                    <a:pt x="1284" y="806"/>
                  </a:lnTo>
                  <a:lnTo>
                    <a:pt x="1357" y="836"/>
                  </a:lnTo>
                  <a:lnTo>
                    <a:pt x="1416" y="872"/>
                  </a:lnTo>
                  <a:lnTo>
                    <a:pt x="1434" y="890"/>
                  </a:lnTo>
                  <a:lnTo>
                    <a:pt x="1452" y="908"/>
                  </a:lnTo>
                  <a:lnTo>
                    <a:pt x="1464" y="932"/>
                  </a:lnTo>
                  <a:lnTo>
                    <a:pt x="1464" y="950"/>
                  </a:lnTo>
                  <a:lnTo>
                    <a:pt x="1458" y="968"/>
                  </a:lnTo>
                  <a:lnTo>
                    <a:pt x="1440" y="992"/>
                  </a:lnTo>
                  <a:lnTo>
                    <a:pt x="1410" y="1004"/>
                  </a:lnTo>
                  <a:lnTo>
                    <a:pt x="1369" y="1022"/>
                  </a:lnTo>
                  <a:lnTo>
                    <a:pt x="1302" y="1040"/>
                  </a:lnTo>
                  <a:lnTo>
                    <a:pt x="1248" y="1064"/>
                  </a:lnTo>
                  <a:lnTo>
                    <a:pt x="1200" y="1082"/>
                  </a:lnTo>
                  <a:lnTo>
                    <a:pt x="1158" y="1100"/>
                  </a:lnTo>
                  <a:lnTo>
                    <a:pt x="1128" y="1118"/>
                  </a:lnTo>
                  <a:lnTo>
                    <a:pt x="1110" y="1130"/>
                  </a:lnTo>
                  <a:lnTo>
                    <a:pt x="1093" y="1148"/>
                  </a:lnTo>
                  <a:lnTo>
                    <a:pt x="1081" y="1160"/>
                  </a:lnTo>
                  <a:lnTo>
                    <a:pt x="1069" y="1190"/>
                  </a:lnTo>
                  <a:lnTo>
                    <a:pt x="1075" y="1208"/>
                  </a:lnTo>
                  <a:lnTo>
                    <a:pt x="1081" y="1220"/>
                  </a:lnTo>
                  <a:lnTo>
                    <a:pt x="1087" y="1226"/>
                  </a:lnTo>
                  <a:lnTo>
                    <a:pt x="1093" y="1232"/>
                  </a:lnTo>
                  <a:lnTo>
                    <a:pt x="1110" y="1232"/>
                  </a:lnTo>
                  <a:lnTo>
                    <a:pt x="1128" y="1226"/>
                  </a:lnTo>
                  <a:lnTo>
                    <a:pt x="1152" y="1226"/>
                  </a:lnTo>
                  <a:lnTo>
                    <a:pt x="1212" y="1220"/>
                  </a:lnTo>
                  <a:lnTo>
                    <a:pt x="1272" y="1214"/>
                  </a:lnTo>
                  <a:lnTo>
                    <a:pt x="1332" y="1208"/>
                  </a:lnTo>
                  <a:lnTo>
                    <a:pt x="1393" y="1196"/>
                  </a:lnTo>
                  <a:lnTo>
                    <a:pt x="1416" y="1190"/>
                  </a:lnTo>
                  <a:lnTo>
                    <a:pt x="1434" y="1184"/>
                  </a:lnTo>
                  <a:lnTo>
                    <a:pt x="1446" y="1178"/>
                  </a:lnTo>
                  <a:lnTo>
                    <a:pt x="1452" y="1178"/>
                  </a:lnTo>
                  <a:lnTo>
                    <a:pt x="1464" y="1172"/>
                  </a:lnTo>
                  <a:lnTo>
                    <a:pt x="1488" y="1166"/>
                  </a:lnTo>
                  <a:lnTo>
                    <a:pt x="1530" y="1148"/>
                  </a:lnTo>
                  <a:lnTo>
                    <a:pt x="1578" y="1130"/>
                  </a:lnTo>
                  <a:lnTo>
                    <a:pt x="1681" y="1094"/>
                  </a:lnTo>
                  <a:lnTo>
                    <a:pt x="1722" y="1076"/>
                  </a:lnTo>
                  <a:lnTo>
                    <a:pt x="1758" y="1064"/>
                  </a:lnTo>
                  <a:lnTo>
                    <a:pt x="1812" y="1040"/>
                  </a:lnTo>
                  <a:lnTo>
                    <a:pt x="1848" y="1004"/>
                  </a:lnTo>
                  <a:lnTo>
                    <a:pt x="1872" y="962"/>
                  </a:lnTo>
                  <a:lnTo>
                    <a:pt x="1890" y="932"/>
                  </a:lnTo>
                  <a:lnTo>
                    <a:pt x="1932" y="866"/>
                  </a:lnTo>
                  <a:lnTo>
                    <a:pt x="1986" y="800"/>
                  </a:lnTo>
                  <a:lnTo>
                    <a:pt x="2046" y="740"/>
                  </a:lnTo>
                  <a:lnTo>
                    <a:pt x="2112" y="692"/>
                  </a:lnTo>
                  <a:lnTo>
                    <a:pt x="2166" y="650"/>
                  </a:lnTo>
                  <a:lnTo>
                    <a:pt x="2214" y="620"/>
                  </a:lnTo>
                  <a:lnTo>
                    <a:pt x="2244" y="596"/>
                  </a:lnTo>
                  <a:lnTo>
                    <a:pt x="2257" y="590"/>
                  </a:lnTo>
                  <a:lnTo>
                    <a:pt x="2257" y="590"/>
                  </a:lnTo>
                  <a:lnTo>
                    <a:pt x="2400" y="518"/>
                  </a:lnTo>
                  <a:lnTo>
                    <a:pt x="2400" y="57"/>
                  </a:lnTo>
                  <a:lnTo>
                    <a:pt x="2401" y="0"/>
                  </a:lnTo>
                  <a:lnTo>
                    <a:pt x="2310" y="3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6" name="Freeform 6">
              <a:extLst>
                <a:ext uri="{FF2B5EF4-FFF2-40B4-BE49-F238E27FC236}">
                  <a16:creationId xmlns:a16="http://schemas.microsoft.com/office/drawing/2014/main" id="{5AEBA51E-B805-45A9-860E-1E1E21DC224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92" y="1536"/>
              <a:ext cx="1968" cy="762"/>
            </a:xfrm>
            <a:custGeom>
              <a:avLst/>
              <a:gdLst>
                <a:gd name="T0" fmla="*/ 965 w 1968"/>
                <a:gd name="T1" fmla="*/ 165 h 762"/>
                <a:gd name="T2" fmla="*/ 696 w 1968"/>
                <a:gd name="T3" fmla="*/ 200 h 762"/>
                <a:gd name="T4" fmla="*/ 693 w 1968"/>
                <a:gd name="T5" fmla="*/ 237 h 762"/>
                <a:gd name="T6" fmla="*/ 924 w 1968"/>
                <a:gd name="T7" fmla="*/ 258 h 762"/>
                <a:gd name="T8" fmla="*/ 993 w 1968"/>
                <a:gd name="T9" fmla="*/ 267 h 762"/>
                <a:gd name="T10" fmla="*/ 681 w 1968"/>
                <a:gd name="T11" fmla="*/ 291 h 762"/>
                <a:gd name="T12" fmla="*/ 633 w 1968"/>
                <a:gd name="T13" fmla="*/ 309 h 762"/>
                <a:gd name="T14" fmla="*/ 645 w 1968"/>
                <a:gd name="T15" fmla="*/ 336 h 762"/>
                <a:gd name="T16" fmla="*/ 672 w 1968"/>
                <a:gd name="T17" fmla="*/ 351 h 762"/>
                <a:gd name="T18" fmla="*/ 984 w 1968"/>
                <a:gd name="T19" fmla="*/ 333 h 762"/>
                <a:gd name="T20" fmla="*/ 1080 w 1968"/>
                <a:gd name="T21" fmla="*/ 357 h 762"/>
                <a:gd name="T22" fmla="*/ 624 w 1968"/>
                <a:gd name="T23" fmla="*/ 492 h 762"/>
                <a:gd name="T24" fmla="*/ 616 w 1968"/>
                <a:gd name="T25" fmla="*/ 536 h 762"/>
                <a:gd name="T26" fmla="*/ 8 w 1968"/>
                <a:gd name="T27" fmla="*/ 724 h 762"/>
                <a:gd name="T28" fmla="*/ 0 w 1968"/>
                <a:gd name="T29" fmla="*/ 756 h 762"/>
                <a:gd name="T30" fmla="*/ 27 w 1968"/>
                <a:gd name="T31" fmla="*/ 762 h 762"/>
                <a:gd name="T32" fmla="*/ 664 w 1968"/>
                <a:gd name="T33" fmla="*/ 564 h 762"/>
                <a:gd name="T34" fmla="*/ 856 w 1968"/>
                <a:gd name="T35" fmla="*/ 600 h 762"/>
                <a:gd name="T36" fmla="*/ 1158 w 1968"/>
                <a:gd name="T37" fmla="*/ 507 h 762"/>
                <a:gd name="T38" fmla="*/ 1434 w 1968"/>
                <a:gd name="T39" fmla="*/ 465 h 762"/>
                <a:gd name="T40" fmla="*/ 1572 w 1968"/>
                <a:gd name="T41" fmla="*/ 368 h 762"/>
                <a:gd name="T42" fmla="*/ 1712 w 1968"/>
                <a:gd name="T43" fmla="*/ 340 h 762"/>
                <a:gd name="T44" fmla="*/ 1856 w 1968"/>
                <a:gd name="T45" fmla="*/ 328 h 762"/>
                <a:gd name="T46" fmla="*/ 1968 w 1968"/>
                <a:gd name="T47" fmla="*/ 330 h 762"/>
                <a:gd name="T48" fmla="*/ 1968 w 1968"/>
                <a:gd name="T49" fmla="*/ 0 h 762"/>
                <a:gd name="T50" fmla="*/ 1934 w 1968"/>
                <a:gd name="T51" fmla="*/ 3 h 762"/>
                <a:gd name="T52" fmla="*/ 1832 w 1968"/>
                <a:gd name="T53" fmla="*/ 5 h 762"/>
                <a:gd name="T54" fmla="*/ 1682 w 1968"/>
                <a:gd name="T55" fmla="*/ 35 h 762"/>
                <a:gd name="T56" fmla="*/ 1643 w 1968"/>
                <a:gd name="T57" fmla="*/ 72 h 762"/>
                <a:gd name="T58" fmla="*/ 1392 w 1968"/>
                <a:gd name="T59" fmla="*/ 119 h 7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68" h="762">
                  <a:moveTo>
                    <a:pt x="965" y="165"/>
                  </a:moveTo>
                  <a:lnTo>
                    <a:pt x="696" y="200"/>
                  </a:lnTo>
                  <a:lnTo>
                    <a:pt x="693" y="237"/>
                  </a:lnTo>
                  <a:lnTo>
                    <a:pt x="924" y="258"/>
                  </a:lnTo>
                  <a:lnTo>
                    <a:pt x="993" y="267"/>
                  </a:lnTo>
                  <a:lnTo>
                    <a:pt x="681" y="291"/>
                  </a:lnTo>
                  <a:lnTo>
                    <a:pt x="633" y="309"/>
                  </a:lnTo>
                  <a:lnTo>
                    <a:pt x="645" y="336"/>
                  </a:lnTo>
                  <a:lnTo>
                    <a:pt x="672" y="351"/>
                  </a:lnTo>
                  <a:lnTo>
                    <a:pt x="984" y="333"/>
                  </a:lnTo>
                  <a:lnTo>
                    <a:pt x="1080" y="357"/>
                  </a:lnTo>
                  <a:lnTo>
                    <a:pt x="624" y="492"/>
                  </a:lnTo>
                  <a:lnTo>
                    <a:pt x="616" y="536"/>
                  </a:lnTo>
                  <a:lnTo>
                    <a:pt x="8" y="724"/>
                  </a:lnTo>
                  <a:lnTo>
                    <a:pt x="0" y="756"/>
                  </a:lnTo>
                  <a:lnTo>
                    <a:pt x="27" y="762"/>
                  </a:lnTo>
                  <a:lnTo>
                    <a:pt x="664" y="564"/>
                  </a:lnTo>
                  <a:lnTo>
                    <a:pt x="856" y="600"/>
                  </a:lnTo>
                  <a:lnTo>
                    <a:pt x="1158" y="507"/>
                  </a:lnTo>
                  <a:lnTo>
                    <a:pt x="1434" y="465"/>
                  </a:lnTo>
                  <a:lnTo>
                    <a:pt x="1572" y="368"/>
                  </a:lnTo>
                  <a:lnTo>
                    <a:pt x="1712" y="340"/>
                  </a:lnTo>
                  <a:lnTo>
                    <a:pt x="1856" y="328"/>
                  </a:lnTo>
                  <a:lnTo>
                    <a:pt x="1968" y="330"/>
                  </a:lnTo>
                  <a:lnTo>
                    <a:pt x="1968" y="0"/>
                  </a:lnTo>
                  <a:lnTo>
                    <a:pt x="1934" y="3"/>
                  </a:lnTo>
                  <a:lnTo>
                    <a:pt x="1832" y="5"/>
                  </a:lnTo>
                  <a:lnTo>
                    <a:pt x="1682" y="35"/>
                  </a:lnTo>
                  <a:lnTo>
                    <a:pt x="1643" y="72"/>
                  </a:lnTo>
                  <a:lnTo>
                    <a:pt x="1392" y="119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7" name="Freeform 7">
              <a:extLst>
                <a:ext uri="{FF2B5EF4-FFF2-40B4-BE49-F238E27FC236}">
                  <a16:creationId xmlns:a16="http://schemas.microsoft.com/office/drawing/2014/main" id="{3A6D0A27-AF9C-4232-B12C-F821737E1A0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599" y="2477"/>
              <a:ext cx="186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85 w 185"/>
                <a:gd name="T5" fmla="*/ 18 h 120"/>
                <a:gd name="T6" fmla="*/ 185 w 185"/>
                <a:gd name="T7" fmla="*/ 36 h 120"/>
                <a:gd name="T8" fmla="*/ 179 w 185"/>
                <a:gd name="T9" fmla="*/ 54 h 120"/>
                <a:gd name="T10" fmla="*/ 161 w 185"/>
                <a:gd name="T11" fmla="*/ 72 h 120"/>
                <a:gd name="T12" fmla="*/ 137 w 185"/>
                <a:gd name="T13" fmla="*/ 96 h 120"/>
                <a:gd name="T14" fmla="*/ 101 w 185"/>
                <a:gd name="T15" fmla="*/ 108 h 120"/>
                <a:gd name="T16" fmla="*/ 47 w 185"/>
                <a:gd name="T17" fmla="*/ 120 h 120"/>
                <a:gd name="T18" fmla="*/ 29 w 185"/>
                <a:gd name="T19" fmla="*/ 120 h 120"/>
                <a:gd name="T20" fmla="*/ 17 w 185"/>
                <a:gd name="T21" fmla="*/ 114 h 120"/>
                <a:gd name="T22" fmla="*/ 0 w 185"/>
                <a:gd name="T23" fmla="*/ 96 h 120"/>
                <a:gd name="T24" fmla="*/ 0 w 185"/>
                <a:gd name="T25" fmla="*/ 78 h 120"/>
                <a:gd name="T26" fmla="*/ 0 w 185"/>
                <a:gd name="T27" fmla="*/ 72 h 120"/>
                <a:gd name="T28" fmla="*/ 185 w 185"/>
                <a:gd name="T29" fmla="*/ 0 h 120"/>
                <a:gd name="T30" fmla="*/ 185 w 185"/>
                <a:gd name="T3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85" y="18"/>
                  </a:lnTo>
                  <a:lnTo>
                    <a:pt x="185" y="36"/>
                  </a:lnTo>
                  <a:lnTo>
                    <a:pt x="179" y="54"/>
                  </a:lnTo>
                  <a:lnTo>
                    <a:pt x="161" y="72"/>
                  </a:lnTo>
                  <a:lnTo>
                    <a:pt x="137" y="96"/>
                  </a:lnTo>
                  <a:lnTo>
                    <a:pt x="101" y="108"/>
                  </a:lnTo>
                  <a:lnTo>
                    <a:pt x="47" y="120"/>
                  </a:lnTo>
                  <a:lnTo>
                    <a:pt x="29" y="120"/>
                  </a:lnTo>
                  <a:lnTo>
                    <a:pt x="17" y="114"/>
                  </a:lnTo>
                  <a:lnTo>
                    <a:pt x="0" y="96"/>
                  </a:lnTo>
                  <a:lnTo>
                    <a:pt x="0" y="78"/>
                  </a:lnTo>
                  <a:lnTo>
                    <a:pt x="0" y="72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8" name="Freeform 8">
              <a:extLst>
                <a:ext uri="{FF2B5EF4-FFF2-40B4-BE49-F238E27FC236}">
                  <a16:creationId xmlns:a16="http://schemas.microsoft.com/office/drawing/2014/main" id="{45E3DA56-2E21-4EE7-80AB-BD63DA392411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779" y="2393"/>
              <a:ext cx="185" cy="120"/>
            </a:xfrm>
            <a:custGeom>
              <a:avLst/>
              <a:gdLst>
                <a:gd name="T0" fmla="*/ 185 w 185"/>
                <a:gd name="T1" fmla="*/ 0 h 120"/>
                <a:gd name="T2" fmla="*/ 185 w 185"/>
                <a:gd name="T3" fmla="*/ 6 h 120"/>
                <a:gd name="T4" fmla="*/ 179 w 185"/>
                <a:gd name="T5" fmla="*/ 24 h 120"/>
                <a:gd name="T6" fmla="*/ 167 w 185"/>
                <a:gd name="T7" fmla="*/ 42 h 120"/>
                <a:gd name="T8" fmla="*/ 149 w 185"/>
                <a:gd name="T9" fmla="*/ 66 h 120"/>
                <a:gd name="T10" fmla="*/ 131 w 185"/>
                <a:gd name="T11" fmla="*/ 90 h 120"/>
                <a:gd name="T12" fmla="*/ 102 w 185"/>
                <a:gd name="T13" fmla="*/ 108 h 120"/>
                <a:gd name="T14" fmla="*/ 66 w 185"/>
                <a:gd name="T15" fmla="*/ 120 h 120"/>
                <a:gd name="T16" fmla="*/ 18 w 185"/>
                <a:gd name="T17" fmla="*/ 120 h 120"/>
                <a:gd name="T18" fmla="*/ 0 w 185"/>
                <a:gd name="T19" fmla="*/ 60 h 120"/>
                <a:gd name="T20" fmla="*/ 185 w 185"/>
                <a:gd name="T21" fmla="*/ 0 h 120"/>
                <a:gd name="T22" fmla="*/ 185 w 185"/>
                <a:gd name="T23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5" h="120">
                  <a:moveTo>
                    <a:pt x="185" y="0"/>
                  </a:moveTo>
                  <a:lnTo>
                    <a:pt x="185" y="6"/>
                  </a:lnTo>
                  <a:lnTo>
                    <a:pt x="179" y="24"/>
                  </a:lnTo>
                  <a:lnTo>
                    <a:pt x="167" y="42"/>
                  </a:lnTo>
                  <a:lnTo>
                    <a:pt x="149" y="66"/>
                  </a:lnTo>
                  <a:lnTo>
                    <a:pt x="131" y="90"/>
                  </a:lnTo>
                  <a:lnTo>
                    <a:pt x="102" y="108"/>
                  </a:lnTo>
                  <a:lnTo>
                    <a:pt x="66" y="120"/>
                  </a:lnTo>
                  <a:lnTo>
                    <a:pt x="18" y="120"/>
                  </a:lnTo>
                  <a:lnTo>
                    <a:pt x="0" y="60"/>
                  </a:lnTo>
                  <a:lnTo>
                    <a:pt x="185" y="0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29" name="Freeform 9">
              <a:extLst>
                <a:ext uri="{FF2B5EF4-FFF2-40B4-BE49-F238E27FC236}">
                  <a16:creationId xmlns:a16="http://schemas.microsoft.com/office/drawing/2014/main" id="{305E39B9-3220-4A23-B602-D56CE23BDE8E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36"/>
              <a:ext cx="528" cy="275"/>
            </a:xfrm>
            <a:custGeom>
              <a:avLst/>
              <a:gdLst>
                <a:gd name="T0" fmla="*/ 0 w 526"/>
                <a:gd name="T1" fmla="*/ 275 h 275"/>
                <a:gd name="T2" fmla="*/ 0 w 526"/>
                <a:gd name="T3" fmla="*/ 269 h 275"/>
                <a:gd name="T4" fmla="*/ 6 w 526"/>
                <a:gd name="T5" fmla="*/ 251 h 275"/>
                <a:gd name="T6" fmla="*/ 6 w 526"/>
                <a:gd name="T7" fmla="*/ 239 h 275"/>
                <a:gd name="T8" fmla="*/ 12 w 526"/>
                <a:gd name="T9" fmla="*/ 227 h 275"/>
                <a:gd name="T10" fmla="*/ 18 w 526"/>
                <a:gd name="T11" fmla="*/ 221 h 275"/>
                <a:gd name="T12" fmla="*/ 36 w 526"/>
                <a:gd name="T13" fmla="*/ 215 h 275"/>
                <a:gd name="T14" fmla="*/ 77 w 526"/>
                <a:gd name="T15" fmla="*/ 203 h 275"/>
                <a:gd name="T16" fmla="*/ 137 w 526"/>
                <a:gd name="T17" fmla="*/ 179 h 275"/>
                <a:gd name="T18" fmla="*/ 209 w 526"/>
                <a:gd name="T19" fmla="*/ 143 h 275"/>
                <a:gd name="T20" fmla="*/ 251 w 526"/>
                <a:gd name="T21" fmla="*/ 120 h 275"/>
                <a:gd name="T22" fmla="*/ 299 w 526"/>
                <a:gd name="T23" fmla="*/ 96 h 275"/>
                <a:gd name="T24" fmla="*/ 394 w 526"/>
                <a:gd name="T25" fmla="*/ 48 h 275"/>
                <a:gd name="T26" fmla="*/ 442 w 526"/>
                <a:gd name="T27" fmla="*/ 30 h 275"/>
                <a:gd name="T28" fmla="*/ 478 w 526"/>
                <a:gd name="T29" fmla="*/ 12 h 275"/>
                <a:gd name="T30" fmla="*/ 502 w 526"/>
                <a:gd name="T31" fmla="*/ 6 h 275"/>
                <a:gd name="T32" fmla="*/ 520 w 526"/>
                <a:gd name="T33" fmla="*/ 0 h 275"/>
                <a:gd name="T34" fmla="*/ 526 w 526"/>
                <a:gd name="T35" fmla="*/ 0 h 275"/>
                <a:gd name="T36" fmla="*/ 520 w 526"/>
                <a:gd name="T37" fmla="*/ 6 h 275"/>
                <a:gd name="T38" fmla="*/ 508 w 526"/>
                <a:gd name="T39" fmla="*/ 12 h 275"/>
                <a:gd name="T40" fmla="*/ 484 w 526"/>
                <a:gd name="T41" fmla="*/ 24 h 275"/>
                <a:gd name="T42" fmla="*/ 460 w 526"/>
                <a:gd name="T43" fmla="*/ 42 h 275"/>
                <a:gd name="T44" fmla="*/ 436 w 526"/>
                <a:gd name="T45" fmla="*/ 54 h 275"/>
                <a:gd name="T46" fmla="*/ 394 w 526"/>
                <a:gd name="T47" fmla="*/ 78 h 275"/>
                <a:gd name="T48" fmla="*/ 340 w 526"/>
                <a:gd name="T49" fmla="*/ 108 h 275"/>
                <a:gd name="T50" fmla="*/ 275 w 526"/>
                <a:gd name="T51" fmla="*/ 143 h 275"/>
                <a:gd name="T52" fmla="*/ 131 w 526"/>
                <a:gd name="T53" fmla="*/ 221 h 275"/>
                <a:gd name="T54" fmla="*/ 65 w 526"/>
                <a:gd name="T55" fmla="*/ 251 h 275"/>
                <a:gd name="T56" fmla="*/ 0 w 526"/>
                <a:gd name="T57" fmla="*/ 275 h 275"/>
                <a:gd name="T58" fmla="*/ 0 w 526"/>
                <a:gd name="T59" fmla="*/ 275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526" h="275">
                  <a:moveTo>
                    <a:pt x="0" y="275"/>
                  </a:moveTo>
                  <a:lnTo>
                    <a:pt x="0" y="269"/>
                  </a:lnTo>
                  <a:lnTo>
                    <a:pt x="6" y="251"/>
                  </a:lnTo>
                  <a:lnTo>
                    <a:pt x="6" y="239"/>
                  </a:lnTo>
                  <a:lnTo>
                    <a:pt x="12" y="227"/>
                  </a:lnTo>
                  <a:lnTo>
                    <a:pt x="18" y="221"/>
                  </a:lnTo>
                  <a:lnTo>
                    <a:pt x="36" y="215"/>
                  </a:lnTo>
                  <a:lnTo>
                    <a:pt x="77" y="203"/>
                  </a:lnTo>
                  <a:lnTo>
                    <a:pt x="137" y="179"/>
                  </a:lnTo>
                  <a:lnTo>
                    <a:pt x="209" y="143"/>
                  </a:lnTo>
                  <a:lnTo>
                    <a:pt x="251" y="120"/>
                  </a:lnTo>
                  <a:lnTo>
                    <a:pt x="299" y="96"/>
                  </a:lnTo>
                  <a:lnTo>
                    <a:pt x="394" y="48"/>
                  </a:lnTo>
                  <a:lnTo>
                    <a:pt x="442" y="30"/>
                  </a:lnTo>
                  <a:lnTo>
                    <a:pt x="478" y="12"/>
                  </a:lnTo>
                  <a:lnTo>
                    <a:pt x="502" y="6"/>
                  </a:lnTo>
                  <a:lnTo>
                    <a:pt x="520" y="0"/>
                  </a:lnTo>
                  <a:lnTo>
                    <a:pt x="526" y="0"/>
                  </a:lnTo>
                  <a:lnTo>
                    <a:pt x="520" y="6"/>
                  </a:lnTo>
                  <a:lnTo>
                    <a:pt x="508" y="12"/>
                  </a:lnTo>
                  <a:lnTo>
                    <a:pt x="484" y="24"/>
                  </a:lnTo>
                  <a:lnTo>
                    <a:pt x="460" y="42"/>
                  </a:lnTo>
                  <a:lnTo>
                    <a:pt x="436" y="54"/>
                  </a:lnTo>
                  <a:lnTo>
                    <a:pt x="394" y="78"/>
                  </a:lnTo>
                  <a:lnTo>
                    <a:pt x="340" y="108"/>
                  </a:lnTo>
                  <a:lnTo>
                    <a:pt x="275" y="143"/>
                  </a:lnTo>
                  <a:lnTo>
                    <a:pt x="131" y="221"/>
                  </a:lnTo>
                  <a:lnTo>
                    <a:pt x="65" y="251"/>
                  </a:lnTo>
                  <a:lnTo>
                    <a:pt x="0" y="275"/>
                  </a:lnTo>
                  <a:lnTo>
                    <a:pt x="0" y="27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0" name="Freeform 10">
              <a:extLst>
                <a:ext uri="{FF2B5EF4-FFF2-40B4-BE49-F238E27FC236}">
                  <a16:creationId xmlns:a16="http://schemas.microsoft.com/office/drawing/2014/main" id="{167B0F8F-3A13-4A05-A35B-B163CDA89B83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676" y="2015"/>
              <a:ext cx="721" cy="306"/>
            </a:xfrm>
            <a:custGeom>
              <a:avLst/>
              <a:gdLst>
                <a:gd name="T0" fmla="*/ 48 w 718"/>
                <a:gd name="T1" fmla="*/ 216 h 306"/>
                <a:gd name="T2" fmla="*/ 30 w 718"/>
                <a:gd name="T3" fmla="*/ 252 h 306"/>
                <a:gd name="T4" fmla="*/ 12 w 718"/>
                <a:gd name="T5" fmla="*/ 282 h 306"/>
                <a:gd name="T6" fmla="*/ 6 w 718"/>
                <a:gd name="T7" fmla="*/ 300 h 306"/>
                <a:gd name="T8" fmla="*/ 0 w 718"/>
                <a:gd name="T9" fmla="*/ 306 h 306"/>
                <a:gd name="T10" fmla="*/ 48 w 718"/>
                <a:gd name="T11" fmla="*/ 276 h 306"/>
                <a:gd name="T12" fmla="*/ 84 w 718"/>
                <a:gd name="T13" fmla="*/ 252 h 306"/>
                <a:gd name="T14" fmla="*/ 108 w 718"/>
                <a:gd name="T15" fmla="*/ 234 h 306"/>
                <a:gd name="T16" fmla="*/ 120 w 718"/>
                <a:gd name="T17" fmla="*/ 228 h 306"/>
                <a:gd name="T18" fmla="*/ 126 w 718"/>
                <a:gd name="T19" fmla="*/ 228 h 306"/>
                <a:gd name="T20" fmla="*/ 144 w 718"/>
                <a:gd name="T21" fmla="*/ 222 h 306"/>
                <a:gd name="T22" fmla="*/ 168 w 718"/>
                <a:gd name="T23" fmla="*/ 216 h 306"/>
                <a:gd name="T24" fmla="*/ 198 w 718"/>
                <a:gd name="T25" fmla="*/ 204 h 306"/>
                <a:gd name="T26" fmla="*/ 275 w 718"/>
                <a:gd name="T27" fmla="*/ 180 h 306"/>
                <a:gd name="T28" fmla="*/ 371 w 718"/>
                <a:gd name="T29" fmla="*/ 156 h 306"/>
                <a:gd name="T30" fmla="*/ 461 w 718"/>
                <a:gd name="T31" fmla="*/ 126 h 306"/>
                <a:gd name="T32" fmla="*/ 544 w 718"/>
                <a:gd name="T33" fmla="*/ 102 h 306"/>
                <a:gd name="T34" fmla="*/ 574 w 718"/>
                <a:gd name="T35" fmla="*/ 90 h 306"/>
                <a:gd name="T36" fmla="*/ 604 w 718"/>
                <a:gd name="T37" fmla="*/ 84 h 306"/>
                <a:gd name="T38" fmla="*/ 622 w 718"/>
                <a:gd name="T39" fmla="*/ 78 h 306"/>
                <a:gd name="T40" fmla="*/ 628 w 718"/>
                <a:gd name="T41" fmla="*/ 72 h 306"/>
                <a:gd name="T42" fmla="*/ 634 w 718"/>
                <a:gd name="T43" fmla="*/ 66 h 306"/>
                <a:gd name="T44" fmla="*/ 652 w 718"/>
                <a:gd name="T45" fmla="*/ 60 h 306"/>
                <a:gd name="T46" fmla="*/ 694 w 718"/>
                <a:gd name="T47" fmla="*/ 30 h 306"/>
                <a:gd name="T48" fmla="*/ 712 w 718"/>
                <a:gd name="T49" fmla="*/ 18 h 306"/>
                <a:gd name="T50" fmla="*/ 718 w 718"/>
                <a:gd name="T51" fmla="*/ 6 h 306"/>
                <a:gd name="T52" fmla="*/ 712 w 718"/>
                <a:gd name="T53" fmla="*/ 0 h 306"/>
                <a:gd name="T54" fmla="*/ 688 w 718"/>
                <a:gd name="T55" fmla="*/ 0 h 306"/>
                <a:gd name="T56" fmla="*/ 628 w 718"/>
                <a:gd name="T57" fmla="*/ 0 h 306"/>
                <a:gd name="T58" fmla="*/ 580 w 718"/>
                <a:gd name="T59" fmla="*/ 0 h 306"/>
                <a:gd name="T60" fmla="*/ 544 w 718"/>
                <a:gd name="T61" fmla="*/ 0 h 306"/>
                <a:gd name="T62" fmla="*/ 514 w 718"/>
                <a:gd name="T63" fmla="*/ 18 h 306"/>
                <a:gd name="T64" fmla="*/ 485 w 718"/>
                <a:gd name="T65" fmla="*/ 42 h 306"/>
                <a:gd name="T66" fmla="*/ 467 w 718"/>
                <a:gd name="T67" fmla="*/ 54 h 306"/>
                <a:gd name="T68" fmla="*/ 449 w 718"/>
                <a:gd name="T69" fmla="*/ 60 h 306"/>
                <a:gd name="T70" fmla="*/ 425 w 718"/>
                <a:gd name="T71" fmla="*/ 60 h 306"/>
                <a:gd name="T72" fmla="*/ 389 w 718"/>
                <a:gd name="T73" fmla="*/ 66 h 306"/>
                <a:gd name="T74" fmla="*/ 347 w 718"/>
                <a:gd name="T75" fmla="*/ 84 h 306"/>
                <a:gd name="T76" fmla="*/ 311 w 718"/>
                <a:gd name="T77" fmla="*/ 108 h 306"/>
                <a:gd name="T78" fmla="*/ 287 w 718"/>
                <a:gd name="T79" fmla="*/ 126 h 306"/>
                <a:gd name="T80" fmla="*/ 275 w 718"/>
                <a:gd name="T81" fmla="*/ 132 h 306"/>
                <a:gd name="T82" fmla="*/ 257 w 718"/>
                <a:gd name="T83" fmla="*/ 138 h 306"/>
                <a:gd name="T84" fmla="*/ 221 w 718"/>
                <a:gd name="T85" fmla="*/ 138 h 306"/>
                <a:gd name="T86" fmla="*/ 186 w 718"/>
                <a:gd name="T87" fmla="*/ 138 h 306"/>
                <a:gd name="T88" fmla="*/ 180 w 718"/>
                <a:gd name="T89" fmla="*/ 138 h 306"/>
                <a:gd name="T90" fmla="*/ 174 w 718"/>
                <a:gd name="T91" fmla="*/ 138 h 306"/>
                <a:gd name="T92" fmla="*/ 114 w 718"/>
                <a:gd name="T93" fmla="*/ 162 h 306"/>
                <a:gd name="T94" fmla="*/ 48 w 718"/>
                <a:gd name="T95" fmla="*/ 216 h 306"/>
                <a:gd name="T96" fmla="*/ 48 w 718"/>
                <a:gd name="T97" fmla="*/ 216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718" h="306">
                  <a:moveTo>
                    <a:pt x="48" y="216"/>
                  </a:moveTo>
                  <a:lnTo>
                    <a:pt x="30" y="252"/>
                  </a:lnTo>
                  <a:lnTo>
                    <a:pt x="12" y="282"/>
                  </a:lnTo>
                  <a:lnTo>
                    <a:pt x="6" y="300"/>
                  </a:lnTo>
                  <a:lnTo>
                    <a:pt x="0" y="306"/>
                  </a:lnTo>
                  <a:lnTo>
                    <a:pt x="48" y="276"/>
                  </a:lnTo>
                  <a:lnTo>
                    <a:pt x="84" y="252"/>
                  </a:lnTo>
                  <a:lnTo>
                    <a:pt x="108" y="234"/>
                  </a:lnTo>
                  <a:lnTo>
                    <a:pt x="120" y="228"/>
                  </a:lnTo>
                  <a:lnTo>
                    <a:pt x="126" y="228"/>
                  </a:lnTo>
                  <a:lnTo>
                    <a:pt x="144" y="222"/>
                  </a:lnTo>
                  <a:lnTo>
                    <a:pt x="168" y="216"/>
                  </a:lnTo>
                  <a:lnTo>
                    <a:pt x="198" y="204"/>
                  </a:lnTo>
                  <a:lnTo>
                    <a:pt x="275" y="180"/>
                  </a:lnTo>
                  <a:lnTo>
                    <a:pt x="371" y="156"/>
                  </a:lnTo>
                  <a:lnTo>
                    <a:pt x="461" y="126"/>
                  </a:lnTo>
                  <a:lnTo>
                    <a:pt x="544" y="102"/>
                  </a:lnTo>
                  <a:lnTo>
                    <a:pt x="574" y="90"/>
                  </a:lnTo>
                  <a:lnTo>
                    <a:pt x="604" y="84"/>
                  </a:lnTo>
                  <a:lnTo>
                    <a:pt x="622" y="78"/>
                  </a:lnTo>
                  <a:lnTo>
                    <a:pt x="628" y="72"/>
                  </a:lnTo>
                  <a:lnTo>
                    <a:pt x="634" y="66"/>
                  </a:lnTo>
                  <a:lnTo>
                    <a:pt x="652" y="60"/>
                  </a:lnTo>
                  <a:lnTo>
                    <a:pt x="694" y="30"/>
                  </a:lnTo>
                  <a:lnTo>
                    <a:pt x="712" y="18"/>
                  </a:lnTo>
                  <a:lnTo>
                    <a:pt x="718" y="6"/>
                  </a:lnTo>
                  <a:lnTo>
                    <a:pt x="712" y="0"/>
                  </a:lnTo>
                  <a:lnTo>
                    <a:pt x="688" y="0"/>
                  </a:lnTo>
                  <a:lnTo>
                    <a:pt x="628" y="0"/>
                  </a:lnTo>
                  <a:lnTo>
                    <a:pt x="580" y="0"/>
                  </a:lnTo>
                  <a:lnTo>
                    <a:pt x="544" y="0"/>
                  </a:lnTo>
                  <a:lnTo>
                    <a:pt x="514" y="18"/>
                  </a:lnTo>
                  <a:lnTo>
                    <a:pt x="485" y="42"/>
                  </a:lnTo>
                  <a:lnTo>
                    <a:pt x="467" y="54"/>
                  </a:lnTo>
                  <a:lnTo>
                    <a:pt x="449" y="60"/>
                  </a:lnTo>
                  <a:lnTo>
                    <a:pt x="425" y="60"/>
                  </a:lnTo>
                  <a:lnTo>
                    <a:pt x="389" y="66"/>
                  </a:lnTo>
                  <a:lnTo>
                    <a:pt x="347" y="84"/>
                  </a:lnTo>
                  <a:lnTo>
                    <a:pt x="311" y="108"/>
                  </a:lnTo>
                  <a:lnTo>
                    <a:pt x="287" y="126"/>
                  </a:lnTo>
                  <a:lnTo>
                    <a:pt x="275" y="132"/>
                  </a:lnTo>
                  <a:lnTo>
                    <a:pt x="257" y="138"/>
                  </a:lnTo>
                  <a:lnTo>
                    <a:pt x="221" y="138"/>
                  </a:lnTo>
                  <a:lnTo>
                    <a:pt x="186" y="138"/>
                  </a:lnTo>
                  <a:lnTo>
                    <a:pt x="180" y="138"/>
                  </a:lnTo>
                  <a:lnTo>
                    <a:pt x="174" y="138"/>
                  </a:lnTo>
                  <a:lnTo>
                    <a:pt x="114" y="162"/>
                  </a:lnTo>
                  <a:lnTo>
                    <a:pt x="48" y="216"/>
                  </a:lnTo>
                  <a:lnTo>
                    <a:pt x="48" y="21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1" name="Freeform 11">
              <a:extLst>
                <a:ext uri="{FF2B5EF4-FFF2-40B4-BE49-F238E27FC236}">
                  <a16:creationId xmlns:a16="http://schemas.microsoft.com/office/drawing/2014/main" id="{E877038E-B9BB-4D13-ADEA-96BD42238E23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358" y="1890"/>
              <a:ext cx="2400" cy="881"/>
            </a:xfrm>
            <a:custGeom>
              <a:avLst/>
              <a:gdLst>
                <a:gd name="T0" fmla="*/ 2231 w 2392"/>
                <a:gd name="T1" fmla="*/ 54 h 881"/>
                <a:gd name="T2" fmla="*/ 2189 w 2392"/>
                <a:gd name="T3" fmla="*/ 54 h 881"/>
                <a:gd name="T4" fmla="*/ 2147 w 2392"/>
                <a:gd name="T5" fmla="*/ 66 h 881"/>
                <a:gd name="T6" fmla="*/ 2021 w 2392"/>
                <a:gd name="T7" fmla="*/ 101 h 881"/>
                <a:gd name="T8" fmla="*/ 1956 w 2392"/>
                <a:gd name="T9" fmla="*/ 119 h 881"/>
                <a:gd name="T10" fmla="*/ 1860 w 2392"/>
                <a:gd name="T11" fmla="*/ 167 h 881"/>
                <a:gd name="T12" fmla="*/ 1836 w 2392"/>
                <a:gd name="T13" fmla="*/ 245 h 881"/>
                <a:gd name="T14" fmla="*/ 1842 w 2392"/>
                <a:gd name="T15" fmla="*/ 305 h 881"/>
                <a:gd name="T16" fmla="*/ 1758 w 2392"/>
                <a:gd name="T17" fmla="*/ 317 h 881"/>
                <a:gd name="T18" fmla="*/ 1597 w 2392"/>
                <a:gd name="T19" fmla="*/ 263 h 881"/>
                <a:gd name="T20" fmla="*/ 1507 w 2392"/>
                <a:gd name="T21" fmla="*/ 257 h 881"/>
                <a:gd name="T22" fmla="*/ 1399 w 2392"/>
                <a:gd name="T23" fmla="*/ 311 h 881"/>
                <a:gd name="T24" fmla="*/ 1334 w 2392"/>
                <a:gd name="T25" fmla="*/ 353 h 881"/>
                <a:gd name="T26" fmla="*/ 1310 w 2392"/>
                <a:gd name="T27" fmla="*/ 359 h 881"/>
                <a:gd name="T28" fmla="*/ 1214 w 2392"/>
                <a:gd name="T29" fmla="*/ 371 h 881"/>
                <a:gd name="T30" fmla="*/ 1160 w 2392"/>
                <a:gd name="T31" fmla="*/ 365 h 881"/>
                <a:gd name="T32" fmla="*/ 1053 w 2392"/>
                <a:gd name="T33" fmla="*/ 371 h 881"/>
                <a:gd name="T34" fmla="*/ 957 w 2392"/>
                <a:gd name="T35" fmla="*/ 383 h 881"/>
                <a:gd name="T36" fmla="*/ 921 w 2392"/>
                <a:gd name="T37" fmla="*/ 401 h 881"/>
                <a:gd name="T38" fmla="*/ 819 w 2392"/>
                <a:gd name="T39" fmla="*/ 419 h 881"/>
                <a:gd name="T40" fmla="*/ 778 w 2392"/>
                <a:gd name="T41" fmla="*/ 419 h 881"/>
                <a:gd name="T42" fmla="*/ 664 w 2392"/>
                <a:gd name="T43" fmla="*/ 437 h 881"/>
                <a:gd name="T44" fmla="*/ 598 w 2392"/>
                <a:gd name="T45" fmla="*/ 473 h 881"/>
                <a:gd name="T46" fmla="*/ 503 w 2392"/>
                <a:gd name="T47" fmla="*/ 467 h 881"/>
                <a:gd name="T48" fmla="*/ 431 w 2392"/>
                <a:gd name="T49" fmla="*/ 491 h 881"/>
                <a:gd name="T50" fmla="*/ 413 w 2392"/>
                <a:gd name="T51" fmla="*/ 539 h 881"/>
                <a:gd name="T52" fmla="*/ 347 w 2392"/>
                <a:gd name="T53" fmla="*/ 569 h 881"/>
                <a:gd name="T54" fmla="*/ 222 w 2392"/>
                <a:gd name="T55" fmla="*/ 599 h 881"/>
                <a:gd name="T56" fmla="*/ 138 w 2392"/>
                <a:gd name="T57" fmla="*/ 647 h 881"/>
                <a:gd name="T58" fmla="*/ 108 w 2392"/>
                <a:gd name="T59" fmla="*/ 659 h 881"/>
                <a:gd name="T60" fmla="*/ 0 w 2392"/>
                <a:gd name="T61" fmla="*/ 671 h 881"/>
                <a:gd name="T62" fmla="*/ 84 w 2392"/>
                <a:gd name="T63" fmla="*/ 695 h 881"/>
                <a:gd name="T64" fmla="*/ 263 w 2392"/>
                <a:gd name="T65" fmla="*/ 653 h 881"/>
                <a:gd name="T66" fmla="*/ 473 w 2392"/>
                <a:gd name="T67" fmla="*/ 569 h 881"/>
                <a:gd name="T68" fmla="*/ 568 w 2392"/>
                <a:gd name="T69" fmla="*/ 521 h 881"/>
                <a:gd name="T70" fmla="*/ 646 w 2392"/>
                <a:gd name="T71" fmla="*/ 515 h 881"/>
                <a:gd name="T72" fmla="*/ 873 w 2392"/>
                <a:gd name="T73" fmla="*/ 461 h 881"/>
                <a:gd name="T74" fmla="*/ 1148 w 2392"/>
                <a:gd name="T75" fmla="*/ 425 h 881"/>
                <a:gd name="T76" fmla="*/ 1292 w 2392"/>
                <a:gd name="T77" fmla="*/ 461 h 881"/>
                <a:gd name="T78" fmla="*/ 1417 w 2392"/>
                <a:gd name="T79" fmla="*/ 533 h 881"/>
                <a:gd name="T80" fmla="*/ 1435 w 2392"/>
                <a:gd name="T81" fmla="*/ 617 h 881"/>
                <a:gd name="T82" fmla="*/ 1376 w 2392"/>
                <a:gd name="T83" fmla="*/ 653 h 881"/>
                <a:gd name="T84" fmla="*/ 1226 w 2392"/>
                <a:gd name="T85" fmla="*/ 701 h 881"/>
                <a:gd name="T86" fmla="*/ 1112 w 2392"/>
                <a:gd name="T87" fmla="*/ 755 h 881"/>
                <a:gd name="T88" fmla="*/ 1065 w 2392"/>
                <a:gd name="T89" fmla="*/ 809 h 881"/>
                <a:gd name="T90" fmla="*/ 1077 w 2392"/>
                <a:gd name="T91" fmla="*/ 869 h 881"/>
                <a:gd name="T92" fmla="*/ 1106 w 2392"/>
                <a:gd name="T93" fmla="*/ 881 h 881"/>
                <a:gd name="T94" fmla="*/ 1208 w 2392"/>
                <a:gd name="T95" fmla="*/ 869 h 881"/>
                <a:gd name="T96" fmla="*/ 1388 w 2392"/>
                <a:gd name="T97" fmla="*/ 857 h 881"/>
                <a:gd name="T98" fmla="*/ 1441 w 2392"/>
                <a:gd name="T99" fmla="*/ 851 h 881"/>
                <a:gd name="T100" fmla="*/ 1483 w 2392"/>
                <a:gd name="T101" fmla="*/ 833 h 881"/>
                <a:gd name="T102" fmla="*/ 1675 w 2392"/>
                <a:gd name="T103" fmla="*/ 743 h 881"/>
                <a:gd name="T104" fmla="*/ 1806 w 2392"/>
                <a:gd name="T105" fmla="*/ 689 h 881"/>
                <a:gd name="T106" fmla="*/ 1884 w 2392"/>
                <a:gd name="T107" fmla="*/ 581 h 881"/>
                <a:gd name="T108" fmla="*/ 2039 w 2392"/>
                <a:gd name="T109" fmla="*/ 389 h 881"/>
                <a:gd name="T110" fmla="*/ 2207 w 2392"/>
                <a:gd name="T111" fmla="*/ 269 h 881"/>
                <a:gd name="T112" fmla="*/ 2249 w 2392"/>
                <a:gd name="T113" fmla="*/ 239 h 881"/>
                <a:gd name="T114" fmla="*/ 2392 w 2392"/>
                <a:gd name="T115" fmla="*/ 0 h 881"/>
                <a:gd name="T116" fmla="*/ 2302 w 2392"/>
                <a:gd name="T117" fmla="*/ 36 h 8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92" h="881">
                  <a:moveTo>
                    <a:pt x="2302" y="36"/>
                  </a:moveTo>
                  <a:lnTo>
                    <a:pt x="2266" y="48"/>
                  </a:lnTo>
                  <a:lnTo>
                    <a:pt x="2231" y="54"/>
                  </a:lnTo>
                  <a:lnTo>
                    <a:pt x="2201" y="54"/>
                  </a:lnTo>
                  <a:lnTo>
                    <a:pt x="2195" y="54"/>
                  </a:lnTo>
                  <a:lnTo>
                    <a:pt x="2189" y="54"/>
                  </a:lnTo>
                  <a:lnTo>
                    <a:pt x="2189" y="54"/>
                  </a:lnTo>
                  <a:lnTo>
                    <a:pt x="2177" y="60"/>
                  </a:lnTo>
                  <a:lnTo>
                    <a:pt x="2147" y="66"/>
                  </a:lnTo>
                  <a:lnTo>
                    <a:pt x="2105" y="78"/>
                  </a:lnTo>
                  <a:lnTo>
                    <a:pt x="2057" y="89"/>
                  </a:lnTo>
                  <a:lnTo>
                    <a:pt x="2021" y="101"/>
                  </a:lnTo>
                  <a:lnTo>
                    <a:pt x="1997" y="107"/>
                  </a:lnTo>
                  <a:lnTo>
                    <a:pt x="1973" y="113"/>
                  </a:lnTo>
                  <a:lnTo>
                    <a:pt x="1956" y="119"/>
                  </a:lnTo>
                  <a:lnTo>
                    <a:pt x="1926" y="131"/>
                  </a:lnTo>
                  <a:lnTo>
                    <a:pt x="1896" y="137"/>
                  </a:lnTo>
                  <a:lnTo>
                    <a:pt x="1860" y="167"/>
                  </a:lnTo>
                  <a:lnTo>
                    <a:pt x="1842" y="191"/>
                  </a:lnTo>
                  <a:lnTo>
                    <a:pt x="1836" y="221"/>
                  </a:lnTo>
                  <a:lnTo>
                    <a:pt x="1836" y="245"/>
                  </a:lnTo>
                  <a:lnTo>
                    <a:pt x="1842" y="269"/>
                  </a:lnTo>
                  <a:lnTo>
                    <a:pt x="1842" y="293"/>
                  </a:lnTo>
                  <a:lnTo>
                    <a:pt x="1842" y="305"/>
                  </a:lnTo>
                  <a:lnTo>
                    <a:pt x="1824" y="323"/>
                  </a:lnTo>
                  <a:lnTo>
                    <a:pt x="1794" y="329"/>
                  </a:lnTo>
                  <a:lnTo>
                    <a:pt x="1758" y="317"/>
                  </a:lnTo>
                  <a:lnTo>
                    <a:pt x="1716" y="299"/>
                  </a:lnTo>
                  <a:lnTo>
                    <a:pt x="1657" y="275"/>
                  </a:lnTo>
                  <a:lnTo>
                    <a:pt x="1597" y="263"/>
                  </a:lnTo>
                  <a:lnTo>
                    <a:pt x="1543" y="257"/>
                  </a:lnTo>
                  <a:lnTo>
                    <a:pt x="1519" y="257"/>
                  </a:lnTo>
                  <a:lnTo>
                    <a:pt x="1507" y="257"/>
                  </a:lnTo>
                  <a:lnTo>
                    <a:pt x="1489" y="263"/>
                  </a:lnTo>
                  <a:lnTo>
                    <a:pt x="1459" y="275"/>
                  </a:lnTo>
                  <a:lnTo>
                    <a:pt x="1399" y="311"/>
                  </a:lnTo>
                  <a:lnTo>
                    <a:pt x="1376" y="329"/>
                  </a:lnTo>
                  <a:lnTo>
                    <a:pt x="1352" y="341"/>
                  </a:lnTo>
                  <a:lnTo>
                    <a:pt x="1334" y="353"/>
                  </a:lnTo>
                  <a:lnTo>
                    <a:pt x="1328" y="359"/>
                  </a:lnTo>
                  <a:lnTo>
                    <a:pt x="1322" y="359"/>
                  </a:lnTo>
                  <a:lnTo>
                    <a:pt x="1310" y="359"/>
                  </a:lnTo>
                  <a:lnTo>
                    <a:pt x="1286" y="365"/>
                  </a:lnTo>
                  <a:lnTo>
                    <a:pt x="1262" y="365"/>
                  </a:lnTo>
                  <a:lnTo>
                    <a:pt x="1214" y="371"/>
                  </a:lnTo>
                  <a:lnTo>
                    <a:pt x="1196" y="371"/>
                  </a:lnTo>
                  <a:lnTo>
                    <a:pt x="1178" y="365"/>
                  </a:lnTo>
                  <a:lnTo>
                    <a:pt x="1160" y="365"/>
                  </a:lnTo>
                  <a:lnTo>
                    <a:pt x="1130" y="365"/>
                  </a:lnTo>
                  <a:lnTo>
                    <a:pt x="1095" y="365"/>
                  </a:lnTo>
                  <a:lnTo>
                    <a:pt x="1053" y="371"/>
                  </a:lnTo>
                  <a:lnTo>
                    <a:pt x="1017" y="377"/>
                  </a:lnTo>
                  <a:lnTo>
                    <a:pt x="981" y="377"/>
                  </a:lnTo>
                  <a:lnTo>
                    <a:pt x="957" y="383"/>
                  </a:lnTo>
                  <a:lnTo>
                    <a:pt x="945" y="389"/>
                  </a:lnTo>
                  <a:lnTo>
                    <a:pt x="939" y="395"/>
                  </a:lnTo>
                  <a:lnTo>
                    <a:pt x="921" y="401"/>
                  </a:lnTo>
                  <a:lnTo>
                    <a:pt x="879" y="407"/>
                  </a:lnTo>
                  <a:lnTo>
                    <a:pt x="837" y="419"/>
                  </a:lnTo>
                  <a:lnTo>
                    <a:pt x="819" y="419"/>
                  </a:lnTo>
                  <a:lnTo>
                    <a:pt x="808" y="419"/>
                  </a:lnTo>
                  <a:lnTo>
                    <a:pt x="796" y="419"/>
                  </a:lnTo>
                  <a:lnTo>
                    <a:pt x="778" y="419"/>
                  </a:lnTo>
                  <a:lnTo>
                    <a:pt x="754" y="419"/>
                  </a:lnTo>
                  <a:lnTo>
                    <a:pt x="724" y="425"/>
                  </a:lnTo>
                  <a:lnTo>
                    <a:pt x="664" y="437"/>
                  </a:lnTo>
                  <a:lnTo>
                    <a:pt x="640" y="449"/>
                  </a:lnTo>
                  <a:lnTo>
                    <a:pt x="616" y="461"/>
                  </a:lnTo>
                  <a:lnTo>
                    <a:pt x="598" y="473"/>
                  </a:lnTo>
                  <a:lnTo>
                    <a:pt x="580" y="473"/>
                  </a:lnTo>
                  <a:lnTo>
                    <a:pt x="538" y="473"/>
                  </a:lnTo>
                  <a:lnTo>
                    <a:pt x="503" y="467"/>
                  </a:lnTo>
                  <a:lnTo>
                    <a:pt x="461" y="473"/>
                  </a:lnTo>
                  <a:lnTo>
                    <a:pt x="443" y="479"/>
                  </a:lnTo>
                  <a:lnTo>
                    <a:pt x="431" y="491"/>
                  </a:lnTo>
                  <a:lnTo>
                    <a:pt x="425" y="509"/>
                  </a:lnTo>
                  <a:lnTo>
                    <a:pt x="419" y="533"/>
                  </a:lnTo>
                  <a:lnTo>
                    <a:pt x="413" y="539"/>
                  </a:lnTo>
                  <a:lnTo>
                    <a:pt x="407" y="545"/>
                  </a:lnTo>
                  <a:lnTo>
                    <a:pt x="389" y="551"/>
                  </a:lnTo>
                  <a:lnTo>
                    <a:pt x="347" y="569"/>
                  </a:lnTo>
                  <a:lnTo>
                    <a:pt x="299" y="587"/>
                  </a:lnTo>
                  <a:lnTo>
                    <a:pt x="257" y="593"/>
                  </a:lnTo>
                  <a:lnTo>
                    <a:pt x="222" y="599"/>
                  </a:lnTo>
                  <a:lnTo>
                    <a:pt x="180" y="617"/>
                  </a:lnTo>
                  <a:lnTo>
                    <a:pt x="150" y="641"/>
                  </a:lnTo>
                  <a:lnTo>
                    <a:pt x="138" y="647"/>
                  </a:lnTo>
                  <a:lnTo>
                    <a:pt x="132" y="653"/>
                  </a:lnTo>
                  <a:lnTo>
                    <a:pt x="126" y="659"/>
                  </a:lnTo>
                  <a:lnTo>
                    <a:pt x="108" y="659"/>
                  </a:lnTo>
                  <a:lnTo>
                    <a:pt x="96" y="653"/>
                  </a:lnTo>
                  <a:lnTo>
                    <a:pt x="90" y="653"/>
                  </a:lnTo>
                  <a:lnTo>
                    <a:pt x="0" y="671"/>
                  </a:lnTo>
                  <a:lnTo>
                    <a:pt x="12" y="689"/>
                  </a:lnTo>
                  <a:lnTo>
                    <a:pt x="42" y="695"/>
                  </a:lnTo>
                  <a:lnTo>
                    <a:pt x="84" y="695"/>
                  </a:lnTo>
                  <a:lnTo>
                    <a:pt x="132" y="683"/>
                  </a:lnTo>
                  <a:lnTo>
                    <a:pt x="192" y="671"/>
                  </a:lnTo>
                  <a:lnTo>
                    <a:pt x="263" y="653"/>
                  </a:lnTo>
                  <a:lnTo>
                    <a:pt x="335" y="629"/>
                  </a:lnTo>
                  <a:lnTo>
                    <a:pt x="407" y="599"/>
                  </a:lnTo>
                  <a:lnTo>
                    <a:pt x="473" y="569"/>
                  </a:lnTo>
                  <a:lnTo>
                    <a:pt x="527" y="545"/>
                  </a:lnTo>
                  <a:lnTo>
                    <a:pt x="562" y="527"/>
                  </a:lnTo>
                  <a:lnTo>
                    <a:pt x="568" y="521"/>
                  </a:lnTo>
                  <a:lnTo>
                    <a:pt x="574" y="521"/>
                  </a:lnTo>
                  <a:lnTo>
                    <a:pt x="604" y="521"/>
                  </a:lnTo>
                  <a:lnTo>
                    <a:pt x="646" y="515"/>
                  </a:lnTo>
                  <a:lnTo>
                    <a:pt x="712" y="497"/>
                  </a:lnTo>
                  <a:lnTo>
                    <a:pt x="790" y="479"/>
                  </a:lnTo>
                  <a:lnTo>
                    <a:pt x="873" y="461"/>
                  </a:lnTo>
                  <a:lnTo>
                    <a:pt x="963" y="443"/>
                  </a:lnTo>
                  <a:lnTo>
                    <a:pt x="1059" y="431"/>
                  </a:lnTo>
                  <a:lnTo>
                    <a:pt x="1148" y="425"/>
                  </a:lnTo>
                  <a:lnTo>
                    <a:pt x="1178" y="425"/>
                  </a:lnTo>
                  <a:lnTo>
                    <a:pt x="1214" y="437"/>
                  </a:lnTo>
                  <a:lnTo>
                    <a:pt x="1292" y="461"/>
                  </a:lnTo>
                  <a:lnTo>
                    <a:pt x="1340" y="479"/>
                  </a:lnTo>
                  <a:lnTo>
                    <a:pt x="1382" y="503"/>
                  </a:lnTo>
                  <a:lnTo>
                    <a:pt x="1417" y="533"/>
                  </a:lnTo>
                  <a:lnTo>
                    <a:pt x="1441" y="563"/>
                  </a:lnTo>
                  <a:lnTo>
                    <a:pt x="1447" y="587"/>
                  </a:lnTo>
                  <a:lnTo>
                    <a:pt x="1435" y="617"/>
                  </a:lnTo>
                  <a:lnTo>
                    <a:pt x="1423" y="629"/>
                  </a:lnTo>
                  <a:lnTo>
                    <a:pt x="1405" y="641"/>
                  </a:lnTo>
                  <a:lnTo>
                    <a:pt x="1376" y="653"/>
                  </a:lnTo>
                  <a:lnTo>
                    <a:pt x="1346" y="665"/>
                  </a:lnTo>
                  <a:lnTo>
                    <a:pt x="1280" y="683"/>
                  </a:lnTo>
                  <a:lnTo>
                    <a:pt x="1226" y="701"/>
                  </a:lnTo>
                  <a:lnTo>
                    <a:pt x="1178" y="719"/>
                  </a:lnTo>
                  <a:lnTo>
                    <a:pt x="1142" y="743"/>
                  </a:lnTo>
                  <a:lnTo>
                    <a:pt x="1112" y="755"/>
                  </a:lnTo>
                  <a:lnTo>
                    <a:pt x="1089" y="773"/>
                  </a:lnTo>
                  <a:lnTo>
                    <a:pt x="1077" y="791"/>
                  </a:lnTo>
                  <a:lnTo>
                    <a:pt x="1065" y="809"/>
                  </a:lnTo>
                  <a:lnTo>
                    <a:pt x="1059" y="833"/>
                  </a:lnTo>
                  <a:lnTo>
                    <a:pt x="1065" y="857"/>
                  </a:lnTo>
                  <a:lnTo>
                    <a:pt x="1077" y="869"/>
                  </a:lnTo>
                  <a:lnTo>
                    <a:pt x="1083" y="875"/>
                  </a:lnTo>
                  <a:lnTo>
                    <a:pt x="1089" y="881"/>
                  </a:lnTo>
                  <a:lnTo>
                    <a:pt x="1106" y="881"/>
                  </a:lnTo>
                  <a:lnTo>
                    <a:pt x="1124" y="875"/>
                  </a:lnTo>
                  <a:lnTo>
                    <a:pt x="1148" y="875"/>
                  </a:lnTo>
                  <a:lnTo>
                    <a:pt x="1208" y="869"/>
                  </a:lnTo>
                  <a:lnTo>
                    <a:pt x="1268" y="863"/>
                  </a:lnTo>
                  <a:lnTo>
                    <a:pt x="1328" y="863"/>
                  </a:lnTo>
                  <a:lnTo>
                    <a:pt x="1388" y="857"/>
                  </a:lnTo>
                  <a:lnTo>
                    <a:pt x="1411" y="857"/>
                  </a:lnTo>
                  <a:lnTo>
                    <a:pt x="1429" y="851"/>
                  </a:lnTo>
                  <a:lnTo>
                    <a:pt x="1441" y="851"/>
                  </a:lnTo>
                  <a:lnTo>
                    <a:pt x="1447" y="851"/>
                  </a:lnTo>
                  <a:lnTo>
                    <a:pt x="1459" y="845"/>
                  </a:lnTo>
                  <a:lnTo>
                    <a:pt x="1483" y="833"/>
                  </a:lnTo>
                  <a:lnTo>
                    <a:pt x="1525" y="815"/>
                  </a:lnTo>
                  <a:lnTo>
                    <a:pt x="1573" y="791"/>
                  </a:lnTo>
                  <a:lnTo>
                    <a:pt x="1675" y="743"/>
                  </a:lnTo>
                  <a:lnTo>
                    <a:pt x="1716" y="725"/>
                  </a:lnTo>
                  <a:lnTo>
                    <a:pt x="1752" y="713"/>
                  </a:lnTo>
                  <a:lnTo>
                    <a:pt x="1806" y="689"/>
                  </a:lnTo>
                  <a:lnTo>
                    <a:pt x="1842" y="653"/>
                  </a:lnTo>
                  <a:lnTo>
                    <a:pt x="1866" y="611"/>
                  </a:lnTo>
                  <a:lnTo>
                    <a:pt x="1884" y="581"/>
                  </a:lnTo>
                  <a:lnTo>
                    <a:pt x="1926" y="515"/>
                  </a:lnTo>
                  <a:lnTo>
                    <a:pt x="1979" y="449"/>
                  </a:lnTo>
                  <a:lnTo>
                    <a:pt x="2039" y="389"/>
                  </a:lnTo>
                  <a:lnTo>
                    <a:pt x="2105" y="341"/>
                  </a:lnTo>
                  <a:lnTo>
                    <a:pt x="2159" y="299"/>
                  </a:lnTo>
                  <a:lnTo>
                    <a:pt x="2207" y="269"/>
                  </a:lnTo>
                  <a:lnTo>
                    <a:pt x="2237" y="245"/>
                  </a:lnTo>
                  <a:lnTo>
                    <a:pt x="2249" y="239"/>
                  </a:lnTo>
                  <a:lnTo>
                    <a:pt x="2249" y="239"/>
                  </a:lnTo>
                  <a:lnTo>
                    <a:pt x="2392" y="167"/>
                  </a:lnTo>
                  <a:lnTo>
                    <a:pt x="2392" y="60"/>
                  </a:lnTo>
                  <a:lnTo>
                    <a:pt x="2392" y="0"/>
                  </a:lnTo>
                  <a:lnTo>
                    <a:pt x="2344" y="18"/>
                  </a:lnTo>
                  <a:lnTo>
                    <a:pt x="2302" y="36"/>
                  </a:lnTo>
                  <a:lnTo>
                    <a:pt x="2302" y="3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2" name="Freeform 12">
              <a:extLst>
                <a:ext uri="{FF2B5EF4-FFF2-40B4-BE49-F238E27FC236}">
                  <a16:creationId xmlns:a16="http://schemas.microsoft.com/office/drawing/2014/main" id="{81EDCD87-50AD-4257-A78D-B1C76AA167F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854"/>
              <a:ext cx="577" cy="258"/>
            </a:xfrm>
            <a:custGeom>
              <a:avLst/>
              <a:gdLst>
                <a:gd name="T0" fmla="*/ 30 w 550"/>
                <a:gd name="T1" fmla="*/ 245 h 257"/>
                <a:gd name="T2" fmla="*/ 18 w 550"/>
                <a:gd name="T3" fmla="*/ 251 h 257"/>
                <a:gd name="T4" fmla="*/ 6 w 550"/>
                <a:gd name="T5" fmla="*/ 257 h 257"/>
                <a:gd name="T6" fmla="*/ 0 w 550"/>
                <a:gd name="T7" fmla="*/ 257 h 257"/>
                <a:gd name="T8" fmla="*/ 305 w 550"/>
                <a:gd name="T9" fmla="*/ 113 h 257"/>
                <a:gd name="T10" fmla="*/ 520 w 550"/>
                <a:gd name="T11" fmla="*/ 0 h 257"/>
                <a:gd name="T12" fmla="*/ 526 w 550"/>
                <a:gd name="T13" fmla="*/ 6 h 257"/>
                <a:gd name="T14" fmla="*/ 544 w 550"/>
                <a:gd name="T15" fmla="*/ 18 h 257"/>
                <a:gd name="T16" fmla="*/ 550 w 550"/>
                <a:gd name="T17" fmla="*/ 24 h 257"/>
                <a:gd name="T18" fmla="*/ 550 w 550"/>
                <a:gd name="T19" fmla="*/ 36 h 257"/>
                <a:gd name="T20" fmla="*/ 544 w 550"/>
                <a:gd name="T21" fmla="*/ 42 h 257"/>
                <a:gd name="T22" fmla="*/ 526 w 550"/>
                <a:gd name="T23" fmla="*/ 54 h 257"/>
                <a:gd name="T24" fmla="*/ 514 w 550"/>
                <a:gd name="T25" fmla="*/ 60 h 257"/>
                <a:gd name="T26" fmla="*/ 502 w 550"/>
                <a:gd name="T27" fmla="*/ 66 h 257"/>
                <a:gd name="T28" fmla="*/ 448 w 550"/>
                <a:gd name="T29" fmla="*/ 84 h 257"/>
                <a:gd name="T30" fmla="*/ 382 w 550"/>
                <a:gd name="T31" fmla="*/ 113 h 257"/>
                <a:gd name="T32" fmla="*/ 305 w 550"/>
                <a:gd name="T33" fmla="*/ 143 h 257"/>
                <a:gd name="T34" fmla="*/ 227 w 550"/>
                <a:gd name="T35" fmla="*/ 173 h 257"/>
                <a:gd name="T36" fmla="*/ 149 w 550"/>
                <a:gd name="T37" fmla="*/ 203 h 257"/>
                <a:gd name="T38" fmla="*/ 83 w 550"/>
                <a:gd name="T39" fmla="*/ 227 h 257"/>
                <a:gd name="T40" fmla="*/ 30 w 550"/>
                <a:gd name="T41" fmla="*/ 245 h 257"/>
                <a:gd name="T42" fmla="*/ 30 w 550"/>
                <a:gd name="T43" fmla="*/ 245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50" h="257">
                  <a:moveTo>
                    <a:pt x="30" y="245"/>
                  </a:moveTo>
                  <a:lnTo>
                    <a:pt x="18" y="251"/>
                  </a:lnTo>
                  <a:lnTo>
                    <a:pt x="6" y="257"/>
                  </a:lnTo>
                  <a:lnTo>
                    <a:pt x="0" y="257"/>
                  </a:lnTo>
                  <a:lnTo>
                    <a:pt x="305" y="113"/>
                  </a:lnTo>
                  <a:lnTo>
                    <a:pt x="520" y="0"/>
                  </a:lnTo>
                  <a:lnTo>
                    <a:pt x="526" y="6"/>
                  </a:lnTo>
                  <a:lnTo>
                    <a:pt x="544" y="18"/>
                  </a:lnTo>
                  <a:lnTo>
                    <a:pt x="550" y="24"/>
                  </a:lnTo>
                  <a:lnTo>
                    <a:pt x="550" y="36"/>
                  </a:lnTo>
                  <a:lnTo>
                    <a:pt x="544" y="42"/>
                  </a:lnTo>
                  <a:lnTo>
                    <a:pt x="526" y="54"/>
                  </a:lnTo>
                  <a:lnTo>
                    <a:pt x="514" y="60"/>
                  </a:lnTo>
                  <a:lnTo>
                    <a:pt x="502" y="66"/>
                  </a:lnTo>
                  <a:lnTo>
                    <a:pt x="448" y="84"/>
                  </a:lnTo>
                  <a:lnTo>
                    <a:pt x="382" y="113"/>
                  </a:lnTo>
                  <a:lnTo>
                    <a:pt x="305" y="143"/>
                  </a:lnTo>
                  <a:lnTo>
                    <a:pt x="227" y="173"/>
                  </a:lnTo>
                  <a:lnTo>
                    <a:pt x="149" y="203"/>
                  </a:lnTo>
                  <a:lnTo>
                    <a:pt x="83" y="227"/>
                  </a:lnTo>
                  <a:lnTo>
                    <a:pt x="30" y="245"/>
                  </a:lnTo>
                  <a:lnTo>
                    <a:pt x="30" y="24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3" name="Freeform 13">
              <a:extLst>
                <a:ext uri="{FF2B5EF4-FFF2-40B4-BE49-F238E27FC236}">
                  <a16:creationId xmlns:a16="http://schemas.microsoft.com/office/drawing/2014/main" id="{3ADA9440-511D-4376-92C1-12BA85E39394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5327" y="1642"/>
              <a:ext cx="5" cy="1"/>
            </a:xfrm>
            <a:custGeom>
              <a:avLst/>
              <a:gdLst>
                <a:gd name="T0" fmla="*/ 0 w 5"/>
                <a:gd name="T1" fmla="*/ 5 w 5"/>
                <a:gd name="T2" fmla="*/ 0 w 5"/>
                <a:gd name="T3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D1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4" name="Freeform 14">
              <a:extLst>
                <a:ext uri="{FF2B5EF4-FFF2-40B4-BE49-F238E27FC236}">
                  <a16:creationId xmlns:a16="http://schemas.microsoft.com/office/drawing/2014/main" id="{41566C34-8A66-4132-BA5A-33D7F862CC1D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839" y="1728"/>
              <a:ext cx="716" cy="383"/>
            </a:xfrm>
            <a:custGeom>
              <a:avLst/>
              <a:gdLst>
                <a:gd name="T0" fmla="*/ 659 w 716"/>
                <a:gd name="T1" fmla="*/ 6 h 383"/>
                <a:gd name="T2" fmla="*/ 588 w 716"/>
                <a:gd name="T3" fmla="*/ 42 h 383"/>
                <a:gd name="T4" fmla="*/ 515 w 716"/>
                <a:gd name="T5" fmla="*/ 84 h 383"/>
                <a:gd name="T6" fmla="*/ 509 w 716"/>
                <a:gd name="T7" fmla="*/ 90 h 383"/>
                <a:gd name="T8" fmla="*/ 485 w 716"/>
                <a:gd name="T9" fmla="*/ 102 h 383"/>
                <a:gd name="T10" fmla="*/ 455 w 716"/>
                <a:gd name="T11" fmla="*/ 120 h 383"/>
                <a:gd name="T12" fmla="*/ 425 w 716"/>
                <a:gd name="T13" fmla="*/ 138 h 383"/>
                <a:gd name="T14" fmla="*/ 371 w 716"/>
                <a:gd name="T15" fmla="*/ 168 h 383"/>
                <a:gd name="T16" fmla="*/ 306 w 716"/>
                <a:gd name="T17" fmla="*/ 198 h 383"/>
                <a:gd name="T18" fmla="*/ 186 w 716"/>
                <a:gd name="T19" fmla="*/ 251 h 383"/>
                <a:gd name="T20" fmla="*/ 131 w 716"/>
                <a:gd name="T21" fmla="*/ 269 h 383"/>
                <a:gd name="T22" fmla="*/ 89 w 716"/>
                <a:gd name="T23" fmla="*/ 287 h 383"/>
                <a:gd name="T24" fmla="*/ 53 w 716"/>
                <a:gd name="T25" fmla="*/ 305 h 383"/>
                <a:gd name="T26" fmla="*/ 36 w 716"/>
                <a:gd name="T27" fmla="*/ 311 h 383"/>
                <a:gd name="T28" fmla="*/ 12 w 716"/>
                <a:gd name="T29" fmla="*/ 329 h 383"/>
                <a:gd name="T30" fmla="*/ 0 w 716"/>
                <a:gd name="T31" fmla="*/ 353 h 383"/>
                <a:gd name="T32" fmla="*/ 0 w 716"/>
                <a:gd name="T33" fmla="*/ 371 h 383"/>
                <a:gd name="T34" fmla="*/ 0 w 716"/>
                <a:gd name="T35" fmla="*/ 383 h 383"/>
                <a:gd name="T36" fmla="*/ 0 w 716"/>
                <a:gd name="T37" fmla="*/ 383 h 383"/>
                <a:gd name="T38" fmla="*/ 12 w 716"/>
                <a:gd name="T39" fmla="*/ 371 h 383"/>
                <a:gd name="T40" fmla="*/ 30 w 716"/>
                <a:gd name="T41" fmla="*/ 353 h 383"/>
                <a:gd name="T42" fmla="*/ 53 w 716"/>
                <a:gd name="T43" fmla="*/ 335 h 383"/>
                <a:gd name="T44" fmla="*/ 77 w 716"/>
                <a:gd name="T45" fmla="*/ 317 h 383"/>
                <a:gd name="T46" fmla="*/ 101 w 716"/>
                <a:gd name="T47" fmla="*/ 311 h 383"/>
                <a:gd name="T48" fmla="*/ 131 w 716"/>
                <a:gd name="T49" fmla="*/ 299 h 383"/>
                <a:gd name="T50" fmla="*/ 204 w 716"/>
                <a:gd name="T51" fmla="*/ 269 h 383"/>
                <a:gd name="T52" fmla="*/ 240 w 716"/>
                <a:gd name="T53" fmla="*/ 251 h 383"/>
                <a:gd name="T54" fmla="*/ 270 w 716"/>
                <a:gd name="T55" fmla="*/ 239 h 383"/>
                <a:gd name="T56" fmla="*/ 294 w 716"/>
                <a:gd name="T57" fmla="*/ 228 h 383"/>
                <a:gd name="T58" fmla="*/ 312 w 716"/>
                <a:gd name="T59" fmla="*/ 222 h 383"/>
                <a:gd name="T60" fmla="*/ 330 w 716"/>
                <a:gd name="T61" fmla="*/ 210 h 383"/>
                <a:gd name="T62" fmla="*/ 365 w 716"/>
                <a:gd name="T63" fmla="*/ 186 h 383"/>
                <a:gd name="T64" fmla="*/ 419 w 716"/>
                <a:gd name="T65" fmla="*/ 156 h 383"/>
                <a:gd name="T66" fmla="*/ 473 w 716"/>
                <a:gd name="T67" fmla="*/ 120 h 383"/>
                <a:gd name="T68" fmla="*/ 527 w 716"/>
                <a:gd name="T69" fmla="*/ 90 h 383"/>
                <a:gd name="T70" fmla="*/ 576 w 716"/>
                <a:gd name="T71" fmla="*/ 60 h 383"/>
                <a:gd name="T72" fmla="*/ 612 w 716"/>
                <a:gd name="T73" fmla="*/ 42 h 383"/>
                <a:gd name="T74" fmla="*/ 629 w 716"/>
                <a:gd name="T75" fmla="*/ 36 h 383"/>
                <a:gd name="T76" fmla="*/ 647 w 716"/>
                <a:gd name="T77" fmla="*/ 30 h 383"/>
                <a:gd name="T78" fmla="*/ 677 w 716"/>
                <a:gd name="T79" fmla="*/ 18 h 383"/>
                <a:gd name="T80" fmla="*/ 701 w 716"/>
                <a:gd name="T81" fmla="*/ 6 h 383"/>
                <a:gd name="T82" fmla="*/ 713 w 716"/>
                <a:gd name="T83" fmla="*/ 0 h 383"/>
                <a:gd name="T84" fmla="*/ 713 w 716"/>
                <a:gd name="T85" fmla="*/ 0 h 383"/>
                <a:gd name="T86" fmla="*/ 659 w 716"/>
                <a:gd name="T87" fmla="*/ 6 h 383"/>
                <a:gd name="T88" fmla="*/ 716 w 716"/>
                <a:gd name="T89" fmla="*/ 6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16" h="383">
                  <a:moveTo>
                    <a:pt x="659" y="6"/>
                  </a:moveTo>
                  <a:lnTo>
                    <a:pt x="588" y="42"/>
                  </a:lnTo>
                  <a:lnTo>
                    <a:pt x="515" y="84"/>
                  </a:lnTo>
                  <a:lnTo>
                    <a:pt x="509" y="90"/>
                  </a:lnTo>
                  <a:lnTo>
                    <a:pt x="485" y="102"/>
                  </a:lnTo>
                  <a:lnTo>
                    <a:pt x="455" y="120"/>
                  </a:lnTo>
                  <a:lnTo>
                    <a:pt x="425" y="138"/>
                  </a:lnTo>
                  <a:lnTo>
                    <a:pt x="371" y="168"/>
                  </a:lnTo>
                  <a:lnTo>
                    <a:pt x="306" y="198"/>
                  </a:lnTo>
                  <a:lnTo>
                    <a:pt x="186" y="251"/>
                  </a:lnTo>
                  <a:lnTo>
                    <a:pt x="131" y="269"/>
                  </a:lnTo>
                  <a:lnTo>
                    <a:pt x="89" y="287"/>
                  </a:lnTo>
                  <a:lnTo>
                    <a:pt x="53" y="305"/>
                  </a:lnTo>
                  <a:lnTo>
                    <a:pt x="36" y="311"/>
                  </a:lnTo>
                  <a:lnTo>
                    <a:pt x="12" y="329"/>
                  </a:lnTo>
                  <a:lnTo>
                    <a:pt x="0" y="353"/>
                  </a:lnTo>
                  <a:lnTo>
                    <a:pt x="0" y="371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12" y="371"/>
                  </a:lnTo>
                  <a:lnTo>
                    <a:pt x="30" y="353"/>
                  </a:lnTo>
                  <a:lnTo>
                    <a:pt x="53" y="335"/>
                  </a:lnTo>
                  <a:lnTo>
                    <a:pt x="77" y="317"/>
                  </a:lnTo>
                  <a:lnTo>
                    <a:pt x="101" y="311"/>
                  </a:lnTo>
                  <a:lnTo>
                    <a:pt x="131" y="299"/>
                  </a:lnTo>
                  <a:lnTo>
                    <a:pt x="204" y="269"/>
                  </a:lnTo>
                  <a:lnTo>
                    <a:pt x="240" y="251"/>
                  </a:lnTo>
                  <a:lnTo>
                    <a:pt x="270" y="239"/>
                  </a:lnTo>
                  <a:lnTo>
                    <a:pt x="294" y="228"/>
                  </a:lnTo>
                  <a:lnTo>
                    <a:pt x="312" y="222"/>
                  </a:lnTo>
                  <a:lnTo>
                    <a:pt x="330" y="210"/>
                  </a:lnTo>
                  <a:lnTo>
                    <a:pt x="365" y="186"/>
                  </a:lnTo>
                  <a:lnTo>
                    <a:pt x="419" y="156"/>
                  </a:lnTo>
                  <a:lnTo>
                    <a:pt x="473" y="120"/>
                  </a:lnTo>
                  <a:lnTo>
                    <a:pt x="527" y="90"/>
                  </a:lnTo>
                  <a:lnTo>
                    <a:pt x="576" y="60"/>
                  </a:lnTo>
                  <a:lnTo>
                    <a:pt x="612" y="42"/>
                  </a:lnTo>
                  <a:lnTo>
                    <a:pt x="629" y="36"/>
                  </a:lnTo>
                  <a:lnTo>
                    <a:pt x="647" y="30"/>
                  </a:lnTo>
                  <a:lnTo>
                    <a:pt x="677" y="18"/>
                  </a:lnTo>
                  <a:lnTo>
                    <a:pt x="701" y="6"/>
                  </a:lnTo>
                  <a:lnTo>
                    <a:pt x="713" y="0"/>
                  </a:lnTo>
                  <a:lnTo>
                    <a:pt x="713" y="0"/>
                  </a:lnTo>
                  <a:lnTo>
                    <a:pt x="659" y="6"/>
                  </a:lnTo>
                  <a:lnTo>
                    <a:pt x="716" y="63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5" name="Freeform 15">
              <a:extLst>
                <a:ext uri="{FF2B5EF4-FFF2-40B4-BE49-F238E27FC236}">
                  <a16:creationId xmlns:a16="http://schemas.microsoft.com/office/drawing/2014/main" id="{06B48351-E111-41D7-86DE-72540FA30C83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3453" y="2271"/>
              <a:ext cx="318" cy="225"/>
            </a:xfrm>
            <a:custGeom>
              <a:avLst/>
              <a:gdLst>
                <a:gd name="T0" fmla="*/ 6 w 318"/>
                <a:gd name="T1" fmla="*/ 225 h 225"/>
                <a:gd name="T2" fmla="*/ 0 w 318"/>
                <a:gd name="T3" fmla="*/ 195 h 225"/>
                <a:gd name="T4" fmla="*/ 315 w 318"/>
                <a:gd name="T5" fmla="*/ 0 h 225"/>
                <a:gd name="T6" fmla="*/ 303 w 318"/>
                <a:gd name="T7" fmla="*/ 27 h 225"/>
                <a:gd name="T8" fmla="*/ 318 w 318"/>
                <a:gd name="T9" fmla="*/ 42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8" h="225">
                  <a:moveTo>
                    <a:pt x="6" y="225"/>
                  </a:moveTo>
                  <a:lnTo>
                    <a:pt x="0" y="195"/>
                  </a:lnTo>
                  <a:lnTo>
                    <a:pt x="315" y="0"/>
                  </a:lnTo>
                  <a:lnTo>
                    <a:pt x="303" y="27"/>
                  </a:lnTo>
                  <a:lnTo>
                    <a:pt x="318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94118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6" name="Freeform 16">
              <a:extLst>
                <a:ext uri="{FF2B5EF4-FFF2-40B4-BE49-F238E27FC236}">
                  <a16:creationId xmlns:a16="http://schemas.microsoft.com/office/drawing/2014/main" id="{EEA1ECB0-1555-4708-AD84-9E52DC12AFFA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658"/>
              <a:ext cx="2595" cy="933"/>
            </a:xfrm>
            <a:custGeom>
              <a:avLst/>
              <a:gdLst>
                <a:gd name="T0" fmla="*/ 1050 w 2595"/>
                <a:gd name="T1" fmla="*/ 657 h 933"/>
                <a:gd name="T2" fmla="*/ 1581 w 2595"/>
                <a:gd name="T3" fmla="*/ 690 h 933"/>
                <a:gd name="T4" fmla="*/ 1671 w 2595"/>
                <a:gd name="T5" fmla="*/ 723 h 933"/>
                <a:gd name="T6" fmla="*/ 1176 w 2595"/>
                <a:gd name="T7" fmla="*/ 621 h 933"/>
                <a:gd name="T8" fmla="*/ 1854 w 2595"/>
                <a:gd name="T9" fmla="*/ 567 h 933"/>
                <a:gd name="T10" fmla="*/ 1869 w 2595"/>
                <a:gd name="T11" fmla="*/ 612 h 933"/>
                <a:gd name="T12" fmla="*/ 2103 w 2595"/>
                <a:gd name="T13" fmla="*/ 861 h 933"/>
                <a:gd name="T14" fmla="*/ 1883 w 2595"/>
                <a:gd name="T15" fmla="*/ 520 h 933"/>
                <a:gd name="T16" fmla="*/ 1842 w 2595"/>
                <a:gd name="T17" fmla="*/ 490 h 933"/>
                <a:gd name="T18" fmla="*/ 1770 w 2595"/>
                <a:gd name="T19" fmla="*/ 466 h 933"/>
                <a:gd name="T20" fmla="*/ 1740 w 2595"/>
                <a:gd name="T21" fmla="*/ 448 h 933"/>
                <a:gd name="T22" fmla="*/ 1758 w 2595"/>
                <a:gd name="T23" fmla="*/ 436 h 933"/>
                <a:gd name="T24" fmla="*/ 1830 w 2595"/>
                <a:gd name="T25" fmla="*/ 430 h 933"/>
                <a:gd name="T26" fmla="*/ 1877 w 2595"/>
                <a:gd name="T27" fmla="*/ 424 h 933"/>
                <a:gd name="T28" fmla="*/ 1955 w 2595"/>
                <a:gd name="T29" fmla="*/ 394 h 933"/>
                <a:gd name="T30" fmla="*/ 2052 w 2595"/>
                <a:gd name="T31" fmla="*/ 396 h 933"/>
                <a:gd name="T32" fmla="*/ 2253 w 2595"/>
                <a:gd name="T33" fmla="*/ 732 h 933"/>
                <a:gd name="T34" fmla="*/ 2415 w 2595"/>
                <a:gd name="T35" fmla="*/ 933 h 933"/>
                <a:gd name="T36" fmla="*/ 2397 w 2595"/>
                <a:gd name="T37" fmla="*/ 828 h 933"/>
                <a:gd name="T38" fmla="*/ 2088 w 2595"/>
                <a:gd name="T39" fmla="*/ 400 h 933"/>
                <a:gd name="T40" fmla="*/ 2046 w 2595"/>
                <a:gd name="T41" fmla="*/ 346 h 933"/>
                <a:gd name="T42" fmla="*/ 1997 w 2595"/>
                <a:gd name="T43" fmla="*/ 304 h 933"/>
                <a:gd name="T44" fmla="*/ 1967 w 2595"/>
                <a:gd name="T45" fmla="*/ 286 h 933"/>
                <a:gd name="T46" fmla="*/ 1973 w 2595"/>
                <a:gd name="T47" fmla="*/ 286 h 933"/>
                <a:gd name="T48" fmla="*/ 2009 w 2595"/>
                <a:gd name="T49" fmla="*/ 286 h 933"/>
                <a:gd name="T50" fmla="*/ 2082 w 2595"/>
                <a:gd name="T51" fmla="*/ 322 h 933"/>
                <a:gd name="T52" fmla="*/ 2199 w 2595"/>
                <a:gd name="T53" fmla="*/ 384 h 933"/>
                <a:gd name="T54" fmla="*/ 2394 w 2595"/>
                <a:gd name="T55" fmla="*/ 448 h 933"/>
                <a:gd name="T56" fmla="*/ 2595 w 2595"/>
                <a:gd name="T57" fmla="*/ 516 h 933"/>
                <a:gd name="T58" fmla="*/ 2388 w 2595"/>
                <a:gd name="T59" fmla="*/ 424 h 933"/>
                <a:gd name="T60" fmla="*/ 2219 w 2595"/>
                <a:gd name="T61" fmla="*/ 340 h 933"/>
                <a:gd name="T62" fmla="*/ 2052 w 2595"/>
                <a:gd name="T63" fmla="*/ 280 h 933"/>
                <a:gd name="T64" fmla="*/ 1955 w 2595"/>
                <a:gd name="T65" fmla="*/ 262 h 933"/>
                <a:gd name="T66" fmla="*/ 1877 w 2595"/>
                <a:gd name="T67" fmla="*/ 274 h 933"/>
                <a:gd name="T68" fmla="*/ 1752 w 2595"/>
                <a:gd name="T69" fmla="*/ 274 h 933"/>
                <a:gd name="T70" fmla="*/ 1661 w 2595"/>
                <a:gd name="T71" fmla="*/ 292 h 933"/>
                <a:gd name="T72" fmla="*/ 1607 w 2595"/>
                <a:gd name="T73" fmla="*/ 316 h 933"/>
                <a:gd name="T74" fmla="*/ 1589 w 2595"/>
                <a:gd name="T75" fmla="*/ 322 h 933"/>
                <a:gd name="T76" fmla="*/ 1409 w 2595"/>
                <a:gd name="T77" fmla="*/ 358 h 933"/>
                <a:gd name="T78" fmla="*/ 1152 w 2595"/>
                <a:gd name="T79" fmla="*/ 442 h 933"/>
                <a:gd name="T80" fmla="*/ 966 w 2595"/>
                <a:gd name="T81" fmla="*/ 460 h 933"/>
                <a:gd name="T82" fmla="*/ 870 w 2595"/>
                <a:gd name="T83" fmla="*/ 442 h 933"/>
                <a:gd name="T84" fmla="*/ 828 w 2595"/>
                <a:gd name="T85" fmla="*/ 430 h 933"/>
                <a:gd name="T86" fmla="*/ 743 w 2595"/>
                <a:gd name="T87" fmla="*/ 388 h 933"/>
                <a:gd name="T88" fmla="*/ 636 w 2595"/>
                <a:gd name="T89" fmla="*/ 334 h 933"/>
                <a:gd name="T90" fmla="*/ 467 w 2595"/>
                <a:gd name="T91" fmla="*/ 256 h 933"/>
                <a:gd name="T92" fmla="*/ 0 w 2595"/>
                <a:gd name="T93" fmla="*/ 0 h 933"/>
                <a:gd name="T94" fmla="*/ 585 w 2595"/>
                <a:gd name="T95" fmla="*/ 390 h 933"/>
                <a:gd name="T96" fmla="*/ 849 w 2595"/>
                <a:gd name="T97" fmla="*/ 543 h 933"/>
                <a:gd name="T98" fmla="*/ 897 w 2595"/>
                <a:gd name="T99" fmla="*/ 621 h 9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595" h="933">
                  <a:moveTo>
                    <a:pt x="981" y="675"/>
                  </a:moveTo>
                  <a:lnTo>
                    <a:pt x="1050" y="657"/>
                  </a:lnTo>
                  <a:lnTo>
                    <a:pt x="1143" y="651"/>
                  </a:lnTo>
                  <a:lnTo>
                    <a:pt x="1581" y="690"/>
                  </a:lnTo>
                  <a:lnTo>
                    <a:pt x="1623" y="738"/>
                  </a:lnTo>
                  <a:lnTo>
                    <a:pt x="1671" y="723"/>
                  </a:lnTo>
                  <a:lnTo>
                    <a:pt x="1656" y="675"/>
                  </a:lnTo>
                  <a:lnTo>
                    <a:pt x="1176" y="621"/>
                  </a:lnTo>
                  <a:lnTo>
                    <a:pt x="1797" y="534"/>
                  </a:lnTo>
                  <a:lnTo>
                    <a:pt x="1854" y="567"/>
                  </a:lnTo>
                  <a:lnTo>
                    <a:pt x="1881" y="585"/>
                  </a:lnTo>
                  <a:lnTo>
                    <a:pt x="1869" y="612"/>
                  </a:lnTo>
                  <a:lnTo>
                    <a:pt x="1995" y="852"/>
                  </a:lnTo>
                  <a:lnTo>
                    <a:pt x="2103" y="861"/>
                  </a:lnTo>
                  <a:lnTo>
                    <a:pt x="1889" y="538"/>
                  </a:lnTo>
                  <a:lnTo>
                    <a:pt x="1883" y="520"/>
                  </a:lnTo>
                  <a:lnTo>
                    <a:pt x="1872" y="508"/>
                  </a:lnTo>
                  <a:lnTo>
                    <a:pt x="1842" y="490"/>
                  </a:lnTo>
                  <a:lnTo>
                    <a:pt x="1806" y="478"/>
                  </a:lnTo>
                  <a:lnTo>
                    <a:pt x="1770" y="466"/>
                  </a:lnTo>
                  <a:lnTo>
                    <a:pt x="1752" y="454"/>
                  </a:lnTo>
                  <a:lnTo>
                    <a:pt x="1740" y="448"/>
                  </a:lnTo>
                  <a:lnTo>
                    <a:pt x="1746" y="436"/>
                  </a:lnTo>
                  <a:lnTo>
                    <a:pt x="1758" y="436"/>
                  </a:lnTo>
                  <a:lnTo>
                    <a:pt x="1782" y="430"/>
                  </a:lnTo>
                  <a:lnTo>
                    <a:pt x="1830" y="430"/>
                  </a:lnTo>
                  <a:lnTo>
                    <a:pt x="1854" y="430"/>
                  </a:lnTo>
                  <a:lnTo>
                    <a:pt x="1877" y="424"/>
                  </a:lnTo>
                  <a:lnTo>
                    <a:pt x="1925" y="400"/>
                  </a:lnTo>
                  <a:lnTo>
                    <a:pt x="1955" y="394"/>
                  </a:lnTo>
                  <a:lnTo>
                    <a:pt x="1979" y="394"/>
                  </a:lnTo>
                  <a:lnTo>
                    <a:pt x="2052" y="396"/>
                  </a:lnTo>
                  <a:lnTo>
                    <a:pt x="2046" y="456"/>
                  </a:lnTo>
                  <a:lnTo>
                    <a:pt x="2253" y="732"/>
                  </a:lnTo>
                  <a:lnTo>
                    <a:pt x="2334" y="816"/>
                  </a:lnTo>
                  <a:lnTo>
                    <a:pt x="2415" y="933"/>
                  </a:lnTo>
                  <a:lnTo>
                    <a:pt x="2430" y="909"/>
                  </a:lnTo>
                  <a:lnTo>
                    <a:pt x="2397" y="828"/>
                  </a:lnTo>
                  <a:lnTo>
                    <a:pt x="2094" y="412"/>
                  </a:lnTo>
                  <a:lnTo>
                    <a:pt x="2088" y="400"/>
                  </a:lnTo>
                  <a:lnTo>
                    <a:pt x="2076" y="376"/>
                  </a:lnTo>
                  <a:lnTo>
                    <a:pt x="2046" y="346"/>
                  </a:lnTo>
                  <a:lnTo>
                    <a:pt x="2015" y="322"/>
                  </a:lnTo>
                  <a:lnTo>
                    <a:pt x="1997" y="304"/>
                  </a:lnTo>
                  <a:lnTo>
                    <a:pt x="1979" y="292"/>
                  </a:lnTo>
                  <a:lnTo>
                    <a:pt x="1967" y="286"/>
                  </a:lnTo>
                  <a:lnTo>
                    <a:pt x="1967" y="286"/>
                  </a:lnTo>
                  <a:lnTo>
                    <a:pt x="1973" y="286"/>
                  </a:lnTo>
                  <a:lnTo>
                    <a:pt x="1985" y="286"/>
                  </a:lnTo>
                  <a:lnTo>
                    <a:pt x="2009" y="286"/>
                  </a:lnTo>
                  <a:lnTo>
                    <a:pt x="2040" y="298"/>
                  </a:lnTo>
                  <a:lnTo>
                    <a:pt x="2082" y="322"/>
                  </a:lnTo>
                  <a:lnTo>
                    <a:pt x="2124" y="348"/>
                  </a:lnTo>
                  <a:lnTo>
                    <a:pt x="2199" y="384"/>
                  </a:lnTo>
                  <a:lnTo>
                    <a:pt x="2325" y="426"/>
                  </a:lnTo>
                  <a:lnTo>
                    <a:pt x="2394" y="448"/>
                  </a:lnTo>
                  <a:lnTo>
                    <a:pt x="2523" y="522"/>
                  </a:lnTo>
                  <a:lnTo>
                    <a:pt x="2595" y="516"/>
                  </a:lnTo>
                  <a:lnTo>
                    <a:pt x="2442" y="454"/>
                  </a:lnTo>
                  <a:lnTo>
                    <a:pt x="2388" y="424"/>
                  </a:lnTo>
                  <a:lnTo>
                    <a:pt x="2327" y="388"/>
                  </a:lnTo>
                  <a:lnTo>
                    <a:pt x="2219" y="340"/>
                  </a:lnTo>
                  <a:lnTo>
                    <a:pt x="2106" y="292"/>
                  </a:lnTo>
                  <a:lnTo>
                    <a:pt x="2052" y="280"/>
                  </a:lnTo>
                  <a:lnTo>
                    <a:pt x="2003" y="268"/>
                  </a:lnTo>
                  <a:lnTo>
                    <a:pt x="1955" y="262"/>
                  </a:lnTo>
                  <a:lnTo>
                    <a:pt x="1919" y="268"/>
                  </a:lnTo>
                  <a:lnTo>
                    <a:pt x="1877" y="274"/>
                  </a:lnTo>
                  <a:lnTo>
                    <a:pt x="1812" y="274"/>
                  </a:lnTo>
                  <a:lnTo>
                    <a:pt x="1752" y="274"/>
                  </a:lnTo>
                  <a:lnTo>
                    <a:pt x="1703" y="286"/>
                  </a:lnTo>
                  <a:lnTo>
                    <a:pt x="1661" y="292"/>
                  </a:lnTo>
                  <a:lnTo>
                    <a:pt x="1631" y="304"/>
                  </a:lnTo>
                  <a:lnTo>
                    <a:pt x="1607" y="316"/>
                  </a:lnTo>
                  <a:lnTo>
                    <a:pt x="1595" y="322"/>
                  </a:lnTo>
                  <a:lnTo>
                    <a:pt x="1589" y="322"/>
                  </a:lnTo>
                  <a:lnTo>
                    <a:pt x="1500" y="334"/>
                  </a:lnTo>
                  <a:lnTo>
                    <a:pt x="1409" y="358"/>
                  </a:lnTo>
                  <a:lnTo>
                    <a:pt x="1236" y="418"/>
                  </a:lnTo>
                  <a:lnTo>
                    <a:pt x="1152" y="442"/>
                  </a:lnTo>
                  <a:lnTo>
                    <a:pt x="1061" y="460"/>
                  </a:lnTo>
                  <a:lnTo>
                    <a:pt x="966" y="460"/>
                  </a:lnTo>
                  <a:lnTo>
                    <a:pt x="918" y="454"/>
                  </a:lnTo>
                  <a:lnTo>
                    <a:pt x="870" y="442"/>
                  </a:lnTo>
                  <a:lnTo>
                    <a:pt x="858" y="436"/>
                  </a:lnTo>
                  <a:lnTo>
                    <a:pt x="828" y="430"/>
                  </a:lnTo>
                  <a:lnTo>
                    <a:pt x="791" y="412"/>
                  </a:lnTo>
                  <a:lnTo>
                    <a:pt x="743" y="388"/>
                  </a:lnTo>
                  <a:lnTo>
                    <a:pt x="690" y="364"/>
                  </a:lnTo>
                  <a:lnTo>
                    <a:pt x="636" y="334"/>
                  </a:lnTo>
                  <a:lnTo>
                    <a:pt x="515" y="280"/>
                  </a:lnTo>
                  <a:lnTo>
                    <a:pt x="467" y="256"/>
                  </a:lnTo>
                  <a:lnTo>
                    <a:pt x="443" y="244"/>
                  </a:lnTo>
                  <a:lnTo>
                    <a:pt x="0" y="0"/>
                  </a:lnTo>
                  <a:lnTo>
                    <a:pt x="123" y="120"/>
                  </a:lnTo>
                  <a:lnTo>
                    <a:pt x="585" y="390"/>
                  </a:lnTo>
                  <a:lnTo>
                    <a:pt x="708" y="462"/>
                  </a:lnTo>
                  <a:lnTo>
                    <a:pt x="849" y="543"/>
                  </a:lnTo>
                  <a:lnTo>
                    <a:pt x="882" y="564"/>
                  </a:lnTo>
                  <a:lnTo>
                    <a:pt x="897" y="621"/>
                  </a:lnTo>
                  <a:lnTo>
                    <a:pt x="981" y="675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1937" name="Freeform 17">
              <a:extLst>
                <a:ext uri="{FF2B5EF4-FFF2-40B4-BE49-F238E27FC236}">
                  <a16:creationId xmlns:a16="http://schemas.microsoft.com/office/drawing/2014/main" id="{977D2677-25B1-44B6-A4CB-5BEA261D6FC2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2994"/>
              <a:ext cx="2723" cy="1091"/>
            </a:xfrm>
            <a:custGeom>
              <a:avLst/>
              <a:gdLst>
                <a:gd name="T0" fmla="*/ 2370 w 2723"/>
                <a:gd name="T1" fmla="*/ 72 h 1091"/>
                <a:gd name="T2" fmla="*/ 2597 w 2723"/>
                <a:gd name="T3" fmla="*/ 198 h 1091"/>
                <a:gd name="T4" fmla="*/ 2639 w 2723"/>
                <a:gd name="T5" fmla="*/ 276 h 1091"/>
                <a:gd name="T6" fmla="*/ 2453 w 2723"/>
                <a:gd name="T7" fmla="*/ 264 h 1091"/>
                <a:gd name="T8" fmla="*/ 2297 w 2723"/>
                <a:gd name="T9" fmla="*/ 204 h 1091"/>
                <a:gd name="T10" fmla="*/ 2112 w 2723"/>
                <a:gd name="T11" fmla="*/ 66 h 1091"/>
                <a:gd name="T12" fmla="*/ 2088 w 2723"/>
                <a:gd name="T13" fmla="*/ 72 h 1091"/>
                <a:gd name="T14" fmla="*/ 2106 w 2723"/>
                <a:gd name="T15" fmla="*/ 114 h 1091"/>
                <a:gd name="T16" fmla="*/ 2412 w 2723"/>
                <a:gd name="T17" fmla="*/ 552 h 1091"/>
                <a:gd name="T18" fmla="*/ 2279 w 2723"/>
                <a:gd name="T19" fmla="*/ 564 h 1091"/>
                <a:gd name="T20" fmla="*/ 2189 w 2723"/>
                <a:gd name="T21" fmla="*/ 492 h 1091"/>
                <a:gd name="T22" fmla="*/ 2058 w 2723"/>
                <a:gd name="T23" fmla="*/ 330 h 1091"/>
                <a:gd name="T24" fmla="*/ 1991 w 2723"/>
                <a:gd name="T25" fmla="*/ 234 h 1091"/>
                <a:gd name="T26" fmla="*/ 1949 w 2723"/>
                <a:gd name="T27" fmla="*/ 174 h 1091"/>
                <a:gd name="T28" fmla="*/ 1824 w 2723"/>
                <a:gd name="T29" fmla="*/ 132 h 1091"/>
                <a:gd name="T30" fmla="*/ 1794 w 2723"/>
                <a:gd name="T31" fmla="*/ 144 h 1091"/>
                <a:gd name="T32" fmla="*/ 1895 w 2723"/>
                <a:gd name="T33" fmla="*/ 222 h 1091"/>
                <a:gd name="T34" fmla="*/ 1943 w 2723"/>
                <a:gd name="T35" fmla="*/ 366 h 1091"/>
                <a:gd name="T36" fmla="*/ 2064 w 2723"/>
                <a:gd name="T37" fmla="*/ 630 h 1091"/>
                <a:gd name="T38" fmla="*/ 2052 w 2723"/>
                <a:gd name="T39" fmla="*/ 695 h 1091"/>
                <a:gd name="T40" fmla="*/ 1955 w 2723"/>
                <a:gd name="T41" fmla="*/ 683 h 1091"/>
                <a:gd name="T42" fmla="*/ 1913 w 2723"/>
                <a:gd name="T43" fmla="*/ 636 h 1091"/>
                <a:gd name="T44" fmla="*/ 1703 w 2723"/>
                <a:gd name="T45" fmla="*/ 312 h 1091"/>
                <a:gd name="T46" fmla="*/ 1637 w 2723"/>
                <a:gd name="T47" fmla="*/ 276 h 1091"/>
                <a:gd name="T48" fmla="*/ 1643 w 2723"/>
                <a:gd name="T49" fmla="*/ 318 h 1091"/>
                <a:gd name="T50" fmla="*/ 1673 w 2723"/>
                <a:gd name="T51" fmla="*/ 408 h 1091"/>
                <a:gd name="T52" fmla="*/ 1716 w 2723"/>
                <a:gd name="T53" fmla="*/ 779 h 1091"/>
                <a:gd name="T54" fmla="*/ 1691 w 2723"/>
                <a:gd name="T55" fmla="*/ 737 h 1091"/>
                <a:gd name="T56" fmla="*/ 1613 w 2723"/>
                <a:gd name="T57" fmla="*/ 582 h 1091"/>
                <a:gd name="T58" fmla="*/ 1494 w 2723"/>
                <a:gd name="T59" fmla="*/ 480 h 1091"/>
                <a:gd name="T60" fmla="*/ 1248 w 2723"/>
                <a:gd name="T61" fmla="*/ 528 h 1091"/>
                <a:gd name="T62" fmla="*/ 996 w 2723"/>
                <a:gd name="T63" fmla="*/ 630 h 1091"/>
                <a:gd name="T64" fmla="*/ 714 w 2723"/>
                <a:gd name="T65" fmla="*/ 534 h 1091"/>
                <a:gd name="T66" fmla="*/ 198 w 2723"/>
                <a:gd name="T67" fmla="*/ 288 h 1091"/>
                <a:gd name="T68" fmla="*/ 0 w 2723"/>
                <a:gd name="T69" fmla="*/ 460 h 1091"/>
                <a:gd name="T70" fmla="*/ 288 w 2723"/>
                <a:gd name="T71" fmla="*/ 570 h 1091"/>
                <a:gd name="T72" fmla="*/ 461 w 2723"/>
                <a:gd name="T73" fmla="*/ 654 h 1091"/>
                <a:gd name="T74" fmla="*/ 725 w 2723"/>
                <a:gd name="T75" fmla="*/ 755 h 1091"/>
                <a:gd name="T76" fmla="*/ 966 w 2723"/>
                <a:gd name="T77" fmla="*/ 791 h 1091"/>
                <a:gd name="T78" fmla="*/ 1176 w 2723"/>
                <a:gd name="T79" fmla="*/ 779 h 1091"/>
                <a:gd name="T80" fmla="*/ 1278 w 2723"/>
                <a:gd name="T81" fmla="*/ 791 h 1091"/>
                <a:gd name="T82" fmla="*/ 1404 w 2723"/>
                <a:gd name="T83" fmla="*/ 845 h 1091"/>
                <a:gd name="T84" fmla="*/ 1416 w 2723"/>
                <a:gd name="T85" fmla="*/ 887 h 1091"/>
                <a:gd name="T86" fmla="*/ 1361 w 2723"/>
                <a:gd name="T87" fmla="*/ 923 h 1091"/>
                <a:gd name="T88" fmla="*/ 1385 w 2723"/>
                <a:gd name="T89" fmla="*/ 1007 h 1091"/>
                <a:gd name="T90" fmla="*/ 1494 w 2723"/>
                <a:gd name="T91" fmla="*/ 1085 h 1091"/>
                <a:gd name="T92" fmla="*/ 1697 w 2723"/>
                <a:gd name="T93" fmla="*/ 1043 h 1091"/>
                <a:gd name="T94" fmla="*/ 1812 w 2723"/>
                <a:gd name="T95" fmla="*/ 989 h 1091"/>
                <a:gd name="T96" fmla="*/ 1973 w 2723"/>
                <a:gd name="T97" fmla="*/ 917 h 1091"/>
                <a:gd name="T98" fmla="*/ 2201 w 2723"/>
                <a:gd name="T99" fmla="*/ 899 h 1091"/>
                <a:gd name="T100" fmla="*/ 2364 w 2723"/>
                <a:gd name="T101" fmla="*/ 863 h 1091"/>
                <a:gd name="T102" fmla="*/ 2400 w 2723"/>
                <a:gd name="T103" fmla="*/ 743 h 1091"/>
                <a:gd name="T104" fmla="*/ 2471 w 2723"/>
                <a:gd name="T105" fmla="*/ 701 h 1091"/>
                <a:gd name="T106" fmla="*/ 2621 w 2723"/>
                <a:gd name="T107" fmla="*/ 504 h 1091"/>
                <a:gd name="T108" fmla="*/ 2693 w 2723"/>
                <a:gd name="T109" fmla="*/ 374 h 1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23" h="1091">
                  <a:moveTo>
                    <a:pt x="2723" y="299"/>
                  </a:moveTo>
                  <a:lnTo>
                    <a:pt x="2715" y="240"/>
                  </a:lnTo>
                  <a:lnTo>
                    <a:pt x="2656" y="195"/>
                  </a:lnTo>
                  <a:lnTo>
                    <a:pt x="2370" y="72"/>
                  </a:lnTo>
                  <a:lnTo>
                    <a:pt x="2303" y="54"/>
                  </a:lnTo>
                  <a:lnTo>
                    <a:pt x="2585" y="186"/>
                  </a:lnTo>
                  <a:lnTo>
                    <a:pt x="2591" y="192"/>
                  </a:lnTo>
                  <a:lnTo>
                    <a:pt x="2597" y="198"/>
                  </a:lnTo>
                  <a:lnTo>
                    <a:pt x="2621" y="228"/>
                  </a:lnTo>
                  <a:lnTo>
                    <a:pt x="2639" y="258"/>
                  </a:lnTo>
                  <a:lnTo>
                    <a:pt x="2646" y="270"/>
                  </a:lnTo>
                  <a:lnTo>
                    <a:pt x="2639" y="276"/>
                  </a:lnTo>
                  <a:lnTo>
                    <a:pt x="2603" y="282"/>
                  </a:lnTo>
                  <a:lnTo>
                    <a:pt x="2555" y="282"/>
                  </a:lnTo>
                  <a:lnTo>
                    <a:pt x="2507" y="276"/>
                  </a:lnTo>
                  <a:lnTo>
                    <a:pt x="2453" y="264"/>
                  </a:lnTo>
                  <a:lnTo>
                    <a:pt x="2394" y="246"/>
                  </a:lnTo>
                  <a:lnTo>
                    <a:pt x="2340" y="222"/>
                  </a:lnTo>
                  <a:lnTo>
                    <a:pt x="2321" y="216"/>
                  </a:lnTo>
                  <a:lnTo>
                    <a:pt x="2297" y="204"/>
                  </a:lnTo>
                  <a:lnTo>
                    <a:pt x="2171" y="126"/>
                  </a:lnTo>
                  <a:lnTo>
                    <a:pt x="2165" y="120"/>
                  </a:lnTo>
                  <a:lnTo>
                    <a:pt x="2154" y="102"/>
                  </a:lnTo>
                  <a:lnTo>
                    <a:pt x="2112" y="66"/>
                  </a:lnTo>
                  <a:lnTo>
                    <a:pt x="2064" y="24"/>
                  </a:lnTo>
                  <a:lnTo>
                    <a:pt x="2046" y="6"/>
                  </a:lnTo>
                  <a:lnTo>
                    <a:pt x="2034" y="0"/>
                  </a:lnTo>
                  <a:lnTo>
                    <a:pt x="2088" y="72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08"/>
                  </a:lnTo>
                  <a:lnTo>
                    <a:pt x="2106" y="114"/>
                  </a:lnTo>
                  <a:lnTo>
                    <a:pt x="2112" y="114"/>
                  </a:lnTo>
                  <a:lnTo>
                    <a:pt x="2406" y="516"/>
                  </a:lnTo>
                  <a:lnTo>
                    <a:pt x="2412" y="534"/>
                  </a:lnTo>
                  <a:lnTo>
                    <a:pt x="2412" y="552"/>
                  </a:lnTo>
                  <a:lnTo>
                    <a:pt x="2394" y="576"/>
                  </a:lnTo>
                  <a:lnTo>
                    <a:pt x="2364" y="588"/>
                  </a:lnTo>
                  <a:lnTo>
                    <a:pt x="2321" y="588"/>
                  </a:lnTo>
                  <a:lnTo>
                    <a:pt x="2279" y="564"/>
                  </a:lnTo>
                  <a:lnTo>
                    <a:pt x="2237" y="534"/>
                  </a:lnTo>
                  <a:lnTo>
                    <a:pt x="2201" y="504"/>
                  </a:lnTo>
                  <a:lnTo>
                    <a:pt x="2195" y="498"/>
                  </a:lnTo>
                  <a:lnTo>
                    <a:pt x="2189" y="492"/>
                  </a:lnTo>
                  <a:lnTo>
                    <a:pt x="2171" y="462"/>
                  </a:lnTo>
                  <a:lnTo>
                    <a:pt x="2142" y="420"/>
                  </a:lnTo>
                  <a:lnTo>
                    <a:pt x="2100" y="378"/>
                  </a:lnTo>
                  <a:lnTo>
                    <a:pt x="2058" y="330"/>
                  </a:lnTo>
                  <a:lnTo>
                    <a:pt x="2040" y="318"/>
                  </a:lnTo>
                  <a:lnTo>
                    <a:pt x="2028" y="300"/>
                  </a:lnTo>
                  <a:lnTo>
                    <a:pt x="2009" y="264"/>
                  </a:lnTo>
                  <a:lnTo>
                    <a:pt x="1991" y="234"/>
                  </a:lnTo>
                  <a:lnTo>
                    <a:pt x="1985" y="210"/>
                  </a:lnTo>
                  <a:lnTo>
                    <a:pt x="1973" y="192"/>
                  </a:lnTo>
                  <a:lnTo>
                    <a:pt x="1967" y="180"/>
                  </a:lnTo>
                  <a:lnTo>
                    <a:pt x="1949" y="174"/>
                  </a:lnTo>
                  <a:lnTo>
                    <a:pt x="1907" y="156"/>
                  </a:lnTo>
                  <a:lnTo>
                    <a:pt x="1860" y="138"/>
                  </a:lnTo>
                  <a:lnTo>
                    <a:pt x="1836" y="132"/>
                  </a:lnTo>
                  <a:lnTo>
                    <a:pt x="1824" y="132"/>
                  </a:lnTo>
                  <a:lnTo>
                    <a:pt x="1806" y="132"/>
                  </a:lnTo>
                  <a:lnTo>
                    <a:pt x="1800" y="138"/>
                  </a:lnTo>
                  <a:lnTo>
                    <a:pt x="1794" y="144"/>
                  </a:lnTo>
                  <a:lnTo>
                    <a:pt x="1794" y="144"/>
                  </a:lnTo>
                  <a:lnTo>
                    <a:pt x="1842" y="156"/>
                  </a:lnTo>
                  <a:lnTo>
                    <a:pt x="1872" y="180"/>
                  </a:lnTo>
                  <a:lnTo>
                    <a:pt x="1889" y="204"/>
                  </a:lnTo>
                  <a:lnTo>
                    <a:pt x="1895" y="222"/>
                  </a:lnTo>
                  <a:lnTo>
                    <a:pt x="1889" y="240"/>
                  </a:lnTo>
                  <a:lnTo>
                    <a:pt x="1901" y="270"/>
                  </a:lnTo>
                  <a:lnTo>
                    <a:pt x="1919" y="318"/>
                  </a:lnTo>
                  <a:lnTo>
                    <a:pt x="1943" y="366"/>
                  </a:lnTo>
                  <a:lnTo>
                    <a:pt x="1991" y="480"/>
                  </a:lnTo>
                  <a:lnTo>
                    <a:pt x="2021" y="534"/>
                  </a:lnTo>
                  <a:lnTo>
                    <a:pt x="2040" y="582"/>
                  </a:lnTo>
                  <a:lnTo>
                    <a:pt x="2064" y="630"/>
                  </a:lnTo>
                  <a:lnTo>
                    <a:pt x="2076" y="666"/>
                  </a:lnTo>
                  <a:lnTo>
                    <a:pt x="2082" y="683"/>
                  </a:lnTo>
                  <a:lnTo>
                    <a:pt x="2070" y="695"/>
                  </a:lnTo>
                  <a:lnTo>
                    <a:pt x="2052" y="695"/>
                  </a:lnTo>
                  <a:lnTo>
                    <a:pt x="2021" y="695"/>
                  </a:lnTo>
                  <a:lnTo>
                    <a:pt x="1997" y="695"/>
                  </a:lnTo>
                  <a:lnTo>
                    <a:pt x="1973" y="689"/>
                  </a:lnTo>
                  <a:lnTo>
                    <a:pt x="1955" y="683"/>
                  </a:lnTo>
                  <a:lnTo>
                    <a:pt x="1949" y="683"/>
                  </a:lnTo>
                  <a:lnTo>
                    <a:pt x="1949" y="677"/>
                  </a:lnTo>
                  <a:lnTo>
                    <a:pt x="1943" y="672"/>
                  </a:lnTo>
                  <a:lnTo>
                    <a:pt x="1913" y="636"/>
                  </a:lnTo>
                  <a:lnTo>
                    <a:pt x="1806" y="324"/>
                  </a:lnTo>
                  <a:lnTo>
                    <a:pt x="1776" y="330"/>
                  </a:lnTo>
                  <a:lnTo>
                    <a:pt x="1746" y="330"/>
                  </a:lnTo>
                  <a:lnTo>
                    <a:pt x="1703" y="312"/>
                  </a:lnTo>
                  <a:lnTo>
                    <a:pt x="1673" y="288"/>
                  </a:lnTo>
                  <a:lnTo>
                    <a:pt x="1667" y="276"/>
                  </a:lnTo>
                  <a:lnTo>
                    <a:pt x="1655" y="270"/>
                  </a:lnTo>
                  <a:lnTo>
                    <a:pt x="1637" y="276"/>
                  </a:lnTo>
                  <a:lnTo>
                    <a:pt x="1631" y="288"/>
                  </a:lnTo>
                  <a:lnTo>
                    <a:pt x="1625" y="306"/>
                  </a:lnTo>
                  <a:lnTo>
                    <a:pt x="1625" y="312"/>
                  </a:lnTo>
                  <a:lnTo>
                    <a:pt x="1643" y="318"/>
                  </a:lnTo>
                  <a:lnTo>
                    <a:pt x="1655" y="336"/>
                  </a:lnTo>
                  <a:lnTo>
                    <a:pt x="1667" y="366"/>
                  </a:lnTo>
                  <a:lnTo>
                    <a:pt x="1673" y="402"/>
                  </a:lnTo>
                  <a:lnTo>
                    <a:pt x="1673" y="408"/>
                  </a:lnTo>
                  <a:lnTo>
                    <a:pt x="1673" y="414"/>
                  </a:lnTo>
                  <a:lnTo>
                    <a:pt x="1716" y="761"/>
                  </a:lnTo>
                  <a:lnTo>
                    <a:pt x="1716" y="773"/>
                  </a:lnTo>
                  <a:lnTo>
                    <a:pt x="1716" y="779"/>
                  </a:lnTo>
                  <a:lnTo>
                    <a:pt x="1709" y="773"/>
                  </a:lnTo>
                  <a:lnTo>
                    <a:pt x="1703" y="755"/>
                  </a:lnTo>
                  <a:lnTo>
                    <a:pt x="1697" y="749"/>
                  </a:lnTo>
                  <a:lnTo>
                    <a:pt x="1691" y="737"/>
                  </a:lnTo>
                  <a:lnTo>
                    <a:pt x="1679" y="713"/>
                  </a:lnTo>
                  <a:lnTo>
                    <a:pt x="1661" y="672"/>
                  </a:lnTo>
                  <a:lnTo>
                    <a:pt x="1643" y="630"/>
                  </a:lnTo>
                  <a:lnTo>
                    <a:pt x="1613" y="582"/>
                  </a:lnTo>
                  <a:lnTo>
                    <a:pt x="1589" y="540"/>
                  </a:lnTo>
                  <a:lnTo>
                    <a:pt x="1560" y="510"/>
                  </a:lnTo>
                  <a:lnTo>
                    <a:pt x="1536" y="492"/>
                  </a:lnTo>
                  <a:lnTo>
                    <a:pt x="1494" y="480"/>
                  </a:lnTo>
                  <a:lnTo>
                    <a:pt x="1446" y="480"/>
                  </a:lnTo>
                  <a:lnTo>
                    <a:pt x="1397" y="486"/>
                  </a:lnTo>
                  <a:lnTo>
                    <a:pt x="1349" y="498"/>
                  </a:lnTo>
                  <a:lnTo>
                    <a:pt x="1248" y="528"/>
                  </a:lnTo>
                  <a:lnTo>
                    <a:pt x="1158" y="570"/>
                  </a:lnTo>
                  <a:lnTo>
                    <a:pt x="1104" y="600"/>
                  </a:lnTo>
                  <a:lnTo>
                    <a:pt x="1037" y="624"/>
                  </a:lnTo>
                  <a:lnTo>
                    <a:pt x="996" y="630"/>
                  </a:lnTo>
                  <a:lnTo>
                    <a:pt x="948" y="630"/>
                  </a:lnTo>
                  <a:lnTo>
                    <a:pt x="900" y="618"/>
                  </a:lnTo>
                  <a:lnTo>
                    <a:pt x="840" y="588"/>
                  </a:lnTo>
                  <a:lnTo>
                    <a:pt x="714" y="534"/>
                  </a:lnTo>
                  <a:lnTo>
                    <a:pt x="582" y="474"/>
                  </a:lnTo>
                  <a:lnTo>
                    <a:pt x="443" y="408"/>
                  </a:lnTo>
                  <a:lnTo>
                    <a:pt x="318" y="348"/>
                  </a:lnTo>
                  <a:lnTo>
                    <a:pt x="198" y="288"/>
                  </a:lnTo>
                  <a:lnTo>
                    <a:pt x="149" y="264"/>
                  </a:lnTo>
                  <a:lnTo>
                    <a:pt x="102" y="240"/>
                  </a:lnTo>
                  <a:lnTo>
                    <a:pt x="0" y="187"/>
                  </a:lnTo>
                  <a:lnTo>
                    <a:pt x="0" y="460"/>
                  </a:lnTo>
                  <a:lnTo>
                    <a:pt x="36" y="474"/>
                  </a:lnTo>
                  <a:lnTo>
                    <a:pt x="149" y="516"/>
                  </a:lnTo>
                  <a:lnTo>
                    <a:pt x="216" y="540"/>
                  </a:lnTo>
                  <a:lnTo>
                    <a:pt x="288" y="570"/>
                  </a:lnTo>
                  <a:lnTo>
                    <a:pt x="348" y="594"/>
                  </a:lnTo>
                  <a:lnTo>
                    <a:pt x="396" y="618"/>
                  </a:lnTo>
                  <a:lnTo>
                    <a:pt x="432" y="636"/>
                  </a:lnTo>
                  <a:lnTo>
                    <a:pt x="461" y="654"/>
                  </a:lnTo>
                  <a:lnTo>
                    <a:pt x="504" y="672"/>
                  </a:lnTo>
                  <a:lnTo>
                    <a:pt x="588" y="707"/>
                  </a:lnTo>
                  <a:lnTo>
                    <a:pt x="684" y="743"/>
                  </a:lnTo>
                  <a:lnTo>
                    <a:pt x="725" y="755"/>
                  </a:lnTo>
                  <a:lnTo>
                    <a:pt x="761" y="767"/>
                  </a:lnTo>
                  <a:lnTo>
                    <a:pt x="828" y="779"/>
                  </a:lnTo>
                  <a:lnTo>
                    <a:pt x="894" y="785"/>
                  </a:lnTo>
                  <a:lnTo>
                    <a:pt x="966" y="791"/>
                  </a:lnTo>
                  <a:lnTo>
                    <a:pt x="1031" y="791"/>
                  </a:lnTo>
                  <a:lnTo>
                    <a:pt x="1092" y="785"/>
                  </a:lnTo>
                  <a:lnTo>
                    <a:pt x="1146" y="785"/>
                  </a:lnTo>
                  <a:lnTo>
                    <a:pt x="1176" y="779"/>
                  </a:lnTo>
                  <a:lnTo>
                    <a:pt x="1188" y="779"/>
                  </a:lnTo>
                  <a:lnTo>
                    <a:pt x="1188" y="779"/>
                  </a:lnTo>
                  <a:lnTo>
                    <a:pt x="1236" y="785"/>
                  </a:lnTo>
                  <a:lnTo>
                    <a:pt x="1278" y="791"/>
                  </a:lnTo>
                  <a:lnTo>
                    <a:pt x="1307" y="803"/>
                  </a:lnTo>
                  <a:lnTo>
                    <a:pt x="1337" y="809"/>
                  </a:lnTo>
                  <a:lnTo>
                    <a:pt x="1379" y="827"/>
                  </a:lnTo>
                  <a:lnTo>
                    <a:pt x="1404" y="845"/>
                  </a:lnTo>
                  <a:lnTo>
                    <a:pt x="1416" y="863"/>
                  </a:lnTo>
                  <a:lnTo>
                    <a:pt x="1416" y="875"/>
                  </a:lnTo>
                  <a:lnTo>
                    <a:pt x="1416" y="881"/>
                  </a:lnTo>
                  <a:lnTo>
                    <a:pt x="1416" y="887"/>
                  </a:lnTo>
                  <a:lnTo>
                    <a:pt x="1410" y="887"/>
                  </a:lnTo>
                  <a:lnTo>
                    <a:pt x="1397" y="893"/>
                  </a:lnTo>
                  <a:lnTo>
                    <a:pt x="1379" y="905"/>
                  </a:lnTo>
                  <a:lnTo>
                    <a:pt x="1361" y="923"/>
                  </a:lnTo>
                  <a:lnTo>
                    <a:pt x="1355" y="941"/>
                  </a:lnTo>
                  <a:lnTo>
                    <a:pt x="1361" y="971"/>
                  </a:lnTo>
                  <a:lnTo>
                    <a:pt x="1367" y="989"/>
                  </a:lnTo>
                  <a:lnTo>
                    <a:pt x="1385" y="1007"/>
                  </a:lnTo>
                  <a:lnTo>
                    <a:pt x="1404" y="1025"/>
                  </a:lnTo>
                  <a:lnTo>
                    <a:pt x="1434" y="1049"/>
                  </a:lnTo>
                  <a:lnTo>
                    <a:pt x="1464" y="1067"/>
                  </a:lnTo>
                  <a:lnTo>
                    <a:pt x="1494" y="1085"/>
                  </a:lnTo>
                  <a:lnTo>
                    <a:pt x="1554" y="1091"/>
                  </a:lnTo>
                  <a:lnTo>
                    <a:pt x="1607" y="1085"/>
                  </a:lnTo>
                  <a:lnTo>
                    <a:pt x="1661" y="1067"/>
                  </a:lnTo>
                  <a:lnTo>
                    <a:pt x="1697" y="1043"/>
                  </a:lnTo>
                  <a:lnTo>
                    <a:pt x="1734" y="1019"/>
                  </a:lnTo>
                  <a:lnTo>
                    <a:pt x="1752" y="995"/>
                  </a:lnTo>
                  <a:lnTo>
                    <a:pt x="1758" y="989"/>
                  </a:lnTo>
                  <a:lnTo>
                    <a:pt x="1812" y="989"/>
                  </a:lnTo>
                  <a:lnTo>
                    <a:pt x="1860" y="983"/>
                  </a:lnTo>
                  <a:lnTo>
                    <a:pt x="1907" y="965"/>
                  </a:lnTo>
                  <a:lnTo>
                    <a:pt x="1943" y="941"/>
                  </a:lnTo>
                  <a:lnTo>
                    <a:pt x="1973" y="917"/>
                  </a:lnTo>
                  <a:lnTo>
                    <a:pt x="2003" y="899"/>
                  </a:lnTo>
                  <a:lnTo>
                    <a:pt x="2015" y="881"/>
                  </a:lnTo>
                  <a:lnTo>
                    <a:pt x="2021" y="875"/>
                  </a:lnTo>
                  <a:lnTo>
                    <a:pt x="2201" y="899"/>
                  </a:lnTo>
                  <a:lnTo>
                    <a:pt x="2243" y="905"/>
                  </a:lnTo>
                  <a:lnTo>
                    <a:pt x="2273" y="899"/>
                  </a:lnTo>
                  <a:lnTo>
                    <a:pt x="2327" y="887"/>
                  </a:lnTo>
                  <a:lnTo>
                    <a:pt x="2364" y="863"/>
                  </a:lnTo>
                  <a:lnTo>
                    <a:pt x="2388" y="827"/>
                  </a:lnTo>
                  <a:lnTo>
                    <a:pt x="2400" y="797"/>
                  </a:lnTo>
                  <a:lnTo>
                    <a:pt x="2400" y="767"/>
                  </a:lnTo>
                  <a:lnTo>
                    <a:pt x="2400" y="743"/>
                  </a:lnTo>
                  <a:lnTo>
                    <a:pt x="2400" y="737"/>
                  </a:lnTo>
                  <a:lnTo>
                    <a:pt x="2418" y="737"/>
                  </a:lnTo>
                  <a:lnTo>
                    <a:pt x="2436" y="731"/>
                  </a:lnTo>
                  <a:lnTo>
                    <a:pt x="2471" y="701"/>
                  </a:lnTo>
                  <a:lnTo>
                    <a:pt x="2513" y="660"/>
                  </a:lnTo>
                  <a:lnTo>
                    <a:pt x="2555" y="606"/>
                  </a:lnTo>
                  <a:lnTo>
                    <a:pt x="2591" y="552"/>
                  </a:lnTo>
                  <a:lnTo>
                    <a:pt x="2621" y="504"/>
                  </a:lnTo>
                  <a:lnTo>
                    <a:pt x="2639" y="468"/>
                  </a:lnTo>
                  <a:lnTo>
                    <a:pt x="2646" y="462"/>
                  </a:lnTo>
                  <a:lnTo>
                    <a:pt x="2646" y="456"/>
                  </a:lnTo>
                  <a:lnTo>
                    <a:pt x="2693" y="374"/>
                  </a:lnTo>
                  <a:lnTo>
                    <a:pt x="2723" y="29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1938" name="Rectangle 18">
            <a:extLst>
              <a:ext uri="{FF2B5EF4-FFF2-40B4-BE49-F238E27FC236}">
                <a16:creationId xmlns:a16="http://schemas.microsoft.com/office/drawing/2014/main" id="{6C08AD20-0379-48C1-B754-11946F2EA2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81939" name="Rectangle 19">
            <a:extLst>
              <a:ext uri="{FF2B5EF4-FFF2-40B4-BE49-F238E27FC236}">
                <a16:creationId xmlns:a16="http://schemas.microsoft.com/office/drawing/2014/main" id="{A5005721-F72B-4329-9E97-C04B5E5989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81940" name="Rectangle 20">
            <a:extLst>
              <a:ext uri="{FF2B5EF4-FFF2-40B4-BE49-F238E27FC236}">
                <a16:creationId xmlns:a16="http://schemas.microsoft.com/office/drawing/2014/main" id="{5E979312-00E1-476C-B5E1-873A4311E6A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sl-SI" altLang="sl-SI"/>
          </a:p>
        </p:txBody>
      </p:sp>
      <p:sp>
        <p:nvSpPr>
          <p:cNvPr id="81941" name="Rectangle 21">
            <a:extLst>
              <a:ext uri="{FF2B5EF4-FFF2-40B4-BE49-F238E27FC236}">
                <a16:creationId xmlns:a16="http://schemas.microsoft.com/office/drawing/2014/main" id="{F12C4BD8-2D88-400A-AD21-3B8160427D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3D2E83-EC13-4507-A71D-BF5867B8B1A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1942" name="Rectangle 22">
            <a:extLst>
              <a:ext uri="{FF2B5EF4-FFF2-40B4-BE49-F238E27FC236}">
                <a16:creationId xmlns:a16="http://schemas.microsoft.com/office/drawing/2014/main" id="{0F342AD1-1A10-438B-9224-A730AEB9F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anose="02020404030301010803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history.evansville.net/industry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google.com/imgres?imgurl=http://www.cdrail.cz/muzeum/graphics/fotky/parni_stroj.jpg&amp;imgrefurl=http://www.cdrail.cz/muzeum/GERMANY/o_muzeu.htm&amp;h=582&amp;w=760&amp;sz=123&amp;tbnid=adTEa5XErWCWGM:&amp;tbnh=107&amp;tbnw=140&amp;hl=sl&amp;start=1&amp;prev=/images%3Fq%3Dparni%2Bstroj%26svnum%3D10%26hl%3Dsl%26lr%3D%26sa%3D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21FCA8A-4D1C-4E34-82A2-068F6F6049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772400" cy="1143000"/>
          </a:xfrm>
        </p:spPr>
        <p:txBody>
          <a:bodyPr/>
          <a:lstStyle/>
          <a:p>
            <a:r>
              <a:rPr lang="sl-SI" altLang="sl-SI"/>
              <a:t>1. Industrijska revolucija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BC9F9FE-5D76-4FB9-8417-A85653752A8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r>
              <a:rPr lang="sl-SI" altLang="sl-SI" b="1" u="sng"/>
              <a:t>1775-1905</a:t>
            </a:r>
            <a:endParaRPr lang="sl-SI" altLang="sl-SI"/>
          </a:p>
        </p:txBody>
      </p:sp>
      <p:pic>
        <p:nvPicPr>
          <p:cNvPr id="4100" name="Picture 4" descr="industry3">
            <a:extLst>
              <a:ext uri="{FF2B5EF4-FFF2-40B4-BE49-F238E27FC236}">
                <a16:creationId xmlns:a16="http://schemas.microsoft.com/office/drawing/2014/main" id="{DA60FE52-AA9A-4B55-9E2A-1189F382C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038600"/>
            <a:ext cx="4038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F78C423-5C00-4809-914F-2EC25D9F03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73608942-08A7-48E1-84AE-8A90D1753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59396" name="Picture 4" descr="larder_wattdouble">
            <a:extLst>
              <a:ext uri="{FF2B5EF4-FFF2-40B4-BE49-F238E27FC236}">
                <a16:creationId xmlns:a16="http://schemas.microsoft.com/office/drawing/2014/main" id="{61EC9C14-96DD-4E2F-9AB1-F7E6ABB64E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57800" cy="485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7" name="Picture 5" descr="jwatt-steam-engine">
            <a:extLst>
              <a:ext uri="{FF2B5EF4-FFF2-40B4-BE49-F238E27FC236}">
                <a16:creationId xmlns:a16="http://schemas.microsoft.com/office/drawing/2014/main" id="{65DBC805-2C83-4905-A628-3C031FA07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0"/>
            <a:ext cx="4267200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8" name="Picture 6" descr="image001">
            <a:extLst>
              <a:ext uri="{FF2B5EF4-FFF2-40B4-BE49-F238E27FC236}">
                <a16:creationId xmlns:a16="http://schemas.microsoft.com/office/drawing/2014/main" id="{1F7A86F8-F775-42AB-879C-082DDDF0C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151313"/>
            <a:ext cx="4022725" cy="2706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F90FA7E-35CC-4A44-A06D-D27E214095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Uporaba parnega stroja: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017E948-E34F-4AF1-99F4-F57036B3C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600"/>
              <a:t>Prve poskuse s parnim strojem na ladjah so opravili na rekah, prvi parnik z velikimi lopastami kolesi, ki so ga vključili v redni promet, pa je leta 1807 zaplul v Ameriki.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600"/>
              <a:t>   Zgradil ga je izumitelj in slikar Fulton.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Približno v istem času, ko je Fulton delal poskuse s parnikom, so poskušali v Angliji zgraditi voz, ki naj bi ga poganjala para.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Najprej so parne stroje uporabljali v rudnikih za pogon črpalk, ki so črpale vodo iz jaškov.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V začetku 19. stoletja so izdelali železne tirnice in sestavili prve lokomotive. Zgrajeno po načrtih Roberta Stephensona.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Prva lokomotiva pa je ljudi zapeljala leta 1825.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Po letu 1830 so železnice gradili po vsej Evropi in Ameriki.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68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C3A0E987-605B-4909-AFBD-590BA8300B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Železnica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7A06A9A7-D493-44E3-BB6C-A736B0137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/>
              <a:t>1825 angležu Georgeu Stephensonu uspe zgraditi lokomotivo, ki je uspešno peljala potnike.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1837 odprejo prvo železniško progo v avstrijski monarhiji.</a:t>
            </a:r>
          </a:p>
          <a:p>
            <a:pPr>
              <a:lnSpc>
                <a:spcPct val="80000"/>
              </a:lnSpc>
            </a:pPr>
            <a:r>
              <a:rPr lang="sl-SI" altLang="sl-SI" sz="2800" b="1"/>
              <a:t>Južna železnica: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1841 Dunaj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1846 Celje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1849 Ljubljana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1857 Trst</a:t>
            </a:r>
          </a:p>
          <a:p>
            <a:pPr>
              <a:lnSpc>
                <a:spcPct val="80000"/>
              </a:lnSpc>
            </a:pPr>
            <a:r>
              <a:rPr lang="sl-SI" altLang="sl-SI" sz="2800"/>
              <a:t>Posledice izgradnje železnice: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Prevoz blaga je bil hitrejši in cenejši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Nov zagon težki industriji ( težka industrija železa in jekla je dobivala velika naročila )</a:t>
            </a:r>
          </a:p>
        </p:txBody>
      </p:sp>
      <p:pic>
        <p:nvPicPr>
          <p:cNvPr id="87044" name="Picture 4" descr="image038">
            <a:extLst>
              <a:ext uri="{FF2B5EF4-FFF2-40B4-BE49-F238E27FC236}">
                <a16:creationId xmlns:a16="http://schemas.microsoft.com/office/drawing/2014/main" id="{C5435098-7CE3-4C40-8B07-8745F1F983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124200"/>
            <a:ext cx="238125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870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870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7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ADDDE008-BD6E-494D-B708-438569455C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608013" y="274638"/>
            <a:ext cx="7958137" cy="65087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10E057C5-C089-4EEE-8989-F4324CDA69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0"/>
            <a:ext cx="8229600" cy="5600700"/>
          </a:xfrm>
        </p:spPr>
        <p:txBody>
          <a:bodyPr/>
          <a:lstStyle/>
          <a:p>
            <a:pPr>
              <a:buFontTx/>
              <a:buNone/>
            </a:pPr>
            <a:r>
              <a:rPr lang="sl-SI" altLang="sl-SI"/>
              <a:t>Čarobni konj</a:t>
            </a:r>
          </a:p>
          <a:p>
            <a:pPr>
              <a:buFontTx/>
              <a:buNone/>
            </a:pPr>
            <a:r>
              <a:rPr lang="sl-SI" altLang="sl-SI" sz="2800"/>
              <a:t>Vožnja s prvimi železnicami je potnika naravnost očarala. Slavni danski pravljičar Hans Christian Andersen se je z železnico prvič popeljal leta 1840 v Nemčiji.</a:t>
            </a:r>
          </a:p>
          <a:p>
            <a:pPr>
              <a:buFontTx/>
              <a:buNone/>
            </a:pPr>
            <a:r>
              <a:rPr lang="sl-SI" altLang="sl-SI" sz="3100" i="1"/>
              <a:t>‘’ O kako veliko dejanje je ta izum! Človek se počuti kot čarovnik starega sveta. Vprežemo svojega čarobnega konja pred voz in prostor izgine. Letimo kot oblaki v nevihti in posnemamo ptice selivke. Naš divji konj pa puha in prha. Iz njegovih nosnic se vali črn dim…’’</a:t>
            </a:r>
          </a:p>
          <a:p>
            <a:pPr>
              <a:buFontTx/>
              <a:buNone/>
            </a:pPr>
            <a:r>
              <a:rPr lang="sl-SI" altLang="sl-SI" sz="2800"/>
              <a:t>Vlak, s katerim se je peljal Andersen, je dosegel največjo hitrost 40 kilometrov na uro.</a:t>
            </a:r>
          </a:p>
        </p:txBody>
      </p:sp>
      <p:pic>
        <p:nvPicPr>
          <p:cNvPr id="67588" name="Picture 4" descr="vlak1">
            <a:hlinkClick r:id="rId2"/>
            <a:extLst>
              <a:ext uri="{FF2B5EF4-FFF2-40B4-BE49-F238E27FC236}">
                <a16:creationId xmlns:a16="http://schemas.microsoft.com/office/drawing/2014/main" id="{D044B176-7594-41A3-9D85-873B92A8C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257800"/>
            <a:ext cx="4572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7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C1C1EA7D-86E9-464A-9548-2B31B8C641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Tehnične novosti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754B44EF-F7A5-4EFD-826F-B06C0987402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600"/>
              <a:t>leteči tkalski čolniček (Kay);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predilni stroj Jenny (Hargreaves);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predilni stroj na vodni pogon water frame (Arkwright)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mehanske statve (Cartwright);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parni stroj (Watt);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Lokomotiva (Stephenson)</a:t>
            </a:r>
          </a:p>
          <a:p>
            <a:pPr>
              <a:lnSpc>
                <a:spcPct val="80000"/>
              </a:lnSpc>
            </a:pPr>
            <a:r>
              <a:rPr lang="sl-SI" altLang="sl-SI" sz="2600"/>
              <a:t>Telegraf (Samuel Morse)</a:t>
            </a:r>
            <a:r>
              <a:rPr lang="sl-SI" altLang="sl-SI" sz="1600"/>
              <a:t> </a:t>
            </a:r>
          </a:p>
        </p:txBody>
      </p:sp>
      <p:pic>
        <p:nvPicPr>
          <p:cNvPr id="64518" name="Picture 6" descr="parni_stroj">
            <a:hlinkClick r:id="rId2"/>
            <a:extLst>
              <a:ext uri="{FF2B5EF4-FFF2-40B4-BE49-F238E27FC236}">
                <a16:creationId xmlns:a16="http://schemas.microsoft.com/office/drawing/2014/main" id="{EFC79C36-DDB1-4668-BFC0-0BE76B387256}"/>
              </a:ext>
            </a:extLst>
          </p:cNvPr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37213" y="1751013"/>
            <a:ext cx="2439987" cy="18494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4519" name="Picture 7" descr="An12">
            <a:extLst>
              <a:ext uri="{FF2B5EF4-FFF2-40B4-BE49-F238E27FC236}">
                <a16:creationId xmlns:a16="http://schemas.microsoft.com/office/drawing/2014/main" id="{E0C73D7F-6C13-4B56-B520-08EA2BD44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188" y="4092575"/>
            <a:ext cx="2917825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45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45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45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45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45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59786749-44FF-4594-9B17-6F975E6CCE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EA5A9B06-6922-4C00-8E04-D7BD437DB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248400"/>
            <a:ext cx="8229600" cy="4495800"/>
          </a:xfrm>
        </p:spPr>
        <p:txBody>
          <a:bodyPr/>
          <a:lstStyle/>
          <a:p>
            <a:r>
              <a:rPr lang="sl-SI" altLang="sl-SI"/>
              <a:t>Predilni stroj na vodni pogon – water frame</a:t>
            </a:r>
          </a:p>
        </p:txBody>
      </p:sp>
      <p:pic>
        <p:nvPicPr>
          <p:cNvPr id="84996" name="Picture 4" descr="jb05126">
            <a:extLst>
              <a:ext uri="{FF2B5EF4-FFF2-40B4-BE49-F238E27FC236}">
                <a16:creationId xmlns:a16="http://schemas.microsoft.com/office/drawing/2014/main" id="{78A47CE2-29D1-4994-AB2F-2A014BDC2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625975" cy="591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E02291AA-E21E-4294-AD15-98294E6B74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Nastajanje tovarn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F6EBF90D-5066-42F1-A05A-70A88BA49EA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Z uvajanjem strojev v proizvodnjo so se manufakturne delavnice spremenile v tovarne. Le- te so lahko gradili kjerkoli.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V njih so prevladovali parni stroji in drugi načini izrabe toplotne energije, so rasli tudi dimniki – z njimi pa prve velike težave procesa industrilizacije.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Zaradi vse večje porabe kuriva in s tem krčenja gozdov je raslo povpraševanje po premogu. – nastanejo večji in manjši premogovniki.</a:t>
            </a:r>
          </a:p>
          <a:p>
            <a:pPr>
              <a:lnSpc>
                <a:spcPct val="80000"/>
              </a:lnSpc>
            </a:pPr>
            <a:r>
              <a:rPr lang="sl-SI" altLang="sl-SI" sz="2000"/>
              <a:t>Skupaj z železarskimi obrati so sestavljali tista podjetja, ki so proizvajala vse bolj iskano blago, zato so zaposlovali vse več ljudi.</a:t>
            </a:r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7240B830-B3EE-4AD9-A167-103CAB9D778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sl-SI" altLang="sl-SI" sz="1800"/>
          </a:p>
        </p:txBody>
      </p:sp>
      <p:pic>
        <p:nvPicPr>
          <p:cNvPr id="91141" name="Picture 5" descr="lsgw_0001_0001_0_img0017">
            <a:extLst>
              <a:ext uri="{FF2B5EF4-FFF2-40B4-BE49-F238E27FC236}">
                <a16:creationId xmlns:a16="http://schemas.microsoft.com/office/drawing/2014/main" id="{DAC75B2B-F260-4E50-89E1-04A51C76B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19200"/>
            <a:ext cx="4267200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1142" name="Picture 6" descr="indrev">
            <a:extLst>
              <a:ext uri="{FF2B5EF4-FFF2-40B4-BE49-F238E27FC236}">
                <a16:creationId xmlns:a16="http://schemas.microsoft.com/office/drawing/2014/main" id="{023E0DFF-32BB-433C-80F0-CA4C121C49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229100"/>
            <a:ext cx="1752600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911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8654B603-F496-4384-A57C-F5DE65A9A4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Posledice 1. industrijske revolucije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D3A1F5CF-466D-4567-91CC-ED78FE2D6E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600"/>
              <a:t>Nastane nov sloj bogatih lastnikov strojev in tovarn ter širok sloj revežev, industrijskih delavcev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Človeško delovno silo nadomestijo stroji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Rastejo tovarne, veča se proizvodnja in z njo dobički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Revščina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Prebivalstvo Evrope narašča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Zelo hitro rastejo mesta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Vedno večje število novih kolonij, več kapitala in mirnejše politično življenje. </a:t>
            </a:r>
          </a:p>
          <a:p>
            <a:pPr>
              <a:lnSpc>
                <a:spcPct val="90000"/>
              </a:lnSpc>
            </a:pPr>
            <a:r>
              <a:rPr lang="sl-SI" altLang="sl-SI" sz="2600"/>
              <a:t>Poleg tega je ta revolucija v družbo vnesla spremembe, zaradi katerih je kasneje nastopila druga industrijska revolucija.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F572F209-E57C-4673-B503-D842E91F2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D3EC8A6D-89F1-4C7E-99E2-DF26A90B3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  <p:pic>
        <p:nvPicPr>
          <p:cNvPr id="88068" name="Picture 4" descr="Global_Carbon_Emission_by_Type">
            <a:extLst>
              <a:ext uri="{FF2B5EF4-FFF2-40B4-BE49-F238E27FC236}">
                <a16:creationId xmlns:a16="http://schemas.microsoft.com/office/drawing/2014/main" id="{7AE469D6-EDA2-4AF6-A1C5-C7CA94E84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7239000" cy="524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80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9E7726F1-78D4-4591-8CFC-FDB73FEE6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Literatura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6895C202-7A8C-4920-8EDD-E459C4762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Novi vek, zgodovina za 7. razred OŠ</a:t>
            </a:r>
          </a:p>
          <a:p>
            <a:r>
              <a:rPr lang="sl-SI" altLang="sl-SI"/>
              <a:t>Zgodovina 1</a:t>
            </a:r>
          </a:p>
          <a:p>
            <a:r>
              <a:rPr lang="sl-SI" altLang="sl-SI"/>
              <a:t>Wikipedija</a:t>
            </a:r>
          </a:p>
          <a:p>
            <a:r>
              <a:rPr lang="sl-SI" altLang="sl-SI"/>
              <a:t>Vzpon meščanstva, zgodovina za 7. razred OŠ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A88DF327-5625-4CDC-9AF0-D5B55EE184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Kaj je industrijska revolucija?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E71D857D-88EF-464C-8FCA-B95030C91E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800"/>
              <a:t>Je obdobje v 18. in 19. stoletju z značilnim prehodom na strojno izdelavo izdelkov.</a:t>
            </a:r>
          </a:p>
        </p:txBody>
      </p:sp>
      <p:pic>
        <p:nvPicPr>
          <p:cNvPr id="16389" name="Picture 5" descr="uesc_06_img0311">
            <a:extLst>
              <a:ext uri="{FF2B5EF4-FFF2-40B4-BE49-F238E27FC236}">
                <a16:creationId xmlns:a16="http://schemas.microsoft.com/office/drawing/2014/main" id="{23F1FE55-3DB2-4425-8876-BCDF0336FE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43200"/>
            <a:ext cx="54864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BA7493C-9B1F-42D7-9FEE-DA975C2AC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Kje </a:t>
            </a:r>
            <a:r>
              <a:rPr lang="sl-SI" altLang="sl-SI" b="0"/>
              <a:t>se je začela?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79B01F7D-2F73-4D34-B3A9-5B5BFEFEF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400"/>
              <a:t>Anglija je bila v 18. stoletju </a:t>
            </a:r>
            <a:r>
              <a:rPr lang="sl-SI" altLang="sl-SI" sz="2400" b="1"/>
              <a:t>najbolj razvita evropska država. </a:t>
            </a:r>
          </a:p>
          <a:p>
            <a:r>
              <a:rPr lang="sl-SI" altLang="sl-SI" sz="2400"/>
              <a:t>Angleško gospodarstvo je imelo ugodne možnosti:</a:t>
            </a:r>
          </a:p>
          <a:p>
            <a:pPr>
              <a:buFontTx/>
              <a:buChar char="-"/>
            </a:pPr>
            <a:r>
              <a:rPr lang="sl-SI" altLang="sl-SI" sz="2400"/>
              <a:t>ustrezno geografsko lego</a:t>
            </a:r>
          </a:p>
          <a:p>
            <a:pPr>
              <a:buFontTx/>
              <a:buChar char="-"/>
            </a:pPr>
            <a:r>
              <a:rPr lang="sl-SI" altLang="sl-SI" sz="2400"/>
              <a:t>pomembno rudno bogastvo ( premog in železova ruda ) </a:t>
            </a:r>
          </a:p>
          <a:p>
            <a:pPr>
              <a:buFontTx/>
              <a:buChar char="-"/>
            </a:pPr>
            <a:r>
              <a:rPr lang="sl-SI" altLang="sl-SI" sz="2400"/>
              <a:t>veliko ladjevje in svobodno gospodarsko dejavnost. </a:t>
            </a:r>
          </a:p>
          <a:p>
            <a:pPr>
              <a:buFontTx/>
              <a:buNone/>
            </a:pPr>
            <a:r>
              <a:rPr lang="sl-SI" altLang="sl-SI" sz="2400"/>
              <a:t>Vse to je pripomoglo k temu, da se je industrijska revolucija najprej uveljavila v Angliji.</a:t>
            </a:r>
          </a:p>
          <a:p>
            <a:pPr>
              <a:buFontTx/>
              <a:buNone/>
            </a:pPr>
            <a:endParaRPr lang="sl-SI" altLang="sl-SI" sz="2400" b="1"/>
          </a:p>
        </p:txBody>
      </p:sp>
      <p:pic>
        <p:nvPicPr>
          <p:cNvPr id="19460" name="Picture 4" descr="400px-Cottonopolis1">
            <a:extLst>
              <a:ext uri="{FF2B5EF4-FFF2-40B4-BE49-F238E27FC236}">
                <a16:creationId xmlns:a16="http://schemas.microsoft.com/office/drawing/2014/main" id="{22103301-D1F2-49A3-83B4-8FDD9B0230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419600"/>
            <a:ext cx="3937000" cy="2205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22B8D061-DE69-4206-9A5B-FAB52122C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Vzroki za industrijsko revolucijo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91B2A61-E4AC-4DE5-A8B7-19D4420B4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381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400"/>
              <a:t>porast poljedeljskih kultur iz Amerike, gnojenje in uvajanje novih strojev ( npr. mlatilnice, sejalnika) </a:t>
            </a:r>
            <a:r>
              <a:rPr lang="sl-SI" altLang="sl-SI" sz="2400">
                <a:cs typeface="Arial" panose="020B0604020202020204" pitchFamily="34" charset="0"/>
              </a:rPr>
              <a:t>→ ↑prebivalstva → ↑ povpraševanja po blagu</a:t>
            </a:r>
            <a:r>
              <a:rPr lang="sl-SI" altLang="sl-SI" sz="2400"/>
              <a:t>;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nahajališča železa in premoga;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izboljšave v prometu (nove ceste, kanali);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britanska vlada se ni vmešavala v gospodarstvo;</a:t>
            </a:r>
          </a:p>
          <a:p>
            <a:pPr>
              <a:lnSpc>
                <a:spcPct val="80000"/>
              </a:lnSpc>
            </a:pPr>
            <a:r>
              <a:rPr lang="sl-SI" altLang="sl-SI" sz="2400"/>
              <a:t>razvito bančništvo </a:t>
            </a:r>
            <a:r>
              <a:rPr lang="sl-SI" altLang="sl-SI" sz="2400">
                <a:cs typeface="Arial" panose="020B0604020202020204" pitchFamily="34" charset="0"/>
              </a:rPr>
              <a:t>→ sposojanje denarja za vlaganje v gospodarske nalo</a:t>
            </a:r>
            <a:r>
              <a:rPr lang="sl-SI" altLang="sl-SI" sz="2400"/>
              <a:t>ž</a:t>
            </a:r>
            <a:r>
              <a:rPr lang="sl-SI" altLang="sl-SI" sz="2400">
                <a:cs typeface="Arial" panose="020B0604020202020204" pitchFamily="34" charset="0"/>
              </a:rPr>
              <a:t>be;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cs typeface="Arial" panose="020B0604020202020204" pitchFamily="34" charset="0"/>
              </a:rPr>
              <a:t>prosta delovna sila (proces ograjevanja - “ovce </a:t>
            </a:r>
            <a:r>
              <a:rPr lang="sl-SI" altLang="sl-SI" sz="2400"/>
              <a:t>ž</a:t>
            </a:r>
            <a:r>
              <a:rPr lang="sl-SI" altLang="sl-SI" sz="2400">
                <a:cs typeface="Arial" panose="020B0604020202020204" pitchFamily="34" charset="0"/>
              </a:rPr>
              <a:t>ro ljudi”);</a:t>
            </a:r>
          </a:p>
          <a:p>
            <a:pPr>
              <a:lnSpc>
                <a:spcPct val="80000"/>
              </a:lnSpc>
            </a:pPr>
            <a:r>
              <a:rPr lang="sl-SI" altLang="sl-SI" sz="2400">
                <a:cs typeface="Arial" panose="020B0604020202020204" pitchFamily="34" charset="0"/>
              </a:rPr>
              <a:t>relativen mir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3EB0C0E-DD75-482D-9794-06DD9CD0F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Napredek kmetijstva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572D64E-E44B-4B02-8056-B98EC7C9E0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Prva velika novost je bila pestrost kultur, ki so jih Evropejci prinesli iz Amerike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    ( krompir, koruza, fižol, paprika, paradižnik, tobak…).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Načrtno gnojenje tal.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Opuščanje triletnega kolobarjenja in uvajanje večletnega kolobarjenja.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Znanstveniki in strokovnjaki so si prizadevali za povečanje kmetijskih pridelkov. 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Uporabljajo boljše seme, gnojila in boljše pluge.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Na trgu se pojavijo prvi kmetijski stroji ( mlatilnica, stroj za čiščenje bombaža, plug s kovinskim rezilom idr. )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2400"/>
          </a:p>
        </p:txBody>
      </p:sp>
      <p:pic>
        <p:nvPicPr>
          <p:cNvPr id="55300" name="Picture 4" descr="sneakbx3">
            <a:extLst>
              <a:ext uri="{FF2B5EF4-FFF2-40B4-BE49-F238E27FC236}">
                <a16:creationId xmlns:a16="http://schemas.microsoft.com/office/drawing/2014/main" id="{C15B7B9E-0A30-474F-8FE4-76B7AEA96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4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>
            <a:extLst>
              <a:ext uri="{FF2B5EF4-FFF2-40B4-BE49-F238E27FC236}">
                <a16:creationId xmlns:a16="http://schemas.microsoft.com/office/drawing/2014/main" id="{B3BD84CB-9C1F-42FE-923F-61BF23C5D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608013" y="274638"/>
            <a:ext cx="7958137" cy="65087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5F424C0-B68A-468A-BD34-CF330DE55AA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81000"/>
            <a:ext cx="8229600" cy="5753100"/>
          </a:xfrm>
        </p:spPr>
        <p:txBody>
          <a:bodyPr/>
          <a:lstStyle/>
          <a:p>
            <a:r>
              <a:rPr lang="sl-SI" altLang="sl-SI" sz="2400"/>
              <a:t>Sistematično ukvarjanje s kmetijstvom.</a:t>
            </a:r>
          </a:p>
          <a:p>
            <a:r>
              <a:rPr lang="sl-SI" altLang="sl-SI" sz="2400"/>
              <a:t>Napredek v kmetijstvu omogoči večjo pridelavo hrane =&gt; to omogoči hitrejšo rast prebivalstva.</a:t>
            </a:r>
          </a:p>
          <a:p>
            <a:r>
              <a:rPr lang="sl-SI" altLang="sl-SI" sz="2400"/>
              <a:t>Naraščanje prebivalstva Anglije in Walesa v milijonih v letih 1700 do 1981 kot posledica industrijske revolucije:</a:t>
            </a:r>
          </a:p>
        </p:txBody>
      </p:sp>
      <p:graphicFrame>
        <p:nvGraphicFramePr>
          <p:cNvPr id="56324" name="Object 4">
            <a:extLst>
              <a:ext uri="{FF2B5EF4-FFF2-40B4-BE49-F238E27FC236}">
                <a16:creationId xmlns:a16="http://schemas.microsoft.com/office/drawing/2014/main" id="{B2954F32-6291-4F92-993C-F7C7A527BE44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362200" y="2743200"/>
          <a:ext cx="4167188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8" name="Grafikon" r:id="rId3" imgW="3686048" imgH="2247934" progId="Excel.Chart.8">
                  <p:embed/>
                </p:oleObj>
              </mc:Choice>
              <mc:Fallback>
                <p:oleObj name="Grafikon" r:id="rId3" imgW="3686048" imgH="224793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2743200"/>
                        <a:ext cx="4167188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63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englandindust">
            <a:extLst>
              <a:ext uri="{FF2B5EF4-FFF2-40B4-BE49-F238E27FC236}">
                <a16:creationId xmlns:a16="http://schemas.microsoft.com/office/drawing/2014/main" id="{0CEE55FB-4784-4C6D-9355-7FC858630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0"/>
            <a:ext cx="6005513" cy="690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02A572A-EE18-4722-9C9F-BE1F3532F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Nastajanje moderne industrije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7E40207E-F17B-4CC2-AEA6-FE3AC363ED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V drugi polovici 18. stoletja so bili torej angleški premogovniki in železarne ter bombažne tkalnice in predilnice v pravem razcvetu.</a:t>
            </a:r>
          </a:p>
          <a:p>
            <a:pPr>
              <a:lnSpc>
                <a:spcPct val="90000"/>
              </a:lnSpc>
            </a:pPr>
            <a:r>
              <a:rPr lang="sl-SI" altLang="sl-SI"/>
              <a:t>Nastajajo prve tovarne, ki so izdelovale stroje.</a:t>
            </a:r>
          </a:p>
          <a:p>
            <a:pPr>
              <a:lnSpc>
                <a:spcPct val="90000"/>
              </a:lnSpc>
            </a:pPr>
            <a:r>
              <a:rPr lang="sl-SI" altLang="sl-SI"/>
              <a:t>Povsem novo obdobje v razvoju tovarn in industrije se je začelo z iznajdbo </a:t>
            </a:r>
            <a:r>
              <a:rPr lang="sl-SI" altLang="sl-SI" b="1" u="sng"/>
              <a:t>parnega stroja.</a:t>
            </a:r>
            <a:r>
              <a:rPr lang="sl-SI" altLang="sl-SI" u="sng"/>
              <a:t> 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1769</a:t>
            </a:r>
            <a:r>
              <a:rPr lang="sl-SI" altLang="sl-SI"/>
              <a:t> izumitelju </a:t>
            </a:r>
            <a:r>
              <a:rPr lang="sl-SI" altLang="sl-SI" b="1" u="sng"/>
              <a:t>Jamesu Wattu</a:t>
            </a:r>
            <a:r>
              <a:rPr lang="sl-SI" altLang="sl-SI"/>
              <a:t> uspe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/>
              <a:t>    izdelati parni stroj.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</p:txBody>
      </p:sp>
      <p:pic>
        <p:nvPicPr>
          <p:cNvPr id="58372" name="Picture 4" descr="James Watt">
            <a:extLst>
              <a:ext uri="{FF2B5EF4-FFF2-40B4-BE49-F238E27FC236}">
                <a16:creationId xmlns:a16="http://schemas.microsoft.com/office/drawing/2014/main" id="{21086B56-4DB4-438C-BCD7-F602DB102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648200"/>
            <a:ext cx="1741488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3" name="Rectangle 7">
            <a:extLst>
              <a:ext uri="{FF2B5EF4-FFF2-40B4-BE49-F238E27FC236}">
                <a16:creationId xmlns:a16="http://schemas.microsoft.com/office/drawing/2014/main" id="{9DE17B02-4DC2-465B-AB05-DD9EBED03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 flipV="1">
            <a:off x="608013" y="274638"/>
            <a:ext cx="7958137" cy="65087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D29F4808-A7D2-47AB-9B89-6CF15817F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229600" cy="5829300"/>
          </a:xfrm>
        </p:spPr>
        <p:txBody>
          <a:bodyPr/>
          <a:lstStyle/>
          <a:p>
            <a:r>
              <a:rPr lang="sl-SI" altLang="sl-SI" sz="2800"/>
              <a:t>&gt;&gt; Kovač Thomas Newcome je že leta 1712 izdelal stroj, ki je imel vse značilnosti parnega stroja. Model Newcomovega stroja so leta 1773 prinesli Jamesu Wattu v popravilo. Watt je takrat delal kot finomehanik na univerzi v Glasgowu. Stroja ni samo popravil, temveč ga je tudi temeljito razvil naprej. Pri Wattu se je para proizvajala v ločenem zbiralniku ( kondenzatorju). Ta novost je bila odločilnega pomena- kajti doslej je bil parni stroj zmožen nekaj narediti. Z njim so lahko odvajali vodo iz rudnikov ali poganjali druge stroje.&lt;&lt;</a:t>
            </a:r>
          </a:p>
          <a:p>
            <a:pPr>
              <a:buFontTx/>
              <a:buNone/>
            </a:pPr>
            <a:r>
              <a:rPr lang="sl-SI" altLang="sl-SI" sz="2800"/>
              <a:t>    </a:t>
            </a:r>
            <a:r>
              <a:rPr lang="sl-SI" altLang="sl-SI" sz="2000" i="1"/>
              <a:t>Annette Kuhn, Die Industrielle Revolution unde gesellschaftlicher Wandel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kipno delo">
  <a:themeElements>
    <a:clrScheme name="Ekipno delo 4">
      <a:dk1>
        <a:srgbClr val="006E6B"/>
      </a:dk1>
      <a:lt1>
        <a:srgbClr val="FFFFFF"/>
      </a:lt1>
      <a:dk2>
        <a:srgbClr val="006666"/>
      </a:dk2>
      <a:lt2>
        <a:srgbClr val="B9EFEE"/>
      </a:lt2>
      <a:accent1>
        <a:srgbClr val="33CCCC"/>
      </a:accent1>
      <a:accent2>
        <a:srgbClr val="6AB475"/>
      </a:accent2>
      <a:accent3>
        <a:srgbClr val="AAB8B8"/>
      </a:accent3>
      <a:accent4>
        <a:srgbClr val="DADADA"/>
      </a:accent4>
      <a:accent5>
        <a:srgbClr val="ADE2E2"/>
      </a:accent5>
      <a:accent6>
        <a:srgbClr val="5FA369"/>
      </a:accent6>
      <a:hlink>
        <a:srgbClr val="00FF99"/>
      </a:hlink>
      <a:folHlink>
        <a:srgbClr val="CCFF66"/>
      </a:folHlink>
    </a:clrScheme>
    <a:fontScheme name="Ekipno del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Ekipno delo 1">
        <a:dk1>
          <a:srgbClr val="000078"/>
        </a:dk1>
        <a:lt1>
          <a:srgbClr val="FFFFFF"/>
        </a:lt1>
        <a:dk2>
          <a:srgbClr val="000066"/>
        </a:dk2>
        <a:lt2>
          <a:srgbClr val="CCECFF"/>
        </a:lt2>
        <a:accent1>
          <a:srgbClr val="0099CC"/>
        </a:accent1>
        <a:accent2>
          <a:srgbClr val="008080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007373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2">
        <a:dk1>
          <a:srgbClr val="0000A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701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101"/>
        </a:accent6>
        <a:hlink>
          <a:srgbClr val="FFCC66"/>
        </a:hlink>
        <a:folHlink>
          <a:srgbClr val="00CA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3">
        <a:dk1>
          <a:srgbClr val="000000"/>
        </a:dk1>
        <a:lt1>
          <a:srgbClr val="E0EBF6"/>
        </a:lt1>
        <a:dk2>
          <a:srgbClr val="77A4AF"/>
        </a:dk2>
        <a:lt2>
          <a:srgbClr val="F3F7FB"/>
        </a:lt2>
        <a:accent1>
          <a:srgbClr val="B9C4D7"/>
        </a:accent1>
        <a:accent2>
          <a:srgbClr val="B1A1C5"/>
        </a:accent2>
        <a:accent3>
          <a:srgbClr val="EDF3FA"/>
        </a:accent3>
        <a:accent4>
          <a:srgbClr val="000000"/>
        </a:accent4>
        <a:accent5>
          <a:srgbClr val="D9DEE8"/>
        </a:accent5>
        <a:accent6>
          <a:srgbClr val="A091B2"/>
        </a:accent6>
        <a:hlink>
          <a:srgbClr val="3F2FB5"/>
        </a:hlink>
        <a:folHlink>
          <a:srgbClr val="3189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no delo 4">
        <a:dk1>
          <a:srgbClr val="006E6B"/>
        </a:dk1>
        <a:lt1>
          <a:srgbClr val="FFFFFF"/>
        </a:lt1>
        <a:dk2>
          <a:srgbClr val="006666"/>
        </a:dk2>
        <a:lt2>
          <a:srgbClr val="B9EFEE"/>
        </a:lt2>
        <a:accent1>
          <a:srgbClr val="33CCCC"/>
        </a:accent1>
        <a:accent2>
          <a:srgbClr val="6AB475"/>
        </a:accent2>
        <a:accent3>
          <a:srgbClr val="AAB8B8"/>
        </a:accent3>
        <a:accent4>
          <a:srgbClr val="DADADA"/>
        </a:accent4>
        <a:accent5>
          <a:srgbClr val="ADE2E2"/>
        </a:accent5>
        <a:accent6>
          <a:srgbClr val="5FA369"/>
        </a:accent6>
        <a:hlink>
          <a:srgbClr val="00FF99"/>
        </a:hlink>
        <a:folHlink>
          <a:srgbClr val="CC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5">
        <a:dk1>
          <a:srgbClr val="8ABA8D"/>
        </a:dk1>
        <a:lt1>
          <a:srgbClr val="FFFFFF"/>
        </a:lt1>
        <a:dk2>
          <a:srgbClr val="6FB56D"/>
        </a:dk2>
        <a:lt2>
          <a:srgbClr val="DCF1F4"/>
        </a:lt2>
        <a:accent1>
          <a:srgbClr val="2E7E2E"/>
        </a:accent1>
        <a:accent2>
          <a:srgbClr val="25735D"/>
        </a:accent2>
        <a:accent3>
          <a:srgbClr val="BBD7BA"/>
        </a:accent3>
        <a:accent4>
          <a:srgbClr val="DADADA"/>
        </a:accent4>
        <a:accent5>
          <a:srgbClr val="ADC0AD"/>
        </a:accent5>
        <a:accent6>
          <a:srgbClr val="206853"/>
        </a:accent6>
        <a:hlink>
          <a:srgbClr val="FFFF00"/>
        </a:hlink>
        <a:folHlink>
          <a:srgbClr val="FFF4B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6">
        <a:dk1>
          <a:srgbClr val="005400"/>
        </a:dk1>
        <a:lt1>
          <a:srgbClr val="FFFFFF"/>
        </a:lt1>
        <a:dk2>
          <a:srgbClr val="004800"/>
        </a:dk2>
        <a:lt2>
          <a:srgbClr val="D6D8C0"/>
        </a:lt2>
        <a:accent1>
          <a:srgbClr val="339933"/>
        </a:accent1>
        <a:accent2>
          <a:srgbClr val="7D8C70"/>
        </a:accent2>
        <a:accent3>
          <a:srgbClr val="AAB1AA"/>
        </a:accent3>
        <a:accent4>
          <a:srgbClr val="DADADA"/>
        </a:accent4>
        <a:accent5>
          <a:srgbClr val="ADCAAD"/>
        </a:accent5>
        <a:accent6>
          <a:srgbClr val="717E65"/>
        </a:accent6>
        <a:hlink>
          <a:srgbClr val="CCCC00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kipno delo 7">
        <a:dk1>
          <a:srgbClr val="000000"/>
        </a:dk1>
        <a:lt1>
          <a:srgbClr val="F5F0BD"/>
        </a:lt1>
        <a:dk2>
          <a:srgbClr val="BD9D69"/>
        </a:dk2>
        <a:lt2>
          <a:srgbClr val="FFFFCC"/>
        </a:lt2>
        <a:accent1>
          <a:srgbClr val="CDBB77"/>
        </a:accent1>
        <a:accent2>
          <a:srgbClr val="F8EBD0"/>
        </a:accent2>
        <a:accent3>
          <a:srgbClr val="F9F6DB"/>
        </a:accent3>
        <a:accent4>
          <a:srgbClr val="000000"/>
        </a:accent4>
        <a:accent5>
          <a:srgbClr val="E3DABD"/>
        </a:accent5>
        <a:accent6>
          <a:srgbClr val="E1D5BC"/>
        </a:accent6>
        <a:hlink>
          <a:srgbClr val="FF9900"/>
        </a:hlink>
        <a:folHlink>
          <a:srgbClr val="C64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no delo 8">
        <a:dk1>
          <a:srgbClr val="000000"/>
        </a:dk1>
        <a:lt1>
          <a:srgbClr val="E2DDD4"/>
        </a:lt1>
        <a:dk2>
          <a:srgbClr val="000000"/>
        </a:dk2>
        <a:lt2>
          <a:srgbClr val="EFEBE3"/>
        </a:lt2>
        <a:accent1>
          <a:srgbClr val="F2F2F2"/>
        </a:accent1>
        <a:accent2>
          <a:srgbClr val="C4AD74"/>
        </a:accent2>
        <a:accent3>
          <a:srgbClr val="EEEBE6"/>
        </a:accent3>
        <a:accent4>
          <a:srgbClr val="000000"/>
        </a:accent4>
        <a:accent5>
          <a:srgbClr val="F7F7F7"/>
        </a:accent5>
        <a:accent6>
          <a:srgbClr val="B19C68"/>
        </a:accent6>
        <a:hlink>
          <a:srgbClr val="A46032"/>
        </a:hlink>
        <a:folHlink>
          <a:srgbClr val="8F8E7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kipno delo 9">
        <a:dk1>
          <a:srgbClr val="8A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5831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4AD"/>
        </a:accent5>
        <a:accent6>
          <a:srgbClr val="B24B36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Teamwork</Template>
  <TotalTime>0</TotalTime>
  <Words>991</Words>
  <Application>Microsoft Office PowerPoint</Application>
  <PresentationFormat>On-screen Show (4:3)</PresentationFormat>
  <Paragraphs>89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Garamond</vt:lpstr>
      <vt:lpstr>Ekipno delo</vt:lpstr>
      <vt:lpstr>Grafikon</vt:lpstr>
      <vt:lpstr>1. Industrijska revolucija</vt:lpstr>
      <vt:lpstr>Kaj je industrijska revolucija?</vt:lpstr>
      <vt:lpstr>Kje se je začela?</vt:lpstr>
      <vt:lpstr>Vzroki za industrijsko revolucijo</vt:lpstr>
      <vt:lpstr>       Napredek kmetijstva</vt:lpstr>
      <vt:lpstr>PowerPoint Presentation</vt:lpstr>
      <vt:lpstr>PowerPoint Presentation</vt:lpstr>
      <vt:lpstr>Nastajanje moderne industrije</vt:lpstr>
      <vt:lpstr>PowerPoint Presentation</vt:lpstr>
      <vt:lpstr>PowerPoint Presentation</vt:lpstr>
      <vt:lpstr>Uporaba parnega stroja:</vt:lpstr>
      <vt:lpstr>Železnica</vt:lpstr>
      <vt:lpstr>PowerPoint Presentation</vt:lpstr>
      <vt:lpstr>Tehnične novosti</vt:lpstr>
      <vt:lpstr>PowerPoint Presentation</vt:lpstr>
      <vt:lpstr>Nastajanje tovarn</vt:lpstr>
      <vt:lpstr>Posledice 1. industrijske revolucije</vt:lpstr>
      <vt:lpstr>PowerPoint Presentation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2019-06-03T09:16:11Z</dcterms:created>
  <dcterms:modified xsi:type="dcterms:W3CDTF">2019-06-03T09:16:11Z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