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5" r:id="rId1"/>
  </p:sldMasterIdLst>
  <p:sldIdLst>
    <p:sldId id="256" r:id="rId2"/>
    <p:sldId id="257" r:id="rId3"/>
    <p:sldId id="258" r:id="rId4"/>
    <p:sldId id="266" r:id="rId5"/>
    <p:sldId id="260" r:id="rId6"/>
    <p:sldId id="261" r:id="rId7"/>
    <p:sldId id="259" r:id="rId8"/>
    <p:sldId id="262" r:id="rId9"/>
    <p:sldId id="264" r:id="rId10"/>
    <p:sldId id="263" r:id="rId11"/>
    <p:sldId id="268" r:id="rId12"/>
    <p:sldId id="271" r:id="rId13"/>
    <p:sldId id="267" r:id="rId14"/>
    <p:sldId id="265" r:id="rId15"/>
    <p:sldId id="269" r:id="rId16"/>
    <p:sldId id="274" r:id="rId17"/>
    <p:sldId id="270" r:id="rId18"/>
    <p:sldId id="272" r:id="rId19"/>
    <p:sldId id="273" r:id="rId2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6" autoAdjust="0"/>
    <p:restoredTop sz="94590" autoAdjust="0"/>
  </p:normalViewPr>
  <p:slideViewPr>
    <p:cSldViewPr>
      <p:cViewPr varScale="1">
        <p:scale>
          <a:sx n="64" d="100"/>
          <a:sy n="64" d="100"/>
        </p:scale>
        <p:origin x="-102" y="9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46" name="Group 2">
            <a:extLst>
              <a:ext uri="{FF2B5EF4-FFF2-40B4-BE49-F238E27FC236}">
                <a16:creationId xmlns:a16="http://schemas.microsoft.com/office/drawing/2014/main" id="{2C911504-13E3-42B0-8A7C-F4A85E4A9C56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82947" name="Rectangle 3">
              <a:extLst>
                <a:ext uri="{FF2B5EF4-FFF2-40B4-BE49-F238E27FC236}">
                  <a16:creationId xmlns:a16="http://schemas.microsoft.com/office/drawing/2014/main" id="{027E1969-CA0F-491A-BDE1-D81CB63091C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82948" name="Freeform 4">
              <a:extLst>
                <a:ext uri="{FF2B5EF4-FFF2-40B4-BE49-F238E27FC236}">
                  <a16:creationId xmlns:a16="http://schemas.microsoft.com/office/drawing/2014/main" id="{F3BF47CE-2FB8-40E9-9C0A-C9F3CF927882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49" name="Freeform 5">
              <a:extLst>
                <a:ext uri="{FF2B5EF4-FFF2-40B4-BE49-F238E27FC236}">
                  <a16:creationId xmlns:a16="http://schemas.microsoft.com/office/drawing/2014/main" id="{5B9062A5-8852-4AC2-AD08-B8CD1FB633A2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50" name="Freeform 6">
              <a:extLst>
                <a:ext uri="{FF2B5EF4-FFF2-40B4-BE49-F238E27FC236}">
                  <a16:creationId xmlns:a16="http://schemas.microsoft.com/office/drawing/2014/main" id="{DF78596A-7153-41DB-833C-6E0F955BB8F2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51" name="Freeform 7">
              <a:extLst>
                <a:ext uri="{FF2B5EF4-FFF2-40B4-BE49-F238E27FC236}">
                  <a16:creationId xmlns:a16="http://schemas.microsoft.com/office/drawing/2014/main" id="{89298083-10D3-42DA-BA00-CFA9361E4E26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52" name="Freeform 8">
              <a:extLst>
                <a:ext uri="{FF2B5EF4-FFF2-40B4-BE49-F238E27FC236}">
                  <a16:creationId xmlns:a16="http://schemas.microsoft.com/office/drawing/2014/main" id="{BDB724C8-5054-48DE-AC86-164ED1EF8CA0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53" name="Freeform 9">
              <a:extLst>
                <a:ext uri="{FF2B5EF4-FFF2-40B4-BE49-F238E27FC236}">
                  <a16:creationId xmlns:a16="http://schemas.microsoft.com/office/drawing/2014/main" id="{E769AB4E-05CF-4657-99E9-15C2E36D76AE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54" name="Freeform 10">
              <a:extLst>
                <a:ext uri="{FF2B5EF4-FFF2-40B4-BE49-F238E27FC236}">
                  <a16:creationId xmlns:a16="http://schemas.microsoft.com/office/drawing/2014/main" id="{1ABD9C01-BC4A-4C06-8302-CA94DBD79562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55" name="Freeform 11">
              <a:extLst>
                <a:ext uri="{FF2B5EF4-FFF2-40B4-BE49-F238E27FC236}">
                  <a16:creationId xmlns:a16="http://schemas.microsoft.com/office/drawing/2014/main" id="{2F7FD1AA-49C0-473D-B81F-42A613EE6F48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56" name="Freeform 12">
              <a:extLst>
                <a:ext uri="{FF2B5EF4-FFF2-40B4-BE49-F238E27FC236}">
                  <a16:creationId xmlns:a16="http://schemas.microsoft.com/office/drawing/2014/main" id="{06A3D707-5CD8-420D-8F26-12BB6DC5B63B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57" name="Freeform 13">
              <a:extLst>
                <a:ext uri="{FF2B5EF4-FFF2-40B4-BE49-F238E27FC236}">
                  <a16:creationId xmlns:a16="http://schemas.microsoft.com/office/drawing/2014/main" id="{BA17FEC3-9200-4385-90D8-6AB9BD027862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58" name="Freeform 14">
              <a:extLst>
                <a:ext uri="{FF2B5EF4-FFF2-40B4-BE49-F238E27FC236}">
                  <a16:creationId xmlns:a16="http://schemas.microsoft.com/office/drawing/2014/main" id="{68BB9788-7465-4EA8-AB6D-6E3328DB3487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59" name="Freeform 15">
              <a:extLst>
                <a:ext uri="{FF2B5EF4-FFF2-40B4-BE49-F238E27FC236}">
                  <a16:creationId xmlns:a16="http://schemas.microsoft.com/office/drawing/2014/main" id="{D246AA2E-9524-4C4A-B17A-9F7E698FF3DB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60" name="Freeform 16">
              <a:extLst>
                <a:ext uri="{FF2B5EF4-FFF2-40B4-BE49-F238E27FC236}">
                  <a16:creationId xmlns:a16="http://schemas.microsoft.com/office/drawing/2014/main" id="{E4CD08E6-186F-4F12-9EC4-5AD2909B20EA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961" name="Freeform 17">
              <a:extLst>
                <a:ext uri="{FF2B5EF4-FFF2-40B4-BE49-F238E27FC236}">
                  <a16:creationId xmlns:a16="http://schemas.microsoft.com/office/drawing/2014/main" id="{66DD503C-F8EF-4A66-BED7-DB662CE3338A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82962" name="Rectangle 18">
            <a:extLst>
              <a:ext uri="{FF2B5EF4-FFF2-40B4-BE49-F238E27FC236}">
                <a16:creationId xmlns:a16="http://schemas.microsoft.com/office/drawing/2014/main" id="{4C9A38F5-06FB-4D71-B569-9296C4A7FED9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82963" name="Rectangle 19">
            <a:extLst>
              <a:ext uri="{FF2B5EF4-FFF2-40B4-BE49-F238E27FC236}">
                <a16:creationId xmlns:a16="http://schemas.microsoft.com/office/drawing/2014/main" id="{4B8E6C23-DDEC-407E-A89C-F38C46A4BB05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82964" name="Rectangle 20">
            <a:extLst>
              <a:ext uri="{FF2B5EF4-FFF2-40B4-BE49-F238E27FC236}">
                <a16:creationId xmlns:a16="http://schemas.microsoft.com/office/drawing/2014/main" id="{3476140B-DD47-493C-BAEA-2D347D92C4E2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2965" name="Rectangle 21">
            <a:extLst>
              <a:ext uri="{FF2B5EF4-FFF2-40B4-BE49-F238E27FC236}">
                <a16:creationId xmlns:a16="http://schemas.microsoft.com/office/drawing/2014/main" id="{BF56323C-78A2-42F4-A119-E6C977362F0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2966" name="Rectangle 22">
            <a:extLst>
              <a:ext uri="{FF2B5EF4-FFF2-40B4-BE49-F238E27FC236}">
                <a16:creationId xmlns:a16="http://schemas.microsoft.com/office/drawing/2014/main" id="{6B79DEE5-072F-4C1B-A440-C12482FEA89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DAF3A5E-2064-4943-A255-6426D8B5BE58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AA806-6F5C-4BBF-916E-62833D0C6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A46755-059E-47BF-9238-93412412CF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0620A-13C1-401F-B9F9-A5B061296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4C3C1-11CB-40E1-A239-6DF5860A8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9AD82-2821-47A9-9051-2F3B307EE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1E7ED-B6CE-4CE4-944E-6D6D901A94E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67803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45747C-009F-4058-89E4-06C5529251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664835-8685-4C74-86FC-C131D33A82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C6CB5-D9C8-49A1-B662-856563F88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67084-8B89-4EA8-921C-70374FE84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207F0-4C52-41A0-9A73-A4B5C02AD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B865B-C8DF-4DCF-96C2-8172B23983F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53602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66A86-455C-4ADB-A13C-117C0CD58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3DFABB-4B9E-4241-936D-1D2848FFD09C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8414F8-A2A7-4CF4-BE57-0C4519920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583B61-A516-4B12-86A8-8835711EC0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563558-6EBC-44BB-A695-81C0C2BF0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AE3F1E-32A7-408B-B17A-83CD16F0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416F8F8-3D2E-4C14-A142-997687469E4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14461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A42B7-C88C-4C95-BF61-C47DA42F7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09665-C2EE-40C7-AA7A-35514D8D5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75C5B-798E-4A8C-8B45-392CFA1A4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5744A-073B-49C9-BBE2-9DBC0EC3A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F2E5F-73E2-4EEC-9002-B465133EC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B8437-4ABF-4EA3-B2B0-93CF1AE2FDF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81898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0ADF2-8223-439B-8A45-AB67F82A4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E3764E-C014-4AE4-9966-9057A2C10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043E2-AAD8-46AF-840F-706E4CB92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DEEDA-C497-4AA0-A5EC-617F0F3F7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54F7E-7F77-4D12-A80A-7E2546471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34085-4C91-4CC2-B28A-5745BAB8294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4186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35399-AF5C-4718-AE97-73835038B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D6140-E1F5-4DD5-998D-DD30172042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078C2F-3ACA-40CE-BEFD-01EEBEAA65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334762-6802-4D61-A1B6-AAA7A82AA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D96AE3-A414-4213-80A5-27C24DFD4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03E6CE-C573-467E-B710-0B2452B93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DF722-0A78-4024-886F-02C4D43C5ED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45968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8EFD2-D110-4A8D-B932-6B6584B54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C8D107-07E5-41A4-83FF-9BC2879FA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346E58-8EE2-4DDD-8FE3-8E8303E618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055902-305C-42C6-9500-A451589FD5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DC05FD-E310-4B1D-9BBD-E00B571FAE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89B20B-66E8-4842-B172-2A85D8066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1DA81C-1B88-4C91-8B8E-C21083BCD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5DD364-C507-4FDF-BA69-D2C45E035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D90AD7-A1D7-430F-9513-93A31584D4D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70883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DD32C-7032-4146-8631-577BC6236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7D8672-B99F-49C5-A156-F998F07E6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105EF6-F953-49AD-B8FE-2EF630DD1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04C49A-E034-49D4-A91B-0EE3D770C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9E789-529C-47E6-9577-CCEB65A800A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92103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304562-6CD0-4094-9302-229D9356D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D29284-F13F-4E85-865D-79F53E56B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71A76E-7070-42F0-B918-78AC91FEC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06AACA-96B9-41EA-8C8E-9810DD080D6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33596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ACF2C-7014-43BF-B38C-BC26744B4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C63F7-D936-481C-A863-7ECEF3D10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64CF29-5CF0-4D52-B49F-1392E0088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309557-A6E3-4550-AC45-6C6DC96B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B8F740-2D57-4B4A-B351-8BD30F286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9A7E17-DAD0-41F1-B01B-127F7383F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894A1-5EE2-4A88-9750-DA460545515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87807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68690-702B-424D-A9EB-11FC918D3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90F5C0-54AD-426E-8AD3-6CE272364B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9495B4-6DAD-4E3E-8A1E-62657850C3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4A548A-9B0C-4DC2-BC74-08F62D59D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444AE2-1554-4D66-9F11-54CA47853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B474AA-78C3-471E-8CFE-F46171106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D0DFD-DDB8-42AF-8D86-CAE9718F969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4751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2" name="Group 2">
            <a:extLst>
              <a:ext uri="{FF2B5EF4-FFF2-40B4-BE49-F238E27FC236}">
                <a16:creationId xmlns:a16="http://schemas.microsoft.com/office/drawing/2014/main" id="{5CFDEA9A-243C-44AF-A7E9-751D7E32B40E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81923" name="Rectangle 3">
              <a:extLst>
                <a:ext uri="{FF2B5EF4-FFF2-40B4-BE49-F238E27FC236}">
                  <a16:creationId xmlns:a16="http://schemas.microsoft.com/office/drawing/2014/main" id="{971D701A-BA4E-4DC6-8174-C6B401F3E13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81924" name="Freeform 4">
              <a:extLst>
                <a:ext uri="{FF2B5EF4-FFF2-40B4-BE49-F238E27FC236}">
                  <a16:creationId xmlns:a16="http://schemas.microsoft.com/office/drawing/2014/main" id="{284C7264-B7E6-4640-8828-DED3D70F438F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1925" name="Freeform 5">
              <a:extLst>
                <a:ext uri="{FF2B5EF4-FFF2-40B4-BE49-F238E27FC236}">
                  <a16:creationId xmlns:a16="http://schemas.microsoft.com/office/drawing/2014/main" id="{9E8434E9-9C0A-49E0-8C31-8BE5DED04A1D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1926" name="Freeform 6">
              <a:extLst>
                <a:ext uri="{FF2B5EF4-FFF2-40B4-BE49-F238E27FC236}">
                  <a16:creationId xmlns:a16="http://schemas.microsoft.com/office/drawing/2014/main" id="{5AEBA51E-B805-45A9-860E-1E1E21DC2244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1927" name="Freeform 7">
              <a:extLst>
                <a:ext uri="{FF2B5EF4-FFF2-40B4-BE49-F238E27FC236}">
                  <a16:creationId xmlns:a16="http://schemas.microsoft.com/office/drawing/2014/main" id="{3A6D0A27-AF9C-4232-B12C-F821737E1A0D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1928" name="Freeform 8">
              <a:extLst>
                <a:ext uri="{FF2B5EF4-FFF2-40B4-BE49-F238E27FC236}">
                  <a16:creationId xmlns:a16="http://schemas.microsoft.com/office/drawing/2014/main" id="{45E3DA56-2E21-4EE7-80AB-BD63DA392411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1929" name="Freeform 9">
              <a:extLst>
                <a:ext uri="{FF2B5EF4-FFF2-40B4-BE49-F238E27FC236}">
                  <a16:creationId xmlns:a16="http://schemas.microsoft.com/office/drawing/2014/main" id="{305E39B9-3220-4A23-B602-D56CE23BDE8E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1930" name="Freeform 10">
              <a:extLst>
                <a:ext uri="{FF2B5EF4-FFF2-40B4-BE49-F238E27FC236}">
                  <a16:creationId xmlns:a16="http://schemas.microsoft.com/office/drawing/2014/main" id="{167B0F8F-3A13-4A05-A35B-B163CDA89B83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1931" name="Freeform 11">
              <a:extLst>
                <a:ext uri="{FF2B5EF4-FFF2-40B4-BE49-F238E27FC236}">
                  <a16:creationId xmlns:a16="http://schemas.microsoft.com/office/drawing/2014/main" id="{E877038E-B9BB-4D13-ADEA-96BD42238E23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1932" name="Freeform 12">
              <a:extLst>
                <a:ext uri="{FF2B5EF4-FFF2-40B4-BE49-F238E27FC236}">
                  <a16:creationId xmlns:a16="http://schemas.microsoft.com/office/drawing/2014/main" id="{81EDCD87-50AD-4257-A78D-B1C76AA167F2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1933" name="Freeform 13">
              <a:extLst>
                <a:ext uri="{FF2B5EF4-FFF2-40B4-BE49-F238E27FC236}">
                  <a16:creationId xmlns:a16="http://schemas.microsoft.com/office/drawing/2014/main" id="{3ADA9440-511D-4376-92C1-12BA85E39394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1934" name="Freeform 14">
              <a:extLst>
                <a:ext uri="{FF2B5EF4-FFF2-40B4-BE49-F238E27FC236}">
                  <a16:creationId xmlns:a16="http://schemas.microsoft.com/office/drawing/2014/main" id="{41566C34-8A66-4132-BA5A-33D7F862CC1D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1935" name="Freeform 15">
              <a:extLst>
                <a:ext uri="{FF2B5EF4-FFF2-40B4-BE49-F238E27FC236}">
                  <a16:creationId xmlns:a16="http://schemas.microsoft.com/office/drawing/2014/main" id="{06B48351-E111-41D7-86DE-72540FA30C83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1936" name="Freeform 16">
              <a:extLst>
                <a:ext uri="{FF2B5EF4-FFF2-40B4-BE49-F238E27FC236}">
                  <a16:creationId xmlns:a16="http://schemas.microsoft.com/office/drawing/2014/main" id="{EEA1ECB0-1555-4708-AD84-9E52DC12AFFA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1937" name="Freeform 17">
              <a:extLst>
                <a:ext uri="{FF2B5EF4-FFF2-40B4-BE49-F238E27FC236}">
                  <a16:creationId xmlns:a16="http://schemas.microsoft.com/office/drawing/2014/main" id="{977D2677-25B1-44B6-A4CB-5BEA261D6FC2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81938" name="Rectangle 18">
            <a:extLst>
              <a:ext uri="{FF2B5EF4-FFF2-40B4-BE49-F238E27FC236}">
                <a16:creationId xmlns:a16="http://schemas.microsoft.com/office/drawing/2014/main" id="{6C08AD20-0379-48C1-B754-11946F2EA2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81939" name="Rectangle 19">
            <a:extLst>
              <a:ext uri="{FF2B5EF4-FFF2-40B4-BE49-F238E27FC236}">
                <a16:creationId xmlns:a16="http://schemas.microsoft.com/office/drawing/2014/main" id="{A5005721-F72B-4329-9E97-C04B5E5989B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81940" name="Rectangle 20">
            <a:extLst>
              <a:ext uri="{FF2B5EF4-FFF2-40B4-BE49-F238E27FC236}">
                <a16:creationId xmlns:a16="http://schemas.microsoft.com/office/drawing/2014/main" id="{5E979312-00E1-476C-B5E1-873A4311E6A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sl-SI" altLang="sl-SI"/>
          </a:p>
        </p:txBody>
      </p:sp>
      <p:sp>
        <p:nvSpPr>
          <p:cNvPr id="81941" name="Rectangle 21">
            <a:extLst>
              <a:ext uri="{FF2B5EF4-FFF2-40B4-BE49-F238E27FC236}">
                <a16:creationId xmlns:a16="http://schemas.microsoft.com/office/drawing/2014/main" id="{F12C4BD8-2D88-400A-AD21-3B8160427D0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3D2E83-EC13-4507-A71D-BF5867B8B1AA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81942" name="Rectangle 22">
            <a:extLst>
              <a:ext uri="{FF2B5EF4-FFF2-40B4-BE49-F238E27FC236}">
                <a16:creationId xmlns:a16="http://schemas.microsoft.com/office/drawing/2014/main" id="{0F342AD1-1A10-438B-9224-A730AEB9F1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history.evansville.net/industry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google.com/imgres?imgurl=http://www.cdrail.cz/muzeum/graphics/fotky/parni_stroj.jpg&amp;imgrefurl=http://www.cdrail.cz/muzeum/GERMANY/o_muzeu.htm&amp;h=582&amp;w=760&amp;sz=123&amp;tbnid=adTEa5XErWCWGM:&amp;tbnh=107&amp;tbnw=140&amp;hl=sl&amp;start=1&amp;prev=/images%3Fq%3Dparni%2Bstroj%26svnum%3D10%26hl%3Dsl%26lr%3D%26sa%3D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21FCA8A-4D1C-4E34-82A2-068F6F60495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143000"/>
          </a:xfrm>
        </p:spPr>
        <p:txBody>
          <a:bodyPr/>
          <a:lstStyle/>
          <a:p>
            <a:r>
              <a:rPr lang="sl-SI" altLang="sl-SI"/>
              <a:t>1. Industrijska revolucija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BC9F9FE-5D76-4FB9-8417-A85653752A8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/>
          <a:p>
            <a:r>
              <a:rPr lang="sl-SI" altLang="sl-SI" b="1" u="sng"/>
              <a:t>1775-1905</a:t>
            </a:r>
            <a:endParaRPr lang="sl-SI" altLang="sl-SI"/>
          </a:p>
        </p:txBody>
      </p:sp>
      <p:pic>
        <p:nvPicPr>
          <p:cNvPr id="4100" name="Picture 4" descr="industry3">
            <a:extLst>
              <a:ext uri="{FF2B5EF4-FFF2-40B4-BE49-F238E27FC236}">
                <a16:creationId xmlns:a16="http://schemas.microsoft.com/office/drawing/2014/main" id="{DA60FE52-AA9A-4B55-9E2A-1189F382CF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038600"/>
            <a:ext cx="4038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3F78C423-5C00-4809-914F-2EC25D9F03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73608942-08A7-48E1-84AE-8A90D1753D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59396" name="Picture 4" descr="larder_wattdouble">
            <a:extLst>
              <a:ext uri="{FF2B5EF4-FFF2-40B4-BE49-F238E27FC236}">
                <a16:creationId xmlns:a16="http://schemas.microsoft.com/office/drawing/2014/main" id="{61EC9C14-96DD-4E2F-9AB1-F7E6ABB64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57800" cy="4859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397" name="Picture 5" descr="jwatt-steam-engine">
            <a:extLst>
              <a:ext uri="{FF2B5EF4-FFF2-40B4-BE49-F238E27FC236}">
                <a16:creationId xmlns:a16="http://schemas.microsoft.com/office/drawing/2014/main" id="{65DBC805-2C83-4905-A628-3C031FA076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0"/>
            <a:ext cx="42672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398" name="Picture 6" descr="image001">
            <a:extLst>
              <a:ext uri="{FF2B5EF4-FFF2-40B4-BE49-F238E27FC236}">
                <a16:creationId xmlns:a16="http://schemas.microsoft.com/office/drawing/2014/main" id="{1F7A86F8-F775-42AB-879C-082DDDF0C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151313"/>
            <a:ext cx="4022725" cy="2706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AF90FA7E-35CC-4A44-A06D-D27E21409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Uporaba parnega stroja: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A017E948-E34F-4AF1-99F4-F57036B3CB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600"/>
              <a:t>Prve poskuse s parnim strojem na ladjah so opravili na rekah, prvi parnik z velikimi lopastami kolesi, ki so ga vključili v redni promet, pa je leta 1807 zaplul v Ameriki.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600"/>
              <a:t>   Zgradil ga je izumitelj in slikar Fulton.</a:t>
            </a:r>
          </a:p>
          <a:p>
            <a:pPr>
              <a:lnSpc>
                <a:spcPct val="80000"/>
              </a:lnSpc>
            </a:pPr>
            <a:r>
              <a:rPr lang="sl-SI" altLang="sl-SI" sz="2600"/>
              <a:t>Približno v istem času, ko je Fulton delal poskuse s parnikom, so poskušali v Angliji zgraditi voz, ki naj bi ga poganjala para.</a:t>
            </a:r>
          </a:p>
          <a:p>
            <a:pPr>
              <a:lnSpc>
                <a:spcPct val="80000"/>
              </a:lnSpc>
            </a:pPr>
            <a:r>
              <a:rPr lang="sl-SI" altLang="sl-SI" sz="2600"/>
              <a:t>Najprej so parne stroje uporabljali v rudnikih za pogon črpalk, ki so črpale vodo iz jaškov.</a:t>
            </a:r>
          </a:p>
          <a:p>
            <a:pPr>
              <a:lnSpc>
                <a:spcPct val="80000"/>
              </a:lnSpc>
            </a:pPr>
            <a:r>
              <a:rPr lang="sl-SI" altLang="sl-SI" sz="2600"/>
              <a:t>V začetku 19. stoletja so izdelali železne tirnice in sestavili prve lokomotive. Zgrajeno po načrtih Roberta Stephensona.</a:t>
            </a:r>
          </a:p>
          <a:p>
            <a:pPr>
              <a:lnSpc>
                <a:spcPct val="80000"/>
              </a:lnSpc>
            </a:pPr>
            <a:r>
              <a:rPr lang="sl-SI" altLang="sl-SI" sz="2600"/>
              <a:t>Prva lokomotiva pa je ljudi zapeljala leta 1825.</a:t>
            </a:r>
          </a:p>
          <a:p>
            <a:pPr>
              <a:lnSpc>
                <a:spcPct val="80000"/>
              </a:lnSpc>
            </a:pPr>
            <a:r>
              <a:rPr lang="sl-SI" altLang="sl-SI" sz="2600"/>
              <a:t>Po letu 1830 so železnice gradili po vsej Evropi in Ameriki.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C3A0E987-605B-4909-AFBD-590BA8300B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Železnica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7A06A9A7-D493-44E3-BB6C-A736B01371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800"/>
              <a:t>1825 angležu Georgeu Stephensonu uspe zgraditi lokomotivo, ki je uspešno peljala potnike.</a:t>
            </a:r>
          </a:p>
          <a:p>
            <a:pPr>
              <a:lnSpc>
                <a:spcPct val="80000"/>
              </a:lnSpc>
            </a:pPr>
            <a:r>
              <a:rPr lang="sl-SI" altLang="sl-SI" sz="2800"/>
              <a:t>1837 odprejo prvo železniško progo v avstrijski monarhiji.</a:t>
            </a:r>
          </a:p>
          <a:p>
            <a:pPr>
              <a:lnSpc>
                <a:spcPct val="80000"/>
              </a:lnSpc>
            </a:pPr>
            <a:r>
              <a:rPr lang="sl-SI" altLang="sl-SI" sz="2800" b="1"/>
              <a:t>Južna železnica: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sl-SI" altLang="sl-SI" sz="2800"/>
              <a:t>1841 Dunaj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sl-SI" altLang="sl-SI" sz="2800"/>
              <a:t>1846 Celje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sl-SI" altLang="sl-SI" sz="2800"/>
              <a:t>1849 Ljubljana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sl-SI" altLang="sl-SI" sz="2800"/>
              <a:t>1857 Trst</a:t>
            </a:r>
          </a:p>
          <a:p>
            <a:pPr>
              <a:lnSpc>
                <a:spcPct val="80000"/>
              </a:lnSpc>
            </a:pPr>
            <a:r>
              <a:rPr lang="sl-SI" altLang="sl-SI" sz="2800"/>
              <a:t>Posledice izgradnje železnice: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sl-SI" altLang="sl-SI" sz="2800"/>
              <a:t>Prevoz blaga je bil hitrejši in cenejši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sl-SI" altLang="sl-SI" sz="2800"/>
              <a:t>Nov zagon težki industriji ( težka industrija železa in jekla je dobivala velika naročila )</a:t>
            </a:r>
          </a:p>
        </p:txBody>
      </p:sp>
      <p:pic>
        <p:nvPicPr>
          <p:cNvPr id="87044" name="Picture 4" descr="image038">
            <a:extLst>
              <a:ext uri="{FF2B5EF4-FFF2-40B4-BE49-F238E27FC236}">
                <a16:creationId xmlns:a16="http://schemas.microsoft.com/office/drawing/2014/main" id="{C5435098-7CE3-4C40-8B07-8745F1F98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124200"/>
            <a:ext cx="2381250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8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ADDDE008-BD6E-494D-B708-438569455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V="1">
            <a:off x="608013" y="274638"/>
            <a:ext cx="7958137" cy="65087"/>
          </a:xfrm>
        </p:spPr>
        <p:txBody>
          <a:bodyPr/>
          <a:lstStyle/>
          <a:p>
            <a:endParaRPr lang="sl-SI" altLang="sl-SI" sz="4000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10E057C5-C089-4EEE-8989-F4324CDA69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5600700"/>
          </a:xfrm>
        </p:spPr>
        <p:txBody>
          <a:bodyPr/>
          <a:lstStyle/>
          <a:p>
            <a:pPr>
              <a:buFontTx/>
              <a:buNone/>
            </a:pPr>
            <a:r>
              <a:rPr lang="sl-SI" altLang="sl-SI"/>
              <a:t>Čarobni konj</a:t>
            </a:r>
          </a:p>
          <a:p>
            <a:pPr>
              <a:buFontTx/>
              <a:buNone/>
            </a:pPr>
            <a:r>
              <a:rPr lang="sl-SI" altLang="sl-SI" sz="2800"/>
              <a:t>Vožnja s prvimi železnicami je potnika naravnost očarala. Slavni danski pravljičar Hans Christian Andersen se je z železnico prvič popeljal leta 1840 v Nemčiji.</a:t>
            </a:r>
          </a:p>
          <a:p>
            <a:pPr>
              <a:buFontTx/>
              <a:buNone/>
            </a:pPr>
            <a:r>
              <a:rPr lang="sl-SI" altLang="sl-SI" sz="3100" i="1"/>
              <a:t>‘’ O kako veliko dejanje je ta izum! Človek se počuti kot čarovnik starega sveta. Vprežemo svojega čarobnega konja pred voz in prostor izgine. Letimo kot oblaki v nevihti in posnemamo ptice selivke. Naš divji konj pa puha in prha. Iz njegovih nosnic se vali črn dim…’’</a:t>
            </a:r>
          </a:p>
          <a:p>
            <a:pPr>
              <a:buFontTx/>
              <a:buNone/>
            </a:pPr>
            <a:r>
              <a:rPr lang="sl-SI" altLang="sl-SI" sz="2800"/>
              <a:t>Vlak, s katerim se je peljal Andersen, je dosegel največjo hitrost 40 kilometrov na uro.</a:t>
            </a:r>
          </a:p>
        </p:txBody>
      </p:sp>
      <p:pic>
        <p:nvPicPr>
          <p:cNvPr id="67588" name="Picture 4" descr="vlak1">
            <a:hlinkClick r:id="rId2"/>
            <a:extLst>
              <a:ext uri="{FF2B5EF4-FFF2-40B4-BE49-F238E27FC236}">
                <a16:creationId xmlns:a16="http://schemas.microsoft.com/office/drawing/2014/main" id="{D044B176-7594-41A3-9D85-873B92A8C9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257800"/>
            <a:ext cx="4572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C1C1EA7D-86E9-464A-9548-2B31B8C641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Tehnične novosti</a:t>
            </a:r>
          </a:p>
        </p:txBody>
      </p:sp>
      <p:sp>
        <p:nvSpPr>
          <p:cNvPr id="64516" name="Rectangle 4">
            <a:extLst>
              <a:ext uri="{FF2B5EF4-FFF2-40B4-BE49-F238E27FC236}">
                <a16:creationId xmlns:a16="http://schemas.microsoft.com/office/drawing/2014/main" id="{754B44EF-F7A5-4EFD-826F-B06C0987402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600"/>
              <a:t>leteči tkalski čolniček (Kay);</a:t>
            </a:r>
          </a:p>
          <a:p>
            <a:pPr>
              <a:lnSpc>
                <a:spcPct val="80000"/>
              </a:lnSpc>
            </a:pPr>
            <a:r>
              <a:rPr lang="sl-SI" altLang="sl-SI" sz="2600"/>
              <a:t>predilni stroj Jenny (Hargreaves);</a:t>
            </a:r>
          </a:p>
          <a:p>
            <a:pPr>
              <a:lnSpc>
                <a:spcPct val="80000"/>
              </a:lnSpc>
            </a:pPr>
            <a:r>
              <a:rPr lang="sl-SI" altLang="sl-SI" sz="2600"/>
              <a:t>predilni stroj na vodni pogon water frame (Arkwright)</a:t>
            </a:r>
          </a:p>
          <a:p>
            <a:pPr>
              <a:lnSpc>
                <a:spcPct val="80000"/>
              </a:lnSpc>
            </a:pPr>
            <a:r>
              <a:rPr lang="sl-SI" altLang="sl-SI" sz="2600"/>
              <a:t>mehanske statve (Cartwright);</a:t>
            </a:r>
          </a:p>
          <a:p>
            <a:pPr>
              <a:lnSpc>
                <a:spcPct val="80000"/>
              </a:lnSpc>
            </a:pPr>
            <a:r>
              <a:rPr lang="sl-SI" altLang="sl-SI" sz="2600"/>
              <a:t>parni stroj (Watt);</a:t>
            </a:r>
          </a:p>
          <a:p>
            <a:pPr>
              <a:lnSpc>
                <a:spcPct val="80000"/>
              </a:lnSpc>
            </a:pPr>
            <a:r>
              <a:rPr lang="sl-SI" altLang="sl-SI" sz="2600"/>
              <a:t>Lokomotiva (Stephenson)</a:t>
            </a:r>
          </a:p>
          <a:p>
            <a:pPr>
              <a:lnSpc>
                <a:spcPct val="80000"/>
              </a:lnSpc>
            </a:pPr>
            <a:r>
              <a:rPr lang="sl-SI" altLang="sl-SI" sz="2600"/>
              <a:t>Telegraf (Samuel Morse)</a:t>
            </a:r>
            <a:r>
              <a:rPr lang="sl-SI" altLang="sl-SI" sz="1600"/>
              <a:t> </a:t>
            </a:r>
          </a:p>
        </p:txBody>
      </p:sp>
      <p:pic>
        <p:nvPicPr>
          <p:cNvPr id="64518" name="Picture 6" descr="parni_stroj">
            <a:hlinkClick r:id="rId2"/>
            <a:extLst>
              <a:ext uri="{FF2B5EF4-FFF2-40B4-BE49-F238E27FC236}">
                <a16:creationId xmlns:a16="http://schemas.microsoft.com/office/drawing/2014/main" id="{EFC79C36-DDB1-4668-BFC0-0BE76B387256}"/>
              </a:ext>
            </a:extLst>
          </p:cNvPr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7213" y="1751013"/>
            <a:ext cx="2439987" cy="18494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4519" name="Picture 7" descr="An12">
            <a:extLst>
              <a:ext uri="{FF2B5EF4-FFF2-40B4-BE49-F238E27FC236}">
                <a16:creationId xmlns:a16="http://schemas.microsoft.com/office/drawing/2014/main" id="{E0C73D7F-6C13-4B56-B520-08EA2BD44F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188" y="4092575"/>
            <a:ext cx="2917825" cy="188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64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64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45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645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59786749-44FF-4594-9B17-6F975E6CCE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EA5A9B06-6922-4C00-8E04-D7BD437DBA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248400"/>
            <a:ext cx="8229600" cy="4495800"/>
          </a:xfrm>
        </p:spPr>
        <p:txBody>
          <a:bodyPr/>
          <a:lstStyle/>
          <a:p>
            <a:r>
              <a:rPr lang="sl-SI" altLang="sl-SI"/>
              <a:t>Predilni stroj na vodni pogon – water frame</a:t>
            </a:r>
          </a:p>
        </p:txBody>
      </p:sp>
      <p:pic>
        <p:nvPicPr>
          <p:cNvPr id="84996" name="Picture 4" descr="jb05126">
            <a:extLst>
              <a:ext uri="{FF2B5EF4-FFF2-40B4-BE49-F238E27FC236}">
                <a16:creationId xmlns:a16="http://schemas.microsoft.com/office/drawing/2014/main" id="{78A47CE2-29D1-4994-AB2F-2A014BDC21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8600"/>
            <a:ext cx="4625975" cy="591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E02291AA-E21E-4294-AD15-98294E6B74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Nastajanje tovarn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F6EBF90D-5066-42F1-A05A-70A88BA49EA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000"/>
              <a:t>Z uvajanjem strojev v proizvodnjo so se manufakturne delavnice spremenile v tovarne. Le- te so lahko gradili kjerkoli.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V njih so prevladovali parni stroji in drugi načini izrabe toplotne energije, so rasli tudi dimniki – z njimi pa prve velike težave procesa industrilizacije.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Zaradi vse večje porabe kuriva in s tem krčenja gozdov je raslo povpraševanje po premogu. – nastanejo večji in manjši premogovniki.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Skupaj z železarskimi obrati so sestavljali tista podjetja, ki so proizvajala vse bolj iskano blago, zato so zaposlovali vse več ljudi.</a:t>
            </a:r>
          </a:p>
        </p:txBody>
      </p:sp>
      <p:sp>
        <p:nvSpPr>
          <p:cNvPr id="91140" name="Rectangle 4">
            <a:extLst>
              <a:ext uri="{FF2B5EF4-FFF2-40B4-BE49-F238E27FC236}">
                <a16:creationId xmlns:a16="http://schemas.microsoft.com/office/drawing/2014/main" id="{7240B830-B3EE-4AD9-A167-103CAB9D778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sl-SI" altLang="sl-SI" sz="1800"/>
          </a:p>
        </p:txBody>
      </p:sp>
      <p:pic>
        <p:nvPicPr>
          <p:cNvPr id="91141" name="Picture 5" descr="lsgw_0001_0001_0_img0017">
            <a:extLst>
              <a:ext uri="{FF2B5EF4-FFF2-40B4-BE49-F238E27FC236}">
                <a16:creationId xmlns:a16="http://schemas.microsoft.com/office/drawing/2014/main" id="{DAC75B2B-F260-4E50-89E1-04A51C76B7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219200"/>
            <a:ext cx="4267200" cy="2833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142" name="Picture 6" descr="indrev">
            <a:extLst>
              <a:ext uri="{FF2B5EF4-FFF2-40B4-BE49-F238E27FC236}">
                <a16:creationId xmlns:a16="http://schemas.microsoft.com/office/drawing/2014/main" id="{023E0DFF-32BB-433C-80F0-CA4C121C49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229100"/>
            <a:ext cx="17526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8654B603-F496-4384-A57C-F5DE65A9A4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/>
              <a:t>Posledice 1. industrijske revolucije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D3A1F5CF-466D-4567-91CC-ED78FE2D6E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600"/>
              <a:t>Nastane nov sloj bogatih lastnikov strojev in tovarn ter širok sloj revežev, industrijskih delavcev</a:t>
            </a:r>
          </a:p>
          <a:p>
            <a:pPr>
              <a:lnSpc>
                <a:spcPct val="90000"/>
              </a:lnSpc>
            </a:pPr>
            <a:r>
              <a:rPr lang="sl-SI" altLang="sl-SI" sz="2600"/>
              <a:t>Človeško delovno silo nadomestijo stroji</a:t>
            </a:r>
          </a:p>
          <a:p>
            <a:pPr>
              <a:lnSpc>
                <a:spcPct val="90000"/>
              </a:lnSpc>
            </a:pPr>
            <a:r>
              <a:rPr lang="sl-SI" altLang="sl-SI" sz="2600"/>
              <a:t>Rastejo tovarne, veča se proizvodnja in z njo dobički</a:t>
            </a:r>
          </a:p>
          <a:p>
            <a:pPr>
              <a:lnSpc>
                <a:spcPct val="90000"/>
              </a:lnSpc>
            </a:pPr>
            <a:r>
              <a:rPr lang="sl-SI" altLang="sl-SI" sz="2600"/>
              <a:t>Revščina</a:t>
            </a:r>
          </a:p>
          <a:p>
            <a:pPr>
              <a:lnSpc>
                <a:spcPct val="90000"/>
              </a:lnSpc>
            </a:pPr>
            <a:r>
              <a:rPr lang="sl-SI" altLang="sl-SI" sz="2600"/>
              <a:t>Prebivalstvo Evrope narašča</a:t>
            </a:r>
          </a:p>
          <a:p>
            <a:pPr>
              <a:lnSpc>
                <a:spcPct val="90000"/>
              </a:lnSpc>
            </a:pPr>
            <a:r>
              <a:rPr lang="sl-SI" altLang="sl-SI" sz="2600"/>
              <a:t>Zelo hitro rastejo mesta</a:t>
            </a:r>
          </a:p>
          <a:p>
            <a:pPr>
              <a:lnSpc>
                <a:spcPct val="90000"/>
              </a:lnSpc>
            </a:pPr>
            <a:r>
              <a:rPr lang="sl-SI" altLang="sl-SI" sz="2600"/>
              <a:t>Vedno večje število novih kolonij, več kapitala in mirnejše politično življenje. </a:t>
            </a:r>
          </a:p>
          <a:p>
            <a:pPr>
              <a:lnSpc>
                <a:spcPct val="90000"/>
              </a:lnSpc>
            </a:pPr>
            <a:r>
              <a:rPr lang="sl-SI" altLang="sl-SI" sz="2600"/>
              <a:t>Poleg tega je ta revolucija v družbo vnesla spremembe, zaradi katerih je kasneje nastopila druga industrijska revolucija.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F572F209-E57C-4673-B503-D842E91F20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D3EC8A6D-89F1-4C7E-99E2-DF26A90B33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88068" name="Picture 4" descr="Global_Carbon_Emission_by_Type">
            <a:extLst>
              <a:ext uri="{FF2B5EF4-FFF2-40B4-BE49-F238E27FC236}">
                <a16:creationId xmlns:a16="http://schemas.microsoft.com/office/drawing/2014/main" id="{7AE469D6-EDA2-4AF6-A1C5-C7CA94E842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85800"/>
            <a:ext cx="7239000" cy="524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9E7726F1-78D4-4591-8CFC-FDB73FEE63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Literatura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6895C202-7A8C-4920-8EDD-E459C4762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Novi vek, zgodovina za 7. razred OŠ</a:t>
            </a:r>
          </a:p>
          <a:p>
            <a:r>
              <a:rPr lang="sl-SI" altLang="sl-SI"/>
              <a:t>Zgodovina 1</a:t>
            </a:r>
          </a:p>
          <a:p>
            <a:r>
              <a:rPr lang="sl-SI" altLang="sl-SI"/>
              <a:t>Wikipedija</a:t>
            </a:r>
          </a:p>
          <a:p>
            <a:r>
              <a:rPr lang="sl-SI" altLang="sl-SI"/>
              <a:t>Vzpon meščanstva, zgodovina za 7. razred OŠ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88DF327-5625-4CDC-9AF0-D5B55EE184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Kaj je industrijska revolucija?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E71D857D-88EF-464C-8FCA-B95030C91E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/>
              <a:t>Je obdobje v 18. in 19. stoletju z značilnim prehodom na strojno izdelavo izdelkov.</a:t>
            </a:r>
          </a:p>
        </p:txBody>
      </p:sp>
      <p:pic>
        <p:nvPicPr>
          <p:cNvPr id="16389" name="Picture 5" descr="uesc_06_img0311">
            <a:extLst>
              <a:ext uri="{FF2B5EF4-FFF2-40B4-BE49-F238E27FC236}">
                <a16:creationId xmlns:a16="http://schemas.microsoft.com/office/drawing/2014/main" id="{23F1FE55-3DB2-4425-8876-BCDF0336FE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743200"/>
            <a:ext cx="54864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BA7493C-9B1F-42D7-9FEE-DA975C2AC0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Kje </a:t>
            </a:r>
            <a:r>
              <a:rPr lang="sl-SI" altLang="sl-SI" b="0"/>
              <a:t>se je začela?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9B01F7D-2F73-4D34-B3A9-5B5BFEFEF9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400"/>
              <a:t>Anglija je bila v 18. stoletju </a:t>
            </a:r>
            <a:r>
              <a:rPr lang="sl-SI" altLang="sl-SI" sz="2400" b="1"/>
              <a:t>najbolj razvita evropska država. </a:t>
            </a:r>
          </a:p>
          <a:p>
            <a:r>
              <a:rPr lang="sl-SI" altLang="sl-SI" sz="2400"/>
              <a:t>Angleško gospodarstvo je imelo ugodne možnosti:</a:t>
            </a:r>
          </a:p>
          <a:p>
            <a:pPr>
              <a:buFontTx/>
              <a:buChar char="-"/>
            </a:pPr>
            <a:r>
              <a:rPr lang="sl-SI" altLang="sl-SI" sz="2400"/>
              <a:t>ustrezno geografsko lego</a:t>
            </a:r>
          </a:p>
          <a:p>
            <a:pPr>
              <a:buFontTx/>
              <a:buChar char="-"/>
            </a:pPr>
            <a:r>
              <a:rPr lang="sl-SI" altLang="sl-SI" sz="2400"/>
              <a:t>pomembno rudno bogastvo ( premog in železova ruda ) </a:t>
            </a:r>
          </a:p>
          <a:p>
            <a:pPr>
              <a:buFontTx/>
              <a:buChar char="-"/>
            </a:pPr>
            <a:r>
              <a:rPr lang="sl-SI" altLang="sl-SI" sz="2400"/>
              <a:t>veliko ladjevje in svobodno gospodarsko dejavnost. </a:t>
            </a:r>
          </a:p>
          <a:p>
            <a:pPr>
              <a:buFontTx/>
              <a:buNone/>
            </a:pPr>
            <a:r>
              <a:rPr lang="sl-SI" altLang="sl-SI" sz="2400"/>
              <a:t>Vse to je pripomoglo k temu, da se je industrijska revolucija najprej uveljavila v Angliji.</a:t>
            </a:r>
          </a:p>
          <a:p>
            <a:pPr>
              <a:buFontTx/>
              <a:buNone/>
            </a:pPr>
            <a:endParaRPr lang="sl-SI" altLang="sl-SI" sz="2400" b="1"/>
          </a:p>
        </p:txBody>
      </p:sp>
      <p:pic>
        <p:nvPicPr>
          <p:cNvPr id="19460" name="Picture 4" descr="400px-Cottonopolis1">
            <a:extLst>
              <a:ext uri="{FF2B5EF4-FFF2-40B4-BE49-F238E27FC236}">
                <a16:creationId xmlns:a16="http://schemas.microsoft.com/office/drawing/2014/main" id="{22103301-D1F2-49A3-83B4-8FDD9B0230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419600"/>
            <a:ext cx="3937000" cy="220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22B8D061-DE69-4206-9A5B-FAB52122C3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Vzroki za industrijsko revolucijo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691B2A61-E4AC-4DE5-A8B7-19D4420B42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815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400"/>
              <a:t>porast poljedeljskih kultur iz Amerike, gnojenje in uvajanje novih strojev ( npr. mlatilnice, sejalnika) </a:t>
            </a:r>
            <a:r>
              <a:rPr lang="sl-SI" altLang="sl-SI" sz="2400">
                <a:cs typeface="Arial" panose="020B0604020202020204" pitchFamily="34" charset="0"/>
              </a:rPr>
              <a:t>→ ↑prebivalstva → ↑ povpraševanja po blagu</a:t>
            </a:r>
            <a:r>
              <a:rPr lang="sl-SI" altLang="sl-SI" sz="2400"/>
              <a:t>;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nahajališča železa in premoga;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izboljšave v prometu (nove ceste, kanali);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britanska vlada se ni vmešavala v gospodarstvo;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razvito bančništvo </a:t>
            </a:r>
            <a:r>
              <a:rPr lang="sl-SI" altLang="sl-SI" sz="2400">
                <a:cs typeface="Arial" panose="020B0604020202020204" pitchFamily="34" charset="0"/>
              </a:rPr>
              <a:t>→ sposojanje denarja za vlaganje v gospodarske nalo</a:t>
            </a:r>
            <a:r>
              <a:rPr lang="sl-SI" altLang="sl-SI" sz="2400"/>
              <a:t>ž</a:t>
            </a:r>
            <a:r>
              <a:rPr lang="sl-SI" altLang="sl-SI" sz="2400">
                <a:cs typeface="Arial" panose="020B0604020202020204" pitchFamily="34" charset="0"/>
              </a:rPr>
              <a:t>be;</a:t>
            </a:r>
          </a:p>
          <a:p>
            <a:pPr>
              <a:lnSpc>
                <a:spcPct val="80000"/>
              </a:lnSpc>
            </a:pPr>
            <a:r>
              <a:rPr lang="sl-SI" altLang="sl-SI" sz="2400">
                <a:cs typeface="Arial" panose="020B0604020202020204" pitchFamily="34" charset="0"/>
              </a:rPr>
              <a:t>prosta delovna sila (proces ograjevanja - “ovce </a:t>
            </a:r>
            <a:r>
              <a:rPr lang="sl-SI" altLang="sl-SI" sz="2400"/>
              <a:t>ž</a:t>
            </a:r>
            <a:r>
              <a:rPr lang="sl-SI" altLang="sl-SI" sz="2400">
                <a:cs typeface="Arial" panose="020B0604020202020204" pitchFamily="34" charset="0"/>
              </a:rPr>
              <a:t>ro ljudi”);</a:t>
            </a:r>
          </a:p>
          <a:p>
            <a:pPr>
              <a:lnSpc>
                <a:spcPct val="80000"/>
              </a:lnSpc>
            </a:pPr>
            <a:r>
              <a:rPr lang="sl-SI" altLang="sl-SI" sz="2400">
                <a:cs typeface="Arial" panose="020B0604020202020204" pitchFamily="34" charset="0"/>
              </a:rPr>
              <a:t>relativen mir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23EB0C0E-DD75-482D-9794-06DD9CD0F1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       Napredek kmetijstva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1572D64E-E44B-4B02-8056-B98EC7C9E0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400"/>
              <a:t>Prva velika novost je bila pestrost kultur, ki so jih Evropejci prinesli iz Amerike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400"/>
              <a:t>    ( krompir, koruza, fižol, paprika, paradižnik, tobak…).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Načrtno gnojenje tal.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Opuščanje triletnega kolobarjenja in uvajanje večletnega kolobarjenja.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Znanstveniki in strokovnjaki so si prizadevali za povečanje kmetijskih pridelkov. 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Uporabljajo boljše seme, gnojila in boljše pluge.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Na trgu se pojavijo prvi kmetijski stroji ( mlatilnica, stroj za čiščenje bombaža, plug s kovinskim rezilom idr. )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altLang="sl-SI" sz="2400"/>
          </a:p>
        </p:txBody>
      </p:sp>
      <p:pic>
        <p:nvPicPr>
          <p:cNvPr id="55300" name="Picture 4" descr="sneakbx3">
            <a:extLst>
              <a:ext uri="{FF2B5EF4-FFF2-40B4-BE49-F238E27FC236}">
                <a16:creationId xmlns:a16="http://schemas.microsoft.com/office/drawing/2014/main" id="{C15B7B9E-0A30-474F-8FE4-76B7AEA965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384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5">
            <a:extLst>
              <a:ext uri="{FF2B5EF4-FFF2-40B4-BE49-F238E27FC236}">
                <a16:creationId xmlns:a16="http://schemas.microsoft.com/office/drawing/2014/main" id="{B3BD84CB-9C1F-42FE-923F-61BF23C5D9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V="1">
            <a:off x="608013" y="274638"/>
            <a:ext cx="7958137" cy="65087"/>
          </a:xfrm>
        </p:spPr>
        <p:txBody>
          <a:bodyPr/>
          <a:lstStyle/>
          <a:p>
            <a:endParaRPr lang="sl-SI" altLang="sl-SI" sz="4000"/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45F424C0-B68A-468A-BD34-CF330DE55AA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81000"/>
            <a:ext cx="8229600" cy="5753100"/>
          </a:xfrm>
        </p:spPr>
        <p:txBody>
          <a:bodyPr/>
          <a:lstStyle/>
          <a:p>
            <a:r>
              <a:rPr lang="sl-SI" altLang="sl-SI" sz="2400"/>
              <a:t>Sistematično ukvarjanje s kmetijstvom.</a:t>
            </a:r>
          </a:p>
          <a:p>
            <a:r>
              <a:rPr lang="sl-SI" altLang="sl-SI" sz="2400"/>
              <a:t>Napredek v kmetijstvu omogoči večjo pridelavo hrane =&gt; to omogoči hitrejšo rast prebivalstva.</a:t>
            </a:r>
          </a:p>
          <a:p>
            <a:r>
              <a:rPr lang="sl-SI" altLang="sl-SI" sz="2400"/>
              <a:t>Naraščanje prebivalstva Anglije in Walesa v milijonih v letih 1700 do 1981 kot posledica industrijske revolucije:</a:t>
            </a:r>
          </a:p>
        </p:txBody>
      </p:sp>
      <p:graphicFrame>
        <p:nvGraphicFramePr>
          <p:cNvPr id="56324" name="Object 4">
            <a:extLst>
              <a:ext uri="{FF2B5EF4-FFF2-40B4-BE49-F238E27FC236}">
                <a16:creationId xmlns:a16="http://schemas.microsoft.com/office/drawing/2014/main" id="{B2954F32-6291-4F92-993C-F7C7A527BE44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2362200" y="2743200"/>
          <a:ext cx="4167188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8" name="Grafikon" r:id="rId3" imgW="3686048" imgH="2247934" progId="Excel.Chart.8">
                  <p:embed/>
                </p:oleObj>
              </mc:Choice>
              <mc:Fallback>
                <p:oleObj name="Grafikon" r:id="rId3" imgW="3686048" imgH="2247934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743200"/>
                        <a:ext cx="4167188" cy="293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63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englandindust">
            <a:extLst>
              <a:ext uri="{FF2B5EF4-FFF2-40B4-BE49-F238E27FC236}">
                <a16:creationId xmlns:a16="http://schemas.microsoft.com/office/drawing/2014/main" id="{0CEE55FB-4784-4C6D-9355-7FC858630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0"/>
            <a:ext cx="6005513" cy="690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A02A572A-EE18-4722-9C9F-BE1F3532F1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Nastajanje moderne industrije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7E40207E-F17B-4CC2-AEA6-FE3AC363ED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/>
              <a:t>V drugi polovici 18. stoletja so bili torej angleški premogovniki in železarne ter bombažne tkalnice in predilnice v pravem razcvetu.</a:t>
            </a:r>
          </a:p>
          <a:p>
            <a:pPr>
              <a:lnSpc>
                <a:spcPct val="90000"/>
              </a:lnSpc>
            </a:pPr>
            <a:r>
              <a:rPr lang="sl-SI" altLang="sl-SI"/>
              <a:t>Nastajajo prve tovarne, ki so izdelovale stroje.</a:t>
            </a:r>
          </a:p>
          <a:p>
            <a:pPr>
              <a:lnSpc>
                <a:spcPct val="90000"/>
              </a:lnSpc>
            </a:pPr>
            <a:r>
              <a:rPr lang="sl-SI" altLang="sl-SI"/>
              <a:t>Povsem novo obdobje v razvoju tovarn in industrije se je začelo z iznajdbo </a:t>
            </a:r>
            <a:r>
              <a:rPr lang="sl-SI" altLang="sl-SI" b="1" u="sng"/>
              <a:t>parnega stroja.</a:t>
            </a:r>
            <a:r>
              <a:rPr lang="sl-SI" altLang="sl-SI" u="sng"/>
              <a:t> </a:t>
            </a:r>
          </a:p>
          <a:p>
            <a:pPr>
              <a:lnSpc>
                <a:spcPct val="90000"/>
              </a:lnSpc>
            </a:pPr>
            <a:r>
              <a:rPr lang="sl-SI" altLang="sl-SI" b="1"/>
              <a:t>1769</a:t>
            </a:r>
            <a:r>
              <a:rPr lang="sl-SI" altLang="sl-SI"/>
              <a:t> izumitelju </a:t>
            </a:r>
            <a:r>
              <a:rPr lang="sl-SI" altLang="sl-SI" b="1" u="sng"/>
              <a:t>Jamesu Wattu</a:t>
            </a:r>
            <a:r>
              <a:rPr lang="sl-SI" altLang="sl-SI"/>
              <a:t> uspe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/>
              <a:t>    izdelati parni stroj.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altLang="sl-SI"/>
          </a:p>
        </p:txBody>
      </p:sp>
      <p:pic>
        <p:nvPicPr>
          <p:cNvPr id="58372" name="Picture 4" descr="James Watt">
            <a:extLst>
              <a:ext uri="{FF2B5EF4-FFF2-40B4-BE49-F238E27FC236}">
                <a16:creationId xmlns:a16="http://schemas.microsoft.com/office/drawing/2014/main" id="{21086B56-4DB4-438C-BCD7-F602DB1023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648200"/>
            <a:ext cx="1741488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3" name="Rectangle 7">
            <a:extLst>
              <a:ext uri="{FF2B5EF4-FFF2-40B4-BE49-F238E27FC236}">
                <a16:creationId xmlns:a16="http://schemas.microsoft.com/office/drawing/2014/main" id="{9DE17B02-4DC2-465B-AB05-DD9EBED039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V="1">
            <a:off x="608013" y="274638"/>
            <a:ext cx="7958137" cy="65087"/>
          </a:xfrm>
        </p:spPr>
        <p:txBody>
          <a:bodyPr/>
          <a:lstStyle/>
          <a:p>
            <a:endParaRPr lang="sl-SI" altLang="sl-SI" sz="4000"/>
          </a:p>
        </p:txBody>
      </p:sp>
      <p:sp>
        <p:nvSpPr>
          <p:cNvPr id="60424" name="Rectangle 8">
            <a:extLst>
              <a:ext uri="{FF2B5EF4-FFF2-40B4-BE49-F238E27FC236}">
                <a16:creationId xmlns:a16="http://schemas.microsoft.com/office/drawing/2014/main" id="{D29F4808-A7D2-47AB-9B89-6CF15817F9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9300"/>
          </a:xfrm>
        </p:spPr>
        <p:txBody>
          <a:bodyPr/>
          <a:lstStyle/>
          <a:p>
            <a:r>
              <a:rPr lang="sl-SI" altLang="sl-SI" sz="2800"/>
              <a:t>&gt;&gt; Kovač Thomas Newcome je že leta 1712 izdelal stroj, ki je imel vse značilnosti parnega stroja. Model Newcomovega stroja so leta 1773 prinesli Jamesu Wattu v popravilo. Watt je takrat delal kot finomehanik na univerzi v Glasgowu. Stroja ni samo popravil, temveč ga je tudi temeljito razvil naprej. Pri Wattu se je para proizvajala v ločenem zbiralniku ( kondenzatorju). Ta novost je bila odločilnega pomena- kajti doslej je bil parni stroj zmožen nekaj narediti. Z njim so lahko odvajali vodo iz rudnikov ali poganjali druge stroje.&lt;&lt;</a:t>
            </a:r>
          </a:p>
          <a:p>
            <a:pPr>
              <a:buFontTx/>
              <a:buNone/>
            </a:pPr>
            <a:r>
              <a:rPr lang="sl-SI" altLang="sl-SI" sz="2800"/>
              <a:t>    </a:t>
            </a:r>
            <a:r>
              <a:rPr lang="sl-SI" altLang="sl-SI" sz="2000" i="1"/>
              <a:t>Annette Kuhn, Die Industrielle Revolution unde gesellschaftlicher Wandel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kipno delo">
  <a:themeElements>
    <a:clrScheme name="Ekipno delo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Ekipno delo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kipno delo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ipno delo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ipno delo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ipno delo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ipno delo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ipno delo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ipno delo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ipno delo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ipno delo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0</TotalTime>
  <Words>991</Words>
  <Application>Microsoft Office PowerPoint</Application>
  <PresentationFormat>On-screen Show (4:3)</PresentationFormat>
  <Paragraphs>89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Garamond</vt:lpstr>
      <vt:lpstr>Ekipno delo</vt:lpstr>
      <vt:lpstr>Grafikon</vt:lpstr>
      <vt:lpstr>1. Industrijska revolucija</vt:lpstr>
      <vt:lpstr>Kaj je industrijska revolucija?</vt:lpstr>
      <vt:lpstr>Kje se je začela?</vt:lpstr>
      <vt:lpstr>Vzroki za industrijsko revolucijo</vt:lpstr>
      <vt:lpstr>       Napredek kmetijstva</vt:lpstr>
      <vt:lpstr>PowerPoint Presentation</vt:lpstr>
      <vt:lpstr>PowerPoint Presentation</vt:lpstr>
      <vt:lpstr>Nastajanje moderne industrije</vt:lpstr>
      <vt:lpstr>PowerPoint Presentation</vt:lpstr>
      <vt:lpstr>PowerPoint Presentation</vt:lpstr>
      <vt:lpstr>Uporaba parnega stroja:</vt:lpstr>
      <vt:lpstr>Železnica</vt:lpstr>
      <vt:lpstr>PowerPoint Presentation</vt:lpstr>
      <vt:lpstr>Tehnične novosti</vt:lpstr>
      <vt:lpstr>PowerPoint Presentation</vt:lpstr>
      <vt:lpstr>Nastajanje tovarn</vt:lpstr>
      <vt:lpstr>Posledice 1. industrijske revolucije</vt:lpstr>
      <vt:lpstr>PowerPoint Presentation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2019-06-03T09:16:11Z</dcterms:created>
  <dcterms:modified xsi:type="dcterms:W3CDTF">2019-06-03T09:16:11Z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