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2DB"/>
    <a:srgbClr val="F9D491"/>
    <a:srgbClr val="00D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62" d="100"/>
          <a:sy n="162" d="100"/>
        </p:scale>
        <p:origin x="162" y="82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4073411-F7BF-4C3C-BEDB-4EC036830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1378B-DA71-4B08-A07D-74CCE3D3B3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5B3DE8A-8A43-4C62-AF1C-7882D6A35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BEE433A-9359-41A4-BDBD-B2536B55C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8A81-C5CD-4EDC-A802-F8B75CA26A4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704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6C423C2-CA0A-4435-8596-CB036121A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069C1-4F65-4D31-B74E-CB6C8EAE7A2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3125EF3-D051-4F87-9811-5C4CB8F58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42822B15-1762-4506-94B1-2F2CE694F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144499-3F11-4A95-9A9F-D40F8D10FAB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2173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EAE2C27E-951E-48D5-81CE-100AA13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1C07F-C9A0-4BCB-AFAD-EE46EE22CAE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49DC9DF7-2A11-47EE-B757-C4B71A12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244E151-A944-48B0-83FE-F871D4E90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FBA3B3-85FB-4F47-A0BC-42B492B74CB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5982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7A7F6283-CA69-4F55-9DFC-4A3BBB3C0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01236-77CF-4D24-B1AF-F769E20B39C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7954F67-A69C-4C9C-9258-D6774C0C4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F8149D76-A978-4B3A-9ED2-B74CECA2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AEBA-D891-44B1-B3A8-59649EF347B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744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65C3B2D4-7E9C-4B5A-8D41-65654B7F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BA19A-C7DA-490F-98D8-9828609B052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2AE42A7D-43B1-45DF-B34E-BD396C0A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55A88D98-FB36-4EFB-856E-F3D0B498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AE483E-80EE-41A5-AAE7-71D3B8A70DF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13722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0992D897-EE43-468B-9A42-A986ABF28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70505-1200-4D94-A916-7CE363076EC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261B7DFA-CD80-44EE-B1EB-42B127512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FA13928E-7F8F-4C59-BB64-E1FD4136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E2703A-E5C0-4207-89B2-D0A525E09AB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50948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7F7107E5-F00F-454A-953B-0BACD5258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FBEB0-A332-4A23-A279-9F1A178B819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18D76602-5B6B-4622-8460-634E3912A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36BA161E-E8A8-4802-AC90-15D4A7EB2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96F998-DF99-461B-B397-4BEAC97CBA8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6979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3862442C-A667-49A9-B0BA-72CE77427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B5BF64-8B4C-4E7B-9C46-6CCA7463FE6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73C55D6A-8786-4776-92B7-92228E6D6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4095B133-A1B8-432A-B1F4-982CA9D85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E2B4B-E87F-47E3-BEBA-F309B034109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771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C29D8214-C6AC-41A8-AF73-D6D492C65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ADA7E-9D86-4658-8E41-AB13D3D9CA0E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E43BA7A2-BC01-4839-899A-DDE5B6BAA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931299DE-7319-414E-AD51-A18925737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DEDF5-A07F-4E15-AEEA-EEE6D44B7A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0714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A2D5414E-721D-4C37-915E-7AD59EC24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47096-2E0E-46BF-9573-C013C839274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14549DAC-BE33-49A4-ADDA-1B3E1F34C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ED355BB-81A5-4A56-9419-1E1C70AF4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318BD-1253-40BB-9E58-6EC0138CC87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43819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F3FF7AC-EE76-48E4-9E72-67AB1C30C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A9D9-57CA-4A28-856E-42CEE269D90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EE8359FE-A0C7-46DA-9372-872032B42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D554639F-4668-4A81-AD66-61039C019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A9289-3157-4B34-A6D2-897491A25A4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2994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46C0A"/>
            </a:gs>
            <a:gs pos="50999">
              <a:srgbClr val="F9D491"/>
            </a:gs>
            <a:gs pos="96001">
              <a:srgbClr val="FDF2DB"/>
            </a:gs>
            <a:gs pos="100000">
              <a:srgbClr val="FDF2DB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7956EEE5-FAD3-4021-9870-57E352B455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564EC707-9D69-42C2-B03A-ECBFF9F2D7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AB70C10-E0C7-4B91-B423-3CAC214F50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20A2D6-07C7-4910-85F4-7A6614F57F6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DFFAE21-EA85-460F-8990-432A41F423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90A271F1-D702-4E5D-8862-4BFF870569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1B836F1-23E2-49DB-8B46-5ECF8F523AC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C7A4B59-59D0-4784-B176-2F2C0511C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642938"/>
            <a:ext cx="7772400" cy="15684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elix Titling" panose="04060505060202020A04" pitchFamily="82" charset="0"/>
              </a:rPr>
              <a:t>Religije prvih visokih civilizacij</a:t>
            </a: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E71DA881-F2A7-42CC-92B7-AA81A7891BA1}"/>
              </a:ext>
            </a:extLst>
          </p:cNvPr>
          <p:cNvSpPr/>
          <p:nvPr/>
        </p:nvSpPr>
        <p:spPr>
          <a:xfrm>
            <a:off x="0" y="2932113"/>
            <a:ext cx="9144000" cy="2211387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ln>
                <a:solidFill>
                  <a:schemeClr val="accent3">
                    <a:lumMod val="50000"/>
                  </a:schemeClr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9BBBD43-AB96-428A-8463-478BC70446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1288" y="3292475"/>
            <a:ext cx="6400800" cy="1314450"/>
          </a:xfrm>
        </p:spPr>
        <p:txBody>
          <a:bodyPr rtlCol="0">
            <a:normAutofit/>
          </a:bodyPr>
          <a:lstStyle/>
          <a:p>
            <a:pPr fontAlgn="auto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800" spc="-150">
                <a:solidFill>
                  <a:schemeClr val="tx1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sl-SI" sz="4800" spc="-150" dirty="0">
              <a:solidFill>
                <a:schemeClr val="tx1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1FCA8AFD-17A7-40B2-9E42-52E9ABBC1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Fenicija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5BECBE3-2B9C-42D6-8FA1-7B1F49B6A2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3598"/>
            <a:ext cx="8363272" cy="3394472"/>
          </a:xfrm>
        </p:spPr>
        <p:txBody>
          <a:bodyPr numCol="2"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Politeizem</a:t>
            </a:r>
          </a:p>
          <a:p>
            <a:pPr algn="just" defTabSz="895350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Melkart – kralj mesta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Obredi žrtvovanja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Pomembni prazniki: egersis – Melkartovo ponovno vstajenje, adonias – obuditev boga Adonisa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Ženskam, ki so objokovale postrigli lase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D1B591B6-624B-4A07-96F9-70B68AACD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00000"/>
                </a:solidFill>
                <a:latin typeface="Felix Titling" panose="04060505060202020A04" pitchFamily="82" charset="0"/>
              </a:rPr>
              <a:t>VIRI</a:t>
            </a:r>
          </a:p>
        </p:txBody>
      </p:sp>
      <p:sp>
        <p:nvSpPr>
          <p:cNvPr id="12291" name="Ograda vsebine 2">
            <a:extLst>
              <a:ext uri="{FF2B5EF4-FFF2-40B4-BE49-F238E27FC236}">
                <a16:creationId xmlns:a16="http://schemas.microsoft.com/office/drawing/2014/main" id="{D39C1443-0C0A-466B-921E-59303840B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15988"/>
            <a:ext cx="8229600" cy="4032250"/>
          </a:xfrm>
        </p:spPr>
        <p:txBody>
          <a:bodyPr/>
          <a:lstStyle/>
          <a:p>
            <a:r>
              <a:rPr lang="sl-SI" altLang="sl-SI" sz="36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Brodnik V., Jernejčič R., Zgaga S., Zgodovina – učbenik za prvi letnik gimnazije. Ljubljana: DZS, 2009</a:t>
            </a:r>
          </a:p>
          <a:p>
            <a:r>
              <a:rPr lang="sl-SI" altLang="sl-SI" sz="36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http://sl.wikipedia.org/wiki/Prve_visoke_civilizacije</a:t>
            </a:r>
          </a:p>
          <a:p>
            <a:r>
              <a:rPr lang="sl-SI" altLang="sl-SI" sz="36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http://sl.wikipedia.org/wiki/Sumerija</a:t>
            </a:r>
          </a:p>
          <a:p>
            <a:r>
              <a:rPr lang="sl-SI" altLang="sl-SI" sz="36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http://sl.wikipedia.org/wiki/Stari_Egipt</a:t>
            </a:r>
          </a:p>
          <a:p>
            <a:r>
              <a:rPr lang="sl-SI" altLang="sl-SI" sz="36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http://sl.wikipedia.org/wiki/Prve_visoke_civilizacije</a:t>
            </a:r>
          </a:p>
          <a:p>
            <a:endParaRPr lang="sl-SI" altLang="sl-SI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sl-SI" alt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25833B71-E273-4EF3-AF4C-1A625232C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088" y="268288"/>
            <a:ext cx="8229600" cy="857250"/>
          </a:xfrm>
        </p:spPr>
        <p:txBody>
          <a:bodyPr/>
          <a:lstStyle/>
          <a:p>
            <a:r>
              <a:rPr lang="sl-SI" altLang="sl-SI">
                <a:solidFill>
                  <a:srgbClr val="C00000"/>
                </a:solidFill>
                <a:latin typeface="Felix Titling" panose="04060505060202020A04" pitchFamily="82" charset="0"/>
              </a:rPr>
              <a:t>KAZALO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05FB112A-4616-4C1C-BD04-6A421EAC7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8863"/>
            <a:ext cx="8229600" cy="1008062"/>
          </a:xfrm>
        </p:spPr>
        <p:txBody>
          <a:bodyPr/>
          <a:lstStyle/>
          <a:p>
            <a:r>
              <a:rPr lang="sl-SI" altLang="sl-SI" sz="42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Opis prvih visokih civilizacij</a:t>
            </a:r>
          </a:p>
          <a:p>
            <a:endParaRPr lang="sl-SI" altLang="sl-SI"/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7A2016D-CB70-46AB-822B-B22CCAB39AB4}"/>
              </a:ext>
            </a:extLst>
          </p:cNvPr>
          <p:cNvSpPr txBox="1"/>
          <p:nvPr/>
        </p:nvSpPr>
        <p:spPr>
          <a:xfrm>
            <a:off x="467544" y="1707654"/>
            <a:ext cx="8208912" cy="2677656"/>
          </a:xfrm>
          <a:prstGeom prst="rect">
            <a:avLst/>
          </a:prstGeom>
          <a:noFill/>
        </p:spPr>
        <p:txBody>
          <a:bodyPr numCol="2">
            <a:spAutoFit/>
          </a:bodyPr>
          <a:lstStyle/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Religije: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Sumer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Egipt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Babilon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Mezopotamija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Perzija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Asirija</a:t>
            </a:r>
          </a:p>
          <a:p>
            <a:pPr marL="1028700" lvl="1" indent="-571500" fontAlgn="auto">
              <a:spcBef>
                <a:spcPts val="0"/>
              </a:spcBef>
              <a:spcAft>
                <a:spcPts val="0"/>
              </a:spcAft>
              <a:buFont typeface="Arabic Typesetting" panose="03020402040406030203" pitchFamily="66" charset="-78"/>
              <a:buChar char="–"/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Fenicija</a:t>
            </a:r>
          </a:p>
        </p:txBody>
      </p:sp>
      <p:sp>
        <p:nvSpPr>
          <p:cNvPr id="3077" name="PoljeZBesedilom 4">
            <a:extLst>
              <a:ext uri="{FF2B5EF4-FFF2-40B4-BE49-F238E27FC236}">
                <a16:creationId xmlns:a16="http://schemas.microsoft.com/office/drawing/2014/main" id="{7A25F311-1F4E-41E7-89EB-D398C366D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210050"/>
            <a:ext cx="74168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1500" indent="-5715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sl-SI" altLang="sl-SI" sz="420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Viri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AE98B6EE-7BC2-414B-9D92-7F61EB4D7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95263"/>
            <a:ext cx="8496300" cy="1008062"/>
          </a:xfrm>
        </p:spPr>
        <p:txBody>
          <a:bodyPr/>
          <a:lstStyle/>
          <a:p>
            <a:r>
              <a:rPr lang="sl-SI" altLang="sl-SI" sz="4200">
                <a:solidFill>
                  <a:srgbClr val="C00000"/>
                </a:solidFill>
                <a:latin typeface="Felix Titling" panose="04060505060202020A04" pitchFamily="82" charset="0"/>
              </a:rPr>
              <a:t>OPIS PRVIH VISOKIH CIVILIZACIJ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C80F2C0-B741-4593-BB61-3730A6A0F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088" y="987425"/>
            <a:ext cx="8229600" cy="3887788"/>
          </a:xfrm>
        </p:spPr>
        <p:txBody>
          <a:bodyPr rtlCol="0">
            <a:noAutofit/>
          </a:bodyPr>
          <a:lstStyle/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Nastanek okoli 3500 pr. Kr., ob velikih rekah</a:t>
            </a: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 tem se ljudje preživljajo z lovom in nabiralništvom</a:t>
            </a: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ob rekah se zaradi ugodnih pogojev razvije kmetijstvo</a:t>
            </a:r>
          </a:p>
          <a:p>
            <a:pPr marL="0" indent="-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Nastanejo prve velike države</a:t>
            </a:r>
          </a:p>
          <a:p>
            <a:pPr fontAlgn="auto">
              <a:spcAft>
                <a:spcPts val="0"/>
              </a:spcAft>
              <a:defRPr/>
            </a:pPr>
            <a:endParaRPr lang="sl-SI" sz="4200" dirty="0"/>
          </a:p>
          <a:p>
            <a:pPr fontAlgn="auto">
              <a:spcAft>
                <a:spcPts val="0"/>
              </a:spcAft>
              <a:defRPr/>
            </a:pPr>
            <a:endParaRPr lang="sl-SI" sz="4200" dirty="0"/>
          </a:p>
        </p:txBody>
      </p:sp>
      <p:pic>
        <p:nvPicPr>
          <p:cNvPr id="1026" name="Picture 2" descr="http://www.revijasrp.si/knrevsrp/pogum2006-1/6%20skriv_datoteke/image001.jpg">
            <a:extLst>
              <a:ext uri="{FF2B5EF4-FFF2-40B4-BE49-F238E27FC236}">
                <a16:creationId xmlns:a16="http://schemas.microsoft.com/office/drawing/2014/main" id="{AC5E3047-1189-4A97-9D74-35B82732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976313"/>
            <a:ext cx="3024188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1D21965-7BC6-45FE-87E8-AB0FBE4EB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131888"/>
            <a:ext cx="5400675" cy="249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6F667C80-23AF-40BD-A781-8A636D865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</p:spPr>
        <p:txBody>
          <a:bodyPr/>
          <a:lstStyle/>
          <a:p>
            <a:r>
              <a:rPr lang="sl-SI" altLang="sl-SI">
                <a:solidFill>
                  <a:srgbClr val="C00000"/>
                </a:solidFill>
                <a:latin typeface="Felix Titling" panose="04060505060202020A04" pitchFamily="82" charset="0"/>
              </a:rPr>
              <a:t>RELIGIJE</a:t>
            </a:r>
          </a:p>
        </p:txBody>
      </p:sp>
      <p:sp>
        <p:nvSpPr>
          <p:cNvPr id="5123" name="Ograda besedila 3">
            <a:extLst>
              <a:ext uri="{FF2B5EF4-FFF2-40B4-BE49-F238E27FC236}">
                <a16:creationId xmlns:a16="http://schemas.microsoft.com/office/drawing/2014/main" id="{7139DA21-86C2-4ABC-BBFC-A10B59E8A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992188"/>
            <a:ext cx="8218488" cy="715962"/>
          </a:xfrm>
        </p:spPr>
        <p:txBody>
          <a:bodyPr/>
          <a:lstStyle/>
          <a:p>
            <a:pPr algn="ctr"/>
            <a:r>
              <a:rPr lang="sl-SI" altLang="sl-SI" sz="4400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Sumer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950413B1-22AA-4F02-8B89-2F2ACC5BA2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8219256" cy="3316858"/>
          </a:xfrm>
        </p:spPr>
        <p:txBody>
          <a:bodyPr numCol="2"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Politeistična religija, razvije se v 4. stol. pr. Kr.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Predstava bogov v zoomorfni in antropomorfni obliki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Sumerski govorniki navdih kasnejši Mezopotamski mitologiji, astrologiji in religiji</a:t>
            </a:r>
          </a:p>
          <a:p>
            <a:pPr marL="423863"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Panteon in Anunaki</a:t>
            </a:r>
          </a:p>
          <a:p>
            <a:pPr marL="423863"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Anu, Enlil, Enki, Inana, Utu</a:t>
            </a:r>
          </a:p>
          <a:p>
            <a:pPr marL="423863"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Zigurati (svetišča)</a:t>
            </a:r>
          </a:p>
          <a:p>
            <a:pPr marL="423863" algn="just" fontAlgn="auto">
              <a:spcAft>
                <a:spcPts val="0"/>
              </a:spcAft>
              <a:defRPr/>
            </a:pPr>
            <a:r>
              <a:rPr lang="sl-SI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Posmrtno življenje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ED0D480-DC8E-4C67-97CC-17DE364AC5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89025"/>
            <a:ext cx="52197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>
            <a:extLst>
              <a:ext uri="{FF2B5EF4-FFF2-40B4-BE49-F238E27FC236}">
                <a16:creationId xmlns:a16="http://schemas.microsoft.com/office/drawing/2014/main" id="{66C62491-1E90-4DB6-9C74-1B29A8460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95263"/>
            <a:ext cx="485775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>
            <a:extLst>
              <a:ext uri="{FF2B5EF4-FFF2-40B4-BE49-F238E27FC236}">
                <a16:creationId xmlns:a16="http://schemas.microsoft.com/office/drawing/2014/main" id="{B817498A-90D8-4E4C-ADFD-03CD658D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211388"/>
            <a:ext cx="143827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6B00120D-CBB7-497F-AE7E-960FBACE8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2695575"/>
            <a:ext cx="3048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07F2A024-3365-4494-B610-D548B6ABA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Egipt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3E2A4FB-52C6-4EB6-BB52-7686398FB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059582"/>
            <a:ext cx="8229600" cy="3672408"/>
          </a:xfrm>
        </p:spPr>
        <p:txBody>
          <a:bodyPr numCol="2" rtlCol="0">
            <a:noAutofit/>
          </a:bodyPr>
          <a:lstStyle/>
          <a:p>
            <a:pPr marL="360363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Politeizem</a:t>
            </a:r>
          </a:p>
          <a:p>
            <a:pPr marL="360363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Vpliv Nilovih poplav in sončne toplote</a:t>
            </a:r>
          </a:p>
          <a:p>
            <a:pPr marL="360363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Sinkretizem</a:t>
            </a:r>
          </a:p>
          <a:p>
            <a:pPr marL="360363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Ra, Amon, Hator, Nut, Hor, Oziris, Izida, Anubis, Maat, Thot, Set, Geb</a:t>
            </a:r>
          </a:p>
          <a:p>
            <a:pPr marL="441325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Vesoljni nered – Izfet</a:t>
            </a:r>
          </a:p>
          <a:p>
            <a:pPr marL="441325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Svetišča</a:t>
            </a:r>
          </a:p>
          <a:p>
            <a:pPr marL="441325" indent="-360363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Verovanje v posmrtno življenje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2FBCE29-1E4B-4E3B-9794-8C825054AF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74688"/>
            <a:ext cx="3024187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>
            <a:extLst>
              <a:ext uri="{FF2B5EF4-FFF2-40B4-BE49-F238E27FC236}">
                <a16:creationId xmlns:a16="http://schemas.microsoft.com/office/drawing/2014/main" id="{CB3B763E-249A-4E30-BD63-8F691395F8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987425"/>
            <a:ext cx="4519613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274589CD-6C86-4980-9097-27821A64D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Babilon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A4C6B50-A406-47D2-9C92-596047CA7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numCol="2" rtlCol="0">
            <a:normAutofit/>
          </a:bodyPr>
          <a:lstStyle/>
          <a:p>
            <a:pPr marL="261938"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Močen vpliv Sumercev na razvoj religije </a:t>
            </a:r>
          </a:p>
          <a:p>
            <a:pPr marL="261938"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Zaradi nadaljevanja Sumerske kulture vemo več o sumerski kulturi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Marduk – glavni bog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Razvoj astrologije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Vera v posmrtno življenje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38F5A51-22F5-4BAF-9EEE-B1DC70E95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68288"/>
            <a:ext cx="24479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>
            <a:extLst>
              <a:ext uri="{FF2B5EF4-FFF2-40B4-BE49-F238E27FC236}">
                <a16:creationId xmlns:a16="http://schemas.microsoft.com/office/drawing/2014/main" id="{72552F80-6A06-4064-8382-1DEB8C1EC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038225"/>
            <a:ext cx="38100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D0ABF49F-82D7-4C0D-BF67-0AA400AD2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Mezopotamija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A416B16-5080-4A65-B701-2E9B38275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numCol="2"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Mnogoboštvo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Anu, Enlil, Enki, Adad,  Šamaš, Inana/Ištar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Bogovi izgledajo kot ljudje</a:t>
            </a:r>
          </a:p>
          <a:p>
            <a:pPr marL="358775" indent="-358775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Imajo človeške lastnosti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So kljub temu vsemogočni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Ljudje ustvarjeni, da so jim služili</a:t>
            </a:r>
          </a:p>
        </p:txBody>
      </p:sp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slov 3">
            <a:extLst>
              <a:ext uri="{FF2B5EF4-FFF2-40B4-BE49-F238E27FC236}">
                <a16:creationId xmlns:a16="http://schemas.microsoft.com/office/drawing/2014/main" id="{A3AE10A6-464E-4416-B19E-FC8BC991C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Perzija</a:t>
            </a:r>
          </a:p>
        </p:txBody>
      </p:sp>
      <p:sp>
        <p:nvSpPr>
          <p:cNvPr id="5" name="Ograda vsebine 4">
            <a:extLst>
              <a:ext uri="{FF2B5EF4-FFF2-40B4-BE49-F238E27FC236}">
                <a16:creationId xmlns:a16="http://schemas.microsoft.com/office/drawing/2014/main" id="{B4FD558E-C8BF-4D1D-B273-BE9C1B8595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675855"/>
          </a:xfrm>
        </p:spPr>
        <p:txBody>
          <a:bodyPr numCol="2" rtlCol="0"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Mazdaizem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Sveta knjiga Avesta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Verski učitelj Zoroaster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Vplivala na druge svetovne religije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Poleg judaizma najstarejša monoteistična religija na svetu</a:t>
            </a:r>
          </a:p>
          <a:p>
            <a:pPr indent="-261938" algn="just"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 Ahuramazda – bog svetlobe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C0D2C1D-A12B-4E61-8A77-4A082A6B7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7788"/>
            <a:ext cx="1795462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>
            <a:extLst>
              <a:ext uri="{FF2B5EF4-FFF2-40B4-BE49-F238E27FC236}">
                <a16:creationId xmlns:a16="http://schemas.microsoft.com/office/drawing/2014/main" id="{9B7E310C-E0E9-47E6-AC01-5489C5933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9575"/>
            <a:ext cx="28575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7B9D16A1-BA75-458D-8C18-B27753B1F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>
                <a:solidFill>
                  <a:srgbClr val="C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Asirija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C6B0820A-42AB-4AE9-B3A5-D57144BEA8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 numCol="2"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Politeizem, prepleten z verami sosednjih držav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Od 3500 pr. Kr. do približno 10. stol. n. št.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Božanstva: Ašur, Ištar, Ninutra, Šamaš, Adad, Sin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Največji praznik novo leto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36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Razširjena magija</a:t>
            </a:r>
          </a:p>
        </p:txBody>
      </p:sp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TC102455596[[fn=Pomlad]]</Template>
  <TotalTime>0</TotalTime>
  <Words>391</Words>
  <Application>Microsoft Office PowerPoint</Application>
  <PresentationFormat>On-screen Show (16:9)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Felix Titling</vt:lpstr>
      <vt:lpstr>Officeova tema</vt:lpstr>
      <vt:lpstr>Religije prvih visokih civilizacij</vt:lpstr>
      <vt:lpstr>KAZALO</vt:lpstr>
      <vt:lpstr>OPIS PRVIH VISOKIH CIVILIZACIJ</vt:lpstr>
      <vt:lpstr>RELIGIJE</vt:lpstr>
      <vt:lpstr>Egipt</vt:lpstr>
      <vt:lpstr>Babilon</vt:lpstr>
      <vt:lpstr>Mezopotamija</vt:lpstr>
      <vt:lpstr>Perzija</vt:lpstr>
      <vt:lpstr>Asirija</vt:lpstr>
      <vt:lpstr>Fenicija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2019-06-03T09:16:13Z</dcterms:created>
  <dcterms:modified xsi:type="dcterms:W3CDTF">2019-06-03T09:16:13Z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