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82" autoAdjust="0"/>
  </p:normalViewPr>
  <p:slideViewPr>
    <p:cSldViewPr>
      <p:cViewPr varScale="1">
        <p:scale>
          <a:sx n="85" d="100"/>
          <a:sy n="85" d="100"/>
        </p:scale>
        <p:origin x="-15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137E1-D60F-4959-993C-BC1854B0C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A737-5636-4946-8837-DF3A1401E2E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AC6BD-4668-4A70-B985-5BA2BF20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900C-744B-4DB8-A473-47E9AFEB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03AF-258E-41C9-AE49-F097D615E6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807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C55C8-5EF4-4100-93FE-92CB209E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1D8C7-3460-40C1-A0B2-736AE3F797D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0252E-C783-4595-8917-D14FED64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8CCC1-DA0C-4748-B431-CEFE1868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ED9D4-A4C3-4883-9E64-195B38F9BB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145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B56F5-D16D-4B92-8664-E63D024E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32010-F32E-4FDC-9C57-1D613EFCFB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C8B61-EB8E-4BF1-851F-1B84FE08C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11336-070B-4495-8A03-17803E52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6F100-56DC-436C-943C-8C6B7CC592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961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02CE5-7C70-4307-9520-87C889BA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2396-6C31-4021-AAEE-00EECF2943C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72624-8337-41E4-99B0-452698A0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141D-5152-43E3-8EBD-0CE58131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930AB-902F-4031-9F01-9D659A3A35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024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417D4-4418-4BAB-BDF9-D4BFE685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D2B3-CC49-42A2-85E6-7A706593801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835AC-FCCD-4EDF-BE9D-04D256378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4DC34-AF15-415F-A18A-DA4477B3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DE683-67EE-4E53-ADB6-87244358F2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690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8CBD10-9D94-4408-A5CD-967128B8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BB4C-295F-4D08-A063-BA9D5C8C9A0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76ADE8-3615-4E22-8C7D-FF7C9FE4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32DD8A-A5F1-48D3-A9B0-3BBDE0DFC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6AA28-D752-4A7B-AEB0-A640B7C55F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4843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3570016-FAB2-4939-8CF4-9D68BFAB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D597-64B9-43C2-B1FA-6B3503C7A15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B44D906-6344-4893-BE87-0F93F30F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8BFF5B-A36C-4CA8-99E8-E21B75DF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71042-D800-4DFD-8492-01029BBBBF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1521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B488ED-8F97-447D-AE13-6ED2D4B9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CD37-AD97-4007-A0E3-B35DF0651F0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F0CFB5-DDCB-41BB-9743-EA6EBBD6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BCD721-7B53-4A24-A352-F9A36246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9A69-E13D-4F78-90A8-7A9E736A64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106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2FBEAAB-AE33-48A8-A81A-9B235E498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DB21-BFDB-465E-8939-23D6681ABB4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D904907-B908-46E6-9985-6024915E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1430C72-DAF6-4E7C-9E97-3664A710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D53E8-D1B2-45C0-81DF-A432DA6FF2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327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6F33A7-C4FB-403F-ACB6-7C66580B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2DEA-CD14-4FE0-88C1-B66F5F23B9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DD9E86-8CAB-4997-BD33-383D3F5E5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37CFAD-8493-4B70-AE58-36195D37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CB91A-8B6C-45A1-B0B9-9A09CEB4B8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64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A48F0E-34AA-492C-BB4C-4D17C96C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44CA-0D45-40F3-92E0-9830D69F867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DCA44E-64B2-48A2-95F4-E93D9663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C4027B-2FC2-4E98-B252-90AB4336D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F149E-A1F2-49E5-BA2C-E6398519C9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963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2FFD845-0EE0-4D27-B035-9413D88C2F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03B2BEC-ECE6-4B3A-8985-FA0FDA3021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362F7-8131-4898-87FE-E9ED03C63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E1C5A-E5EA-45F2-94DF-FA9CE08FE27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445FA-9B0F-4661-8BAA-7B6897C71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9A781-738E-4F09-B7EB-2D508D7CE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05D2223-7387-4BDE-BFAA-DA22C13E325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80C41-9D25-40CA-B75E-D6E097C67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2403475"/>
          </a:xfrm>
        </p:spPr>
        <p:txBody>
          <a:bodyPr/>
          <a:lstStyle/>
          <a:p>
            <a:pPr eaLnBrk="1" hangingPunct="1"/>
            <a:r>
              <a:rPr lang="sl-SI" altLang="sl-SI" sz="6000">
                <a:latin typeface="Script MT Bold" panose="03040602040607080904" pitchFamily="66" charset="0"/>
              </a:rPr>
              <a:t>Prvi in drugi srbski upor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FBB3F-AB7C-49FE-94CE-A1EE186EE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13" y="5229225"/>
            <a:ext cx="6480175" cy="5032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l-SI" dirty="0">
              <a:latin typeface="Tw Cen MT" pitchFamily="34" charset="-1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FDAE269-3D01-433A-8CBE-05EF4A88A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0"/>
            <a:ext cx="53578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62975E-1D43-40B4-818C-331E5264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Script MT Bold" panose="03040602040607080904" pitchFamily="66" charset="0"/>
              </a:rPr>
              <a:t>1. S</a:t>
            </a:r>
            <a:r>
              <a:rPr lang="sl-SI" altLang="sl-SI">
                <a:solidFill>
                  <a:schemeClr val="bg1"/>
                </a:solidFill>
                <a:latin typeface="Script MT Bold" panose="03040602040607080904" pitchFamily="66" charset="0"/>
              </a:rPr>
              <a:t>rbski upor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A3B29-A5CB-4440-8993-67FBE0D1C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675"/>
            <a:ext cx="7570788" cy="3744913"/>
          </a:xfrm>
        </p:spPr>
        <p:txBody>
          <a:bodyPr/>
          <a:lstStyle/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posamezni velikaši z</a:t>
            </a:r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ačnejo izkoriščati položaj </a:t>
            </a:r>
            <a:r>
              <a:rPr lang="sl-SI" altLang="sl-SI" sz="2800">
                <a:latin typeface="Tw Cen MT" panose="020B0602020104020603" pitchFamily="34" charset="-18"/>
              </a:rPr>
              <a:t>(povečujejo davke, u</a:t>
            </a:r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kinejo samoupravo, </a:t>
            </a:r>
            <a:r>
              <a:rPr lang="sl-SI" altLang="sl-SI" sz="2800">
                <a:latin typeface="Tw Cen MT" panose="020B0602020104020603" pitchFamily="34" charset="-18"/>
              </a:rPr>
              <a:t>prisvajajo dohodke) 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1804 leta v Beograj</a:t>
            </a:r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skem pašaluku (ožja Srbija) </a:t>
            </a:r>
            <a:r>
              <a:rPr lang="sl-SI" altLang="sl-SI" sz="2800">
                <a:latin typeface="Tw Cen MT" panose="020B0602020104020603" pitchFamily="34" charset="-18"/>
              </a:rPr>
              <a:t>upor proti Janičarski</a:t>
            </a:r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m voditeljem (Dahije) 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Upor vodi Črni Jurij </a:t>
            </a:r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oz. Karađorđa (začetnik </a:t>
            </a:r>
            <a:r>
              <a:rPr lang="sl-SI" altLang="sl-SI" sz="2800">
                <a:latin typeface="Tw Cen MT" panose="020B0602020104020603" pitchFamily="34" charset="-18"/>
              </a:rPr>
              <a:t>rodbine Karađorđev</a:t>
            </a:r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ić)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C818D-FE95-4FFD-AA2B-F164A9DC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Script MT Bold" panose="03040602040607080904" pitchFamily="66" charset="0"/>
              </a:rPr>
              <a:t>Uporniki: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09AB9-4E6F-4ABE-8C2F-99355D953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Zahtevajo obnovo avtonomije pod sultanovo suverenostjo, pozneje popolna osamosvojitev  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Srbska vojska leta 1805 premaga turško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1807 razglasijo neodvisnost, vzpostavijo lastne organe oblasti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Mir v Bukarešti(1812) – konec srbsko-turške vojne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Neuspešen upor: nesoglasja med uporniki, zaveznica Rusija zapusti srbske upornike (Napoleonov napad)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Turčija (1813) si zopet podredi  beograjski pašaluk</a:t>
            </a:r>
          </a:p>
          <a:p>
            <a:pPr eaLnBrk="1" hangingPunct="1"/>
            <a:endParaRPr lang="sl-SI" altLang="sl-SI">
              <a:latin typeface="Tw Cen MT" panose="020B0602020104020603" pitchFamily="34" charset="-1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B613C6C9-264A-4C33-84C0-D7324F497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35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257F3C-15B2-4B50-98A6-74792B09B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solidFill>
                  <a:schemeClr val="bg1"/>
                </a:solidFill>
                <a:latin typeface="Script MT Bold" panose="03040602040607080904" pitchFamily="66" charset="0"/>
              </a:rPr>
              <a:t>2. Srbsk</a:t>
            </a:r>
            <a:r>
              <a:rPr lang="sl-SI" altLang="sl-SI">
                <a:latin typeface="Script MT Bold" panose="03040602040607080904" pitchFamily="66" charset="0"/>
              </a:rPr>
              <a:t>i</a:t>
            </a:r>
            <a:r>
              <a:rPr lang="sl-SI" altLang="sl-SI">
                <a:solidFill>
                  <a:schemeClr val="bg1"/>
                </a:solidFill>
                <a:latin typeface="Script MT Bold" panose="03040602040607080904" pitchFamily="66" charset="0"/>
              </a:rPr>
              <a:t> </a:t>
            </a:r>
            <a:r>
              <a:rPr lang="sl-SI" altLang="sl-SI">
                <a:latin typeface="Script MT Bold" panose="03040602040607080904" pitchFamily="66" charset="0"/>
              </a:rPr>
              <a:t>upor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B22BA-1634-451C-949A-9B190DCC6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Zaradi velikega turškega na</a:t>
            </a:r>
            <a:r>
              <a:rPr lang="sl-SI" altLang="sl-SI" sz="2800">
                <a:latin typeface="Tw Cen MT" panose="020B0602020104020603" pitchFamily="34" charset="-18"/>
              </a:rPr>
              <a:t>silja (1815)</a:t>
            </a:r>
          </a:p>
          <a:p>
            <a:pPr eaLnBrk="1" hangingPunct="1"/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voditelj Miloš Obrenovič (na</a:t>
            </a:r>
            <a:r>
              <a:rPr lang="sl-SI" altLang="sl-SI" sz="2800">
                <a:latin typeface="Tw Cen MT" panose="020B0602020104020603" pitchFamily="34" charset="-18"/>
              </a:rPr>
              <a:t>slanja na Avstrijo in Rusijo)</a:t>
            </a:r>
          </a:p>
          <a:p>
            <a:pPr eaLnBrk="1" hangingPunct="1"/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Dosežejo, da Turki (1816) p</a:t>
            </a:r>
            <a:r>
              <a:rPr lang="sl-SI" altLang="sl-SI" sz="2800">
                <a:latin typeface="Tw Cen MT" panose="020B0602020104020603" pitchFamily="34" charset="-18"/>
              </a:rPr>
              <a:t>riznajo samoupravo</a:t>
            </a:r>
          </a:p>
          <a:p>
            <a:pPr eaLnBrk="1" hangingPunct="1"/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Srbija leta 1829 (mir v Odr</a:t>
            </a:r>
            <a:r>
              <a:rPr lang="sl-SI" altLang="sl-SI" sz="2800">
                <a:latin typeface="Tw Cen MT" panose="020B0602020104020603" pitchFamily="34" charset="-18"/>
              </a:rPr>
              <a:t>inu) uradno dobi </a:t>
            </a:r>
            <a:r>
              <a:rPr lang="sl-SI" altLang="sl-SI" sz="2800">
                <a:solidFill>
                  <a:schemeClr val="bg1"/>
                </a:solidFill>
                <a:latin typeface="Tw Cen MT" panose="020B0602020104020603" pitchFamily="34" charset="-18"/>
              </a:rPr>
              <a:t>avtonomijo – plačuje davek </a:t>
            </a:r>
            <a:r>
              <a:rPr lang="sl-SI" altLang="sl-SI" sz="2800">
                <a:latin typeface="Tw Cen MT" panose="020B0602020104020603" pitchFamily="34" charset="-18"/>
              </a:rPr>
              <a:t>Turčiji</a:t>
            </a:r>
          </a:p>
          <a:p>
            <a:pPr eaLnBrk="1" hangingPunct="1"/>
            <a:endParaRPr lang="sl-SI" altLang="sl-SI" sz="2800">
              <a:latin typeface="Tw Cen MT" panose="020B0602020104020603" pitchFamily="34" charset="-18"/>
            </a:endParaRPr>
          </a:p>
          <a:p>
            <a:pPr eaLnBrk="1" hangingPunct="1"/>
            <a:endParaRPr lang="sl-SI" altLang="sl-SI" sz="2800">
              <a:latin typeface="Tw Cen MT" panose="020B0602020104020603" pitchFamily="34" charset="-18"/>
            </a:endParaRPr>
          </a:p>
          <a:p>
            <a:pPr eaLnBrk="1" hangingPunct="1"/>
            <a:endParaRPr lang="sl-SI" altLang="sl-SI" sz="2800">
              <a:latin typeface="Tw Cen MT" panose="020B0602020104020603" pitchFamily="34" charset="-1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3D5E6-71E8-43B9-BAA1-F0A26A926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Script MT Bold" panose="03040602040607080904" pitchFamily="66" charset="0"/>
              </a:rPr>
              <a:t>Po 2. Srbskem uporu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65869-E4ED-4811-8F97-2D93BD647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Hiter gospodarski razvoj – krepi se meščanstvo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V drugi polovici 19. stoletja prihaja do konfliktov s knezom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1833 odpravijo fevdalne odnose in pašaluk</a:t>
            </a:r>
          </a:p>
          <a:p>
            <a:pPr eaLnBrk="1" hangingPunct="1"/>
            <a:r>
              <a:rPr lang="sl-SI" altLang="sl-SI" sz="2800">
                <a:latin typeface="Tw Cen MT" panose="020B0602020104020603" pitchFamily="34" charset="-18"/>
              </a:rPr>
              <a:t>Srbija postane popolnoma ločena država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297ED-20F7-4AA8-A64C-281EB4EB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latin typeface="Script MT Bold" panose="03040602040607080904" pitchFamily="66" charset="0"/>
              </a:rPr>
              <a:t>Viri: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A3A1-9134-4CA7-9603-DB8A08C08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2800" dirty="0">
                <a:latin typeface="Tw Cen MT" pitchFamily="34" charset="-18"/>
              </a:rPr>
              <a:t>Cvirn Janez in Studen Andrej. 2010. Zgodovina 3: Učbenik za tretji letnik gimnazije. 1.izd., 1.natis. – Ljubljana: </a:t>
            </a:r>
            <a:r>
              <a:rPr lang="sl-SI" sz="2800" dirty="0" err="1">
                <a:latin typeface="Tw Cen MT" pitchFamily="34" charset="-18"/>
              </a:rPr>
              <a:t>DZS.ISBN</a:t>
            </a:r>
            <a:r>
              <a:rPr lang="sl-SI" sz="2800" dirty="0">
                <a:latin typeface="Tw Cen MT" pitchFamily="34" charset="-18"/>
              </a:rPr>
              <a:t> 978-961-02-0112-0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2800" dirty="0" err="1">
                <a:latin typeface="Tw Cen MT" pitchFamily="34" charset="-18"/>
              </a:rPr>
              <a:t>Dijaski</a:t>
            </a:r>
            <a:r>
              <a:rPr lang="sl-SI" sz="2800" dirty="0">
                <a:latin typeface="Tw Cen MT" pitchFamily="34" charset="-18"/>
              </a:rPr>
              <a:t>.</a:t>
            </a:r>
            <a:r>
              <a:rPr lang="sl-SI" sz="2800" dirty="0" err="1">
                <a:latin typeface="Tw Cen MT" pitchFamily="34" charset="-18"/>
              </a:rPr>
              <a:t>net</a:t>
            </a:r>
            <a:r>
              <a:rPr lang="sl-SI" sz="2800" dirty="0">
                <a:latin typeface="Tw Cen MT" pitchFamily="34" charset="-18"/>
              </a:rPr>
              <a:t>.2010. Zgodovina. [</a:t>
            </a:r>
            <a:r>
              <a:rPr lang="sl-SI" sz="2800" dirty="0" err="1">
                <a:latin typeface="Tw Cen MT" pitchFamily="34" charset="-18"/>
              </a:rPr>
              <a:t>online</a:t>
            </a:r>
            <a:r>
              <a:rPr lang="sl-SI" sz="2800" dirty="0">
                <a:latin typeface="Tw Cen MT" pitchFamily="34" charset="-18"/>
              </a:rPr>
              <a:t>]. Ljubljana: [citirano 21. nov. 2010; 12:25] Dostopno na spletnem naslovu:&lt;http://www.dijaski.net/zgodovina/snov-zapiski.html&gt;.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2800" dirty="0" err="1">
                <a:latin typeface="Tw Cen MT" pitchFamily="34" charset="-18"/>
              </a:rPr>
              <a:t>Wikipedia</a:t>
            </a:r>
            <a:r>
              <a:rPr lang="sl-SI" sz="2800" dirty="0">
                <a:latin typeface="Tw Cen MT" pitchFamily="34" charset="-18"/>
              </a:rPr>
              <a:t>.org. </a:t>
            </a:r>
            <a:r>
              <a:rPr lang="sl-SI" sz="2800" dirty="0" err="1">
                <a:latin typeface="Tw Cen MT" pitchFamily="34" charset="-18"/>
              </a:rPr>
              <a:t>2010.Karadorde</a:t>
            </a:r>
            <a:r>
              <a:rPr lang="sl-SI" sz="2800" dirty="0">
                <a:latin typeface="Tw Cen MT" pitchFamily="34" charset="-18"/>
              </a:rPr>
              <a:t> </a:t>
            </a:r>
            <a:r>
              <a:rPr lang="sl-SI" sz="2800" dirty="0" err="1">
                <a:latin typeface="Tw Cen MT" pitchFamily="34" charset="-18"/>
              </a:rPr>
              <a:t>Petrovic</a:t>
            </a:r>
            <a:r>
              <a:rPr lang="sl-SI" sz="2800" dirty="0">
                <a:latin typeface="Tw Cen MT" pitchFamily="34" charset="-18"/>
              </a:rPr>
              <a:t>. [</a:t>
            </a:r>
            <a:r>
              <a:rPr lang="sl-SI" sz="2800" dirty="0" err="1">
                <a:latin typeface="Tw Cen MT" pitchFamily="34" charset="-18"/>
              </a:rPr>
              <a:t>online</a:t>
            </a:r>
            <a:r>
              <a:rPr lang="sl-SI" sz="2800" dirty="0">
                <a:latin typeface="Tw Cen MT" pitchFamily="34" charset="-18"/>
              </a:rPr>
              <a:t>]. [Datum zadnjega popravljanja 21. nov. 2010; 13:14:47], [citirano 20.nov. 2010; 12:35] Dostopno na spletnem naslovu:&lt;http://en.</a:t>
            </a:r>
            <a:r>
              <a:rPr lang="sl-SI" sz="2800" dirty="0" err="1">
                <a:latin typeface="Tw Cen MT" pitchFamily="34" charset="-18"/>
              </a:rPr>
              <a:t>wikipedia</a:t>
            </a:r>
            <a:r>
              <a:rPr lang="sl-SI" sz="2800" dirty="0">
                <a:latin typeface="Tw Cen MT" pitchFamily="34" charset="-18"/>
              </a:rPr>
              <a:t>.org/</a:t>
            </a:r>
            <a:r>
              <a:rPr lang="sl-SI" sz="2800" dirty="0" err="1">
                <a:latin typeface="Tw Cen MT" pitchFamily="34" charset="-18"/>
              </a:rPr>
              <a:t>wiki</a:t>
            </a:r>
            <a:r>
              <a:rPr lang="sl-SI" sz="2800" dirty="0">
                <a:latin typeface="Tw Cen MT" pitchFamily="34" charset="-18"/>
              </a:rPr>
              <a:t>/File:</a:t>
            </a:r>
            <a:r>
              <a:rPr lang="sl-SI" sz="2800" dirty="0" err="1">
                <a:latin typeface="Tw Cen MT" pitchFamily="34" charset="-18"/>
              </a:rPr>
              <a:t>Karadorde</a:t>
            </a:r>
            <a:r>
              <a:rPr lang="sl-SI" sz="2800" dirty="0">
                <a:latin typeface="Tw Cen MT" pitchFamily="34" charset="-18"/>
              </a:rPr>
              <a:t>_</a:t>
            </a:r>
            <a:r>
              <a:rPr lang="sl-SI" sz="2800" dirty="0" err="1">
                <a:latin typeface="Tw Cen MT" pitchFamily="34" charset="-18"/>
              </a:rPr>
              <a:t>Petrovic</a:t>
            </a:r>
            <a:r>
              <a:rPr lang="sl-SI" sz="2800" dirty="0">
                <a:latin typeface="Tw Cen MT" pitchFamily="34" charset="-18"/>
              </a:rPr>
              <a:t>_</a:t>
            </a:r>
            <a:r>
              <a:rPr lang="sl-SI" sz="2800" dirty="0" err="1">
                <a:latin typeface="Tw Cen MT" pitchFamily="34" charset="-18"/>
              </a:rPr>
              <a:t>infobox</a:t>
            </a:r>
            <a:r>
              <a:rPr lang="sl-SI" sz="2800" dirty="0">
                <a:latin typeface="Tw Cen MT" pitchFamily="34" charset="-18"/>
              </a:rPr>
              <a:t>_</a:t>
            </a:r>
            <a:r>
              <a:rPr lang="sl-SI" sz="2800" dirty="0" err="1">
                <a:latin typeface="Tw Cen MT" pitchFamily="34" charset="-18"/>
              </a:rPr>
              <a:t>crop.jpg</a:t>
            </a:r>
            <a:r>
              <a:rPr lang="sl-SI" sz="2800" dirty="0">
                <a:latin typeface="Tw Cen MT" pitchFamily="34" charset="-18"/>
              </a:rPr>
              <a:t>&gt;.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2800" dirty="0" err="1">
                <a:latin typeface="Tw Cen MT" pitchFamily="34" charset="-18"/>
              </a:rPr>
              <a:t>Wikipedia</a:t>
            </a:r>
            <a:r>
              <a:rPr lang="sl-SI" sz="2800" dirty="0">
                <a:latin typeface="Tw Cen MT" pitchFamily="34" charset="-18"/>
              </a:rPr>
              <a:t>.org.2010. </a:t>
            </a:r>
            <a:r>
              <a:rPr lang="sl-SI" sz="2800" dirty="0" err="1">
                <a:latin typeface="Tw Cen MT" pitchFamily="34" charset="-18"/>
              </a:rPr>
              <a:t>MilosObrenovic</a:t>
            </a:r>
            <a:r>
              <a:rPr lang="sl-SI" sz="2800" dirty="0">
                <a:latin typeface="Tw Cen MT" pitchFamily="34" charset="-18"/>
              </a:rPr>
              <a:t>. [</a:t>
            </a:r>
            <a:r>
              <a:rPr lang="sl-SI" sz="2800" dirty="0" err="1">
                <a:latin typeface="Tw Cen MT" pitchFamily="34" charset="-18"/>
              </a:rPr>
              <a:t>online</a:t>
            </a:r>
            <a:r>
              <a:rPr lang="sl-SI" sz="2800" dirty="0">
                <a:latin typeface="Tw Cen MT" pitchFamily="34" charset="-18"/>
              </a:rPr>
              <a:t>]. [Datum zadnjega popravljanja 21. november 2010; 12:11:13], [citirano 20. </a:t>
            </a:r>
            <a:r>
              <a:rPr lang="sl-SI" sz="2800" dirty="0" err="1">
                <a:latin typeface="Tw Cen MT" pitchFamily="34" charset="-18"/>
              </a:rPr>
              <a:t>nov.2010</a:t>
            </a:r>
            <a:r>
              <a:rPr lang="sl-SI" sz="2800" dirty="0">
                <a:latin typeface="Tw Cen MT" pitchFamily="34" charset="-18"/>
              </a:rPr>
              <a:t>; 12:39] Dostopno na spletnem naslovu:&lt;http://sl.</a:t>
            </a:r>
            <a:r>
              <a:rPr lang="sl-SI" sz="2800" dirty="0" err="1">
                <a:latin typeface="Tw Cen MT" pitchFamily="34" charset="-18"/>
              </a:rPr>
              <a:t>wikipedia</a:t>
            </a:r>
            <a:r>
              <a:rPr lang="sl-SI" sz="2800" dirty="0">
                <a:latin typeface="Tw Cen MT" pitchFamily="34" charset="-18"/>
              </a:rPr>
              <a:t>.org/</a:t>
            </a:r>
            <a:r>
              <a:rPr lang="sl-SI" sz="2800" dirty="0" err="1">
                <a:latin typeface="Tw Cen MT" pitchFamily="34" charset="-18"/>
              </a:rPr>
              <a:t>wiki</a:t>
            </a:r>
            <a:r>
              <a:rPr lang="sl-SI" sz="2800" dirty="0">
                <a:latin typeface="Tw Cen MT" pitchFamily="34" charset="-18"/>
              </a:rPr>
              <a:t>/Slika:</a:t>
            </a:r>
            <a:r>
              <a:rPr lang="sl-SI" sz="2800" dirty="0" err="1">
                <a:latin typeface="Tw Cen MT" pitchFamily="34" charset="-18"/>
              </a:rPr>
              <a:t>MilosObrenovic</a:t>
            </a:r>
            <a:r>
              <a:rPr lang="sl-SI" sz="2800" dirty="0">
                <a:latin typeface="Tw Cen MT" pitchFamily="34" charset="-18"/>
              </a:rPr>
              <a:t>_</a:t>
            </a:r>
            <a:r>
              <a:rPr lang="sl-SI" sz="2800" dirty="0" err="1">
                <a:latin typeface="Tw Cen MT" pitchFamily="34" charset="-18"/>
              </a:rPr>
              <a:t>1848.jpg</a:t>
            </a:r>
            <a:r>
              <a:rPr lang="sl-SI" sz="2800" dirty="0">
                <a:latin typeface="Tw Cen MT" pitchFamily="34" charset="-18"/>
              </a:rPr>
              <a:t>&gt;.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l-SI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Script MT Bold</vt:lpstr>
      <vt:lpstr>Tw Cen MT</vt:lpstr>
      <vt:lpstr>Office Theme</vt:lpstr>
      <vt:lpstr>Prvi in drugi srbski upor</vt:lpstr>
      <vt:lpstr>1. Srbski upor</vt:lpstr>
      <vt:lpstr>Uporniki:</vt:lpstr>
      <vt:lpstr>2. Srbski upor</vt:lpstr>
      <vt:lpstr>Po 2. Srbskem uporu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2019-06-03T09:16:14Z</dcterms:created>
  <dcterms:modified xsi:type="dcterms:W3CDTF">2019-06-03T09:16:14Z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