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9">
            <a:extLst>
              <a:ext uri="{FF2B5EF4-FFF2-40B4-BE49-F238E27FC236}">
                <a16:creationId xmlns:a16="http://schemas.microsoft.com/office/drawing/2014/main" id="{2F4B3E8F-2149-40D9-8DFB-B272BE324031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1">
            <a:extLst>
              <a:ext uri="{FF2B5EF4-FFF2-40B4-BE49-F238E27FC236}">
                <a16:creationId xmlns:a16="http://schemas.microsoft.com/office/drawing/2014/main" id="{B2E69493-98CD-4126-9008-82D3EBC8764C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3">
            <a:extLst>
              <a:ext uri="{FF2B5EF4-FFF2-40B4-BE49-F238E27FC236}">
                <a16:creationId xmlns:a16="http://schemas.microsoft.com/office/drawing/2014/main" id="{2451F9D6-5B83-48B1-B025-564771916B7F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8">
            <a:extLst>
              <a:ext uri="{FF2B5EF4-FFF2-40B4-BE49-F238E27FC236}">
                <a16:creationId xmlns:a16="http://schemas.microsoft.com/office/drawing/2014/main" id="{CE8D7D4F-E23C-4217-8E49-DB3F7668284E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0">
            <a:extLst>
              <a:ext uri="{FF2B5EF4-FFF2-40B4-BE49-F238E27FC236}">
                <a16:creationId xmlns:a16="http://schemas.microsoft.com/office/drawing/2014/main" id="{1D61ADD1-70BD-4AE7-B56D-552432FA6A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17">
            <a:extLst>
              <a:ext uri="{FF2B5EF4-FFF2-40B4-BE49-F238E27FC236}">
                <a16:creationId xmlns:a16="http://schemas.microsoft.com/office/drawing/2014/main" id="{75164F9D-0CE9-4134-A088-BE91D7DDD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19">
            <a:extLst>
              <a:ext uri="{FF2B5EF4-FFF2-40B4-BE49-F238E27FC236}">
                <a16:creationId xmlns:a16="http://schemas.microsoft.com/office/drawing/2014/main" id="{68B91873-42AB-442C-B9D3-C95C888A297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aven konektor 15">
            <a:extLst>
              <a:ext uri="{FF2B5EF4-FFF2-40B4-BE49-F238E27FC236}">
                <a16:creationId xmlns:a16="http://schemas.microsoft.com/office/drawing/2014/main" id="{5559CE0A-1A69-4FAF-855E-DB06D1C56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aven konektor 14">
            <a:extLst>
              <a:ext uri="{FF2B5EF4-FFF2-40B4-BE49-F238E27FC236}">
                <a16:creationId xmlns:a16="http://schemas.microsoft.com/office/drawing/2014/main" id="{F49FC70D-88B8-49B4-8333-6FB3559AB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aven konektor 21">
            <a:extLst>
              <a:ext uri="{FF2B5EF4-FFF2-40B4-BE49-F238E27FC236}">
                <a16:creationId xmlns:a16="http://schemas.microsoft.com/office/drawing/2014/main" id="{C644A836-23A9-40D8-B5FE-1D0EA3AC9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avokotnik 26">
            <a:extLst>
              <a:ext uri="{FF2B5EF4-FFF2-40B4-BE49-F238E27FC236}">
                <a16:creationId xmlns:a16="http://schemas.microsoft.com/office/drawing/2014/main" id="{904535A8-8D13-4771-BC2D-A7ED2CEEB2A5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0">
            <a:extLst>
              <a:ext uri="{FF2B5EF4-FFF2-40B4-BE49-F238E27FC236}">
                <a16:creationId xmlns:a16="http://schemas.microsoft.com/office/drawing/2014/main" id="{F2912308-95DF-4087-BA99-B191095E7440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5325EE42-49E0-447A-8F40-EA839143270C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3">
            <a:extLst>
              <a:ext uri="{FF2B5EF4-FFF2-40B4-BE49-F238E27FC236}">
                <a16:creationId xmlns:a16="http://schemas.microsoft.com/office/drawing/2014/main" id="{D070C088-A90B-493B-BE23-D8F6D4F6C03E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25">
            <a:extLst>
              <a:ext uri="{FF2B5EF4-FFF2-40B4-BE49-F238E27FC236}">
                <a16:creationId xmlns:a16="http://schemas.microsoft.com/office/drawing/2014/main" id="{27A98D71-649E-49B5-8FD4-CABD837EBCB1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4">
            <a:extLst>
              <a:ext uri="{FF2B5EF4-FFF2-40B4-BE49-F238E27FC236}">
                <a16:creationId xmlns:a16="http://schemas.microsoft.com/office/drawing/2014/main" id="{CFF876D7-A46A-4199-A58F-2057EB07A9C1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2" name="Ograda datuma 27">
            <a:extLst>
              <a:ext uri="{FF2B5EF4-FFF2-40B4-BE49-F238E27FC236}">
                <a16:creationId xmlns:a16="http://schemas.microsoft.com/office/drawing/2014/main" id="{F34E4034-00C4-4A5A-8B90-4065253202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59EF3-4F42-48FC-B2B8-C58C05CE1E7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3" name="Ograda noge 16">
            <a:extLst>
              <a:ext uri="{FF2B5EF4-FFF2-40B4-BE49-F238E27FC236}">
                <a16:creationId xmlns:a16="http://schemas.microsoft.com/office/drawing/2014/main" id="{EE1CF5EC-6910-4794-8C32-D6609DB2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Ograda številke diapozitiva 28">
            <a:extLst>
              <a:ext uri="{FF2B5EF4-FFF2-40B4-BE49-F238E27FC236}">
                <a16:creationId xmlns:a16="http://schemas.microsoft.com/office/drawing/2014/main" id="{667F336B-B001-4FEF-AE88-06EA103E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B5C6D21E-E902-4EA8-A706-A4FE5D297C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0009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04BA3CD9-1328-4616-B2FC-4F7B8191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AC1CE-9BBB-4116-84F8-0BB8DAE680B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CF4B61A6-466E-4FB0-9AF7-207D96FF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49C5F0A5-EC25-4310-BC2B-4B451B86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65142-98C8-4BB7-A8B7-EA7035CB2A3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867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A5556B10-C82A-46FD-95F9-4F2069EB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994A2-D907-4548-81BD-A7F55D5E04F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C9BF0F26-0C2F-483F-80A3-4358866A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D8B73972-E19A-4D91-B3FC-183D53AA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08616-5AF3-4241-8CE8-3BBC168410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4726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6">
            <a:extLst>
              <a:ext uri="{FF2B5EF4-FFF2-40B4-BE49-F238E27FC236}">
                <a16:creationId xmlns:a16="http://schemas.microsoft.com/office/drawing/2014/main" id="{1FF742DF-1EE4-42A1-8F9C-1C98F17DD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B9CEF6-3533-4BBE-B18F-2B2566B61E6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številke diapozitiva 8">
            <a:extLst>
              <a:ext uri="{FF2B5EF4-FFF2-40B4-BE49-F238E27FC236}">
                <a16:creationId xmlns:a16="http://schemas.microsoft.com/office/drawing/2014/main" id="{6CA44104-F7F1-470A-B7D5-840359364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E46D83-6B90-4C21-8F01-9FB97954FBF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345BD620-48CA-4064-BCA6-66C7C627D46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731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8">
            <a:extLst>
              <a:ext uri="{FF2B5EF4-FFF2-40B4-BE49-F238E27FC236}">
                <a16:creationId xmlns:a16="http://schemas.microsoft.com/office/drawing/2014/main" id="{BB1B89CE-8135-4D2A-910A-D28A3FE6CAFD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9">
            <a:extLst>
              <a:ext uri="{FF2B5EF4-FFF2-40B4-BE49-F238E27FC236}">
                <a16:creationId xmlns:a16="http://schemas.microsoft.com/office/drawing/2014/main" id="{1E789083-D9A5-4EB4-9AE7-099AD763A114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0">
            <a:extLst>
              <a:ext uri="{FF2B5EF4-FFF2-40B4-BE49-F238E27FC236}">
                <a16:creationId xmlns:a16="http://schemas.microsoft.com/office/drawing/2014/main" id="{A4C3B602-A5B4-4352-8D71-6ABBEA9009E3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1">
            <a:extLst>
              <a:ext uri="{FF2B5EF4-FFF2-40B4-BE49-F238E27FC236}">
                <a16:creationId xmlns:a16="http://schemas.microsoft.com/office/drawing/2014/main" id="{0B8142FC-E990-4B3C-A253-5FC7DF9D52F3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aven konektor 12">
            <a:extLst>
              <a:ext uri="{FF2B5EF4-FFF2-40B4-BE49-F238E27FC236}">
                <a16:creationId xmlns:a16="http://schemas.microsoft.com/office/drawing/2014/main" id="{40EFE415-BDB3-4A8A-920D-EF1F57291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aven konektor 13">
            <a:extLst>
              <a:ext uri="{FF2B5EF4-FFF2-40B4-BE49-F238E27FC236}">
                <a16:creationId xmlns:a16="http://schemas.microsoft.com/office/drawing/2014/main" id="{B2196082-4093-4F68-946E-84B57901082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aven konektor 14">
            <a:extLst>
              <a:ext uri="{FF2B5EF4-FFF2-40B4-BE49-F238E27FC236}">
                <a16:creationId xmlns:a16="http://schemas.microsoft.com/office/drawing/2014/main" id="{72623957-E0B4-43E9-95E2-E036F0FA6CA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15">
            <a:extLst>
              <a:ext uri="{FF2B5EF4-FFF2-40B4-BE49-F238E27FC236}">
                <a16:creationId xmlns:a16="http://schemas.microsoft.com/office/drawing/2014/main" id="{21E50264-A03A-4D12-B445-A2B77A1E8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16">
            <a:extLst>
              <a:ext uri="{FF2B5EF4-FFF2-40B4-BE49-F238E27FC236}">
                <a16:creationId xmlns:a16="http://schemas.microsoft.com/office/drawing/2014/main" id="{C1800E35-36EF-4254-986F-21E12F4BFC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ravokotnik 17">
            <a:extLst>
              <a:ext uri="{FF2B5EF4-FFF2-40B4-BE49-F238E27FC236}">
                <a16:creationId xmlns:a16="http://schemas.microsoft.com/office/drawing/2014/main" id="{AB9CBB02-18CC-4DE9-A3E9-7C2913CC7F45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8">
            <a:extLst>
              <a:ext uri="{FF2B5EF4-FFF2-40B4-BE49-F238E27FC236}">
                <a16:creationId xmlns:a16="http://schemas.microsoft.com/office/drawing/2014/main" id="{3A7FE59B-E26D-4F77-B2A3-E8916F02C496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9">
            <a:extLst>
              <a:ext uri="{FF2B5EF4-FFF2-40B4-BE49-F238E27FC236}">
                <a16:creationId xmlns:a16="http://schemas.microsoft.com/office/drawing/2014/main" id="{6AC91CD5-E665-4EFF-8970-03F0B567EC57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0">
            <a:extLst>
              <a:ext uri="{FF2B5EF4-FFF2-40B4-BE49-F238E27FC236}">
                <a16:creationId xmlns:a16="http://schemas.microsoft.com/office/drawing/2014/main" id="{A9E13D54-B738-47C5-B38E-24DC35C08DBC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1">
            <a:extLst>
              <a:ext uri="{FF2B5EF4-FFF2-40B4-BE49-F238E27FC236}">
                <a16:creationId xmlns:a16="http://schemas.microsoft.com/office/drawing/2014/main" id="{88740B31-494F-4D63-9EFD-44407E1ED61C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93CE67EB-923F-4EB2-97C9-EA8636629356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konektor 25">
            <a:extLst>
              <a:ext uri="{FF2B5EF4-FFF2-40B4-BE49-F238E27FC236}">
                <a16:creationId xmlns:a16="http://schemas.microsoft.com/office/drawing/2014/main" id="{360C9FBF-F259-4687-B64D-7483A9149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0" name="Ograda datuma 3">
            <a:extLst>
              <a:ext uri="{FF2B5EF4-FFF2-40B4-BE49-F238E27FC236}">
                <a16:creationId xmlns:a16="http://schemas.microsoft.com/office/drawing/2014/main" id="{9A874F03-81B3-41EE-A290-B43C02D186E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13F27-FD0D-48AD-8B1E-BD4056EDA9D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1" name="Ograda noge 4">
            <a:extLst>
              <a:ext uri="{FF2B5EF4-FFF2-40B4-BE49-F238E27FC236}">
                <a16:creationId xmlns:a16="http://schemas.microsoft.com/office/drawing/2014/main" id="{C1F9BFB0-898A-478C-B7CD-7335FF1D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5">
            <a:extLst>
              <a:ext uri="{FF2B5EF4-FFF2-40B4-BE49-F238E27FC236}">
                <a16:creationId xmlns:a16="http://schemas.microsoft.com/office/drawing/2014/main" id="{4742B24D-7939-4AC6-9AA7-B2590CC7B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74CB5A23-956C-436D-8FC8-66E5FFC16A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0860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990D4067-7701-4923-BF2F-CF02D9C4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4279-CBF2-4A18-99C0-AD10778CBDC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7124D5EA-2CAB-4E61-9FAD-3C70822E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CAA017ED-D9C9-4F42-BFA6-20A0662F5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FD67C-BF9C-4F9A-B484-1BD0CB4D1C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7396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8538B9FB-0D44-47F5-9BF3-85888C80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FFBD-FB07-4508-B244-69954EE2EB8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CD2BDE0C-D1DC-46A8-AB6D-E4E4E9B0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83DB3964-F6E1-4296-B5C2-F20296DD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00E15-321C-4633-9CEC-04634BF026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423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5">
            <a:extLst>
              <a:ext uri="{FF2B5EF4-FFF2-40B4-BE49-F238E27FC236}">
                <a16:creationId xmlns:a16="http://schemas.microsoft.com/office/drawing/2014/main" id="{DB339274-DB91-4DD6-A175-DFC1475B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F9DF58-E437-400F-8741-A20992888A7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D27E43BA-E43C-495E-8CCF-31AC289874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347499-5C99-4354-A857-888EF6C59F5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oge 7">
            <a:extLst>
              <a:ext uri="{FF2B5EF4-FFF2-40B4-BE49-F238E27FC236}">
                <a16:creationId xmlns:a16="http://schemas.microsoft.com/office/drawing/2014/main" id="{FC8B1697-BBD4-4B8B-83A6-6D9659F952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953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A068E140-9FB0-4475-AD25-287201F5C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5A6FB-CE75-4B11-B7ED-6AA51988A8D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60479A37-D1D5-400E-A6FE-1798A3A7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4BE063DD-5A75-4E2B-AC27-900D0A2C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93F75-4094-4BA3-8232-CA09421229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4720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9">
            <a:extLst>
              <a:ext uri="{FF2B5EF4-FFF2-40B4-BE49-F238E27FC236}">
                <a16:creationId xmlns:a16="http://schemas.microsoft.com/office/drawing/2014/main" id="{0BFC8C66-C303-45F6-A518-C17DC7BCF5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aven konektor 7">
            <a:extLst>
              <a:ext uri="{FF2B5EF4-FFF2-40B4-BE49-F238E27FC236}">
                <a16:creationId xmlns:a16="http://schemas.microsoft.com/office/drawing/2014/main" id="{91E783E4-067F-47B3-9EB1-AFD5E2D2D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aven konektor 8">
            <a:extLst>
              <a:ext uri="{FF2B5EF4-FFF2-40B4-BE49-F238E27FC236}">
                <a16:creationId xmlns:a16="http://schemas.microsoft.com/office/drawing/2014/main" id="{E4A471DF-547C-4CA3-8962-003DD0CD49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Raven konektor 10">
            <a:extLst>
              <a:ext uri="{FF2B5EF4-FFF2-40B4-BE49-F238E27FC236}">
                <a16:creationId xmlns:a16="http://schemas.microsoft.com/office/drawing/2014/main" id="{6BF2BA90-F141-44A4-BFB8-18FF253BA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" name="Pravokotnik 11">
            <a:extLst>
              <a:ext uri="{FF2B5EF4-FFF2-40B4-BE49-F238E27FC236}">
                <a16:creationId xmlns:a16="http://schemas.microsoft.com/office/drawing/2014/main" id="{A3CFD527-2CFB-4D1F-B926-695E1716C508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2">
            <a:extLst>
              <a:ext uri="{FF2B5EF4-FFF2-40B4-BE49-F238E27FC236}">
                <a16:creationId xmlns:a16="http://schemas.microsoft.com/office/drawing/2014/main" id="{1688C39E-73B2-428C-905A-4BDE7D5D7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" name="Elipsa 13">
            <a:extLst>
              <a:ext uri="{FF2B5EF4-FFF2-40B4-BE49-F238E27FC236}">
                <a16:creationId xmlns:a16="http://schemas.microsoft.com/office/drawing/2014/main" id="{DB70696E-528E-41C1-A778-C6443AD77B92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datuma 20">
            <a:extLst>
              <a:ext uri="{FF2B5EF4-FFF2-40B4-BE49-F238E27FC236}">
                <a16:creationId xmlns:a16="http://schemas.microsoft.com/office/drawing/2014/main" id="{69D06CF9-A451-4BE7-9123-C048B646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5CA780-F1C2-4760-8E1C-337A837B89D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Ograda številke diapozitiva 21">
            <a:extLst>
              <a:ext uri="{FF2B5EF4-FFF2-40B4-BE49-F238E27FC236}">
                <a16:creationId xmlns:a16="http://schemas.microsoft.com/office/drawing/2014/main" id="{34486C97-A43C-486E-B422-A0FEE5C5BE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551B53-FF9D-47C2-B044-E2BC923DD6B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2">
            <a:extLst>
              <a:ext uri="{FF2B5EF4-FFF2-40B4-BE49-F238E27FC236}">
                <a16:creationId xmlns:a16="http://schemas.microsoft.com/office/drawing/2014/main" id="{7808F105-0CC9-4C6C-A82C-453441AAD4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1443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8">
            <a:extLst>
              <a:ext uri="{FF2B5EF4-FFF2-40B4-BE49-F238E27FC236}">
                <a16:creationId xmlns:a16="http://schemas.microsoft.com/office/drawing/2014/main" id="{A8488EA3-C6C1-44A4-B09F-130E7DA93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a 12">
            <a:extLst>
              <a:ext uri="{FF2B5EF4-FFF2-40B4-BE49-F238E27FC236}">
                <a16:creationId xmlns:a16="http://schemas.microsoft.com/office/drawing/2014/main" id="{6C632444-A490-48B6-A1F3-B5E23EAB9833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konektor 9">
            <a:extLst>
              <a:ext uri="{FF2B5EF4-FFF2-40B4-BE49-F238E27FC236}">
                <a16:creationId xmlns:a16="http://schemas.microsoft.com/office/drawing/2014/main" id="{68A23C05-39E1-4873-8089-F3CE39FA5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C9CE5003-0437-4D7F-9FA5-85F15A80888B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aven konektor 11">
            <a:extLst>
              <a:ext uri="{FF2B5EF4-FFF2-40B4-BE49-F238E27FC236}">
                <a16:creationId xmlns:a16="http://schemas.microsoft.com/office/drawing/2014/main" id="{81C53A9B-FDFA-424B-9D2D-40E60F9ADE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Raven konektor 18">
            <a:extLst>
              <a:ext uri="{FF2B5EF4-FFF2-40B4-BE49-F238E27FC236}">
                <a16:creationId xmlns:a16="http://schemas.microsoft.com/office/drawing/2014/main" id="{ED199658-DE38-427E-892D-74B6879593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aven konektor 19">
            <a:extLst>
              <a:ext uri="{FF2B5EF4-FFF2-40B4-BE49-F238E27FC236}">
                <a16:creationId xmlns:a16="http://schemas.microsoft.com/office/drawing/2014/main" id="{28BAE445-1949-4636-AA14-D96DBD1480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2" name="Ograda datuma 16">
            <a:extLst>
              <a:ext uri="{FF2B5EF4-FFF2-40B4-BE49-F238E27FC236}">
                <a16:creationId xmlns:a16="http://schemas.microsoft.com/office/drawing/2014/main" id="{53D88BC3-9271-462F-BBFE-A5703714B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095A7A-B042-4E36-ADA6-DFBB12540D9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Ograda številke diapozitiva 17">
            <a:extLst>
              <a:ext uri="{FF2B5EF4-FFF2-40B4-BE49-F238E27FC236}">
                <a16:creationId xmlns:a16="http://schemas.microsoft.com/office/drawing/2014/main" id="{C30FC840-60EA-4A28-83C8-E0B905EC28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058AD2-BEBD-4A50-937B-325B6609E06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0">
            <a:extLst>
              <a:ext uri="{FF2B5EF4-FFF2-40B4-BE49-F238E27FC236}">
                <a16:creationId xmlns:a16="http://schemas.microsoft.com/office/drawing/2014/main" id="{85F7B3C9-6513-4DB1-831B-074050E782E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190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>
            <a:extLst>
              <a:ext uri="{FF2B5EF4-FFF2-40B4-BE49-F238E27FC236}">
                <a16:creationId xmlns:a16="http://schemas.microsoft.com/office/drawing/2014/main" id="{842927F7-1E7C-4ED0-9AE3-E544D761057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64D41827-B308-45C3-87E5-6EDCF458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8" name="Ograda besedila 12">
            <a:extLst>
              <a:ext uri="{FF2B5EF4-FFF2-40B4-BE49-F238E27FC236}">
                <a16:creationId xmlns:a16="http://schemas.microsoft.com/office/drawing/2014/main" id="{C73E1404-22CB-46B1-81B4-444D275751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0FF295E4-4857-46F2-9AE2-5E25B6110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8EA31A-C8F9-4BC9-B8F9-28AC6883B31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AA4B8478-5E27-4181-B9EA-4C5D0B270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aven konektor 6">
            <a:extLst>
              <a:ext uri="{FF2B5EF4-FFF2-40B4-BE49-F238E27FC236}">
                <a16:creationId xmlns:a16="http://schemas.microsoft.com/office/drawing/2014/main" id="{7DCE7FAB-4360-47E6-B3E1-56099FE868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Raven konektor 8">
            <a:extLst>
              <a:ext uri="{FF2B5EF4-FFF2-40B4-BE49-F238E27FC236}">
                <a16:creationId xmlns:a16="http://schemas.microsoft.com/office/drawing/2014/main" id="{17FB53FD-9CC9-44CA-80FE-11F59AACA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803F7802-B7B4-4A4D-B011-3CF20E9C59B9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Raven konektor 10">
            <a:extLst>
              <a:ext uri="{FF2B5EF4-FFF2-40B4-BE49-F238E27FC236}">
                <a16:creationId xmlns:a16="http://schemas.microsoft.com/office/drawing/2014/main" id="{B5902B55-7EF0-4C97-869F-2F857198F1A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4F4C1AC6-F20E-4DA1-91EA-71450EFA4A2D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33AE70EE-A157-42DF-98D8-6E848B402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EB2A21E-23F2-4D26-BEEF-9FDA4E2044D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34" r:id="rId4"/>
    <p:sldLayoutId id="2147483835" r:id="rId5"/>
    <p:sldLayoutId id="2147483842" r:id="rId6"/>
    <p:sldLayoutId id="2147483836" r:id="rId7"/>
    <p:sldLayoutId id="2147483843" r:id="rId8"/>
    <p:sldLayoutId id="2147483844" r:id="rId9"/>
    <p:sldLayoutId id="2147483837" r:id="rId10"/>
    <p:sldLayoutId id="214748383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B30058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E2AAB8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CDB3FB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DAEB83-18E9-4FF6-81D7-531C00B86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3600" dirty="0"/>
              <a:t>Razvoj zgodovinskih dežel in Slovenci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421DC9E-4F98-4C64-9B54-0DD6D902A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/>
              <a:t>Dežela se vzpostavi kot domovina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/>
              <a:t>Plemiške rodbine na Slovenskem in oblikovanje dinastičnih ozemelj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/>
              <a:t>Srednjeveška mesta in kulturna dejavnost na Slovenskem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3D152D-E522-450F-8583-DA5852FA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7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CEB47D49-621A-40A3-96C1-F1D78622B01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76250"/>
            <a:ext cx="7467600" cy="5997575"/>
          </a:xfrm>
        </p:spPr>
        <p:txBody>
          <a:bodyPr/>
          <a:lstStyle/>
          <a:p>
            <a:r>
              <a:rPr lang="sl-SI" altLang="sl-SI"/>
              <a:t>rodbini </a:t>
            </a:r>
            <a:r>
              <a:rPr lang="sl-SI" altLang="sl-SI" i="1" u="sng"/>
              <a:t>Eppenstein</a:t>
            </a:r>
            <a:r>
              <a:rPr lang="sl-SI" altLang="sl-SI"/>
              <a:t> in </a:t>
            </a:r>
            <a:r>
              <a:rPr lang="sl-SI" altLang="sl-SI" i="1" u="sng"/>
              <a:t>Spanheim</a:t>
            </a:r>
            <a:r>
              <a:rPr lang="sl-SI" altLang="sl-SI"/>
              <a:t> (posesti južno od koroške, na kranjskem in v nekdanji Savinjski krajini, Ljubljansko kotlino – z Ljubljano)</a:t>
            </a:r>
          </a:p>
          <a:p>
            <a:r>
              <a:rPr lang="sl-SI" altLang="sl-SI" i="1" u="sng"/>
              <a:t>Grofi iz Andechsa </a:t>
            </a:r>
            <a:r>
              <a:rPr lang="sl-SI" altLang="sl-SI"/>
              <a:t>(Kamnik)</a:t>
            </a:r>
          </a:p>
          <a:p>
            <a:r>
              <a:rPr lang="sl-SI" altLang="sl-SI" i="1" u="sng"/>
              <a:t>Traungauci</a:t>
            </a:r>
            <a:r>
              <a:rPr lang="sl-SI" altLang="sl-SI"/>
              <a:t> (Štajerska)</a:t>
            </a:r>
          </a:p>
          <a:p>
            <a:r>
              <a:rPr lang="sl-SI" altLang="sl-SI" i="1" u="sng"/>
              <a:t>Rodbina Auersperg </a:t>
            </a:r>
            <a:r>
              <a:rPr lang="sl-SI" altLang="sl-SI"/>
              <a:t>(Turjak)</a:t>
            </a:r>
          </a:p>
          <a:p>
            <a:r>
              <a:rPr lang="sl-SI" altLang="sl-SI"/>
              <a:t>“</a:t>
            </a:r>
            <a:r>
              <a:rPr lang="sl-SI" altLang="sl-SI" i="1" u="sng"/>
              <a:t>Hemin rod</a:t>
            </a:r>
            <a:r>
              <a:rPr lang="sl-SI" altLang="sl-SI"/>
              <a:t>”; Hema in njen mož Vilijem ll. (Breže na Koroškem, Savinjska, območje med Dravo in Savo, ozemlje južno od Save do Kostanjevice in Višnje Gore)</a:t>
            </a:r>
          </a:p>
          <a:p>
            <a:r>
              <a:rPr lang="sl-SI" altLang="sl-SI"/>
              <a:t>Češki kralj </a:t>
            </a:r>
            <a:r>
              <a:rPr lang="sl-SI" altLang="sl-SI" i="1" u="sng"/>
              <a:t>Otokar ll. P</a:t>
            </a:r>
            <a:r>
              <a:rPr lang="sl-SI" altLang="sl-SI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ř</a:t>
            </a:r>
            <a:r>
              <a:rPr lang="sl-SI" altLang="sl-SI" i="1" u="sng">
                <a:cs typeface="Times New Roman" panose="02020603050405020304" pitchFamily="18" charset="0"/>
              </a:rPr>
              <a:t>emysl </a:t>
            </a:r>
            <a:r>
              <a:rPr lang="sl-SI" altLang="sl-SI">
                <a:cs typeface="Times New Roman" panose="02020603050405020304" pitchFamily="18" charset="0"/>
              </a:rPr>
              <a:t>(vojvoda na Štajerskem, Koroška, Kranjska)</a:t>
            </a:r>
          </a:p>
          <a:p>
            <a:r>
              <a:rPr lang="sl-SI" altLang="sl-SI">
                <a:cs typeface="Times New Roman" panose="02020603050405020304" pitchFamily="18" charset="0"/>
              </a:rPr>
              <a:t>od 1278 naprej: </a:t>
            </a:r>
            <a:r>
              <a:rPr lang="sl-SI" altLang="sl-SI" i="1" u="sng">
                <a:cs typeface="Times New Roman" panose="02020603050405020304" pitchFamily="18" charset="0"/>
              </a:rPr>
              <a:t>HABSBURŽANI </a:t>
            </a:r>
            <a:r>
              <a:rPr lang="sl-SI" altLang="sl-SI">
                <a:cs typeface="Times New Roman" panose="02020603050405020304" pitchFamily="18" charset="0"/>
              </a:rPr>
              <a:t>(Rudolf l.-nemški vladar)</a:t>
            </a:r>
            <a:endParaRPr lang="sl-SI" altLang="sl-SI" i="1" u="sng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lika 10" descr="554px-Zemljovid_Slovenske_dezele_in_pokrajin.jpg">
            <a:extLst>
              <a:ext uri="{FF2B5EF4-FFF2-40B4-BE49-F238E27FC236}">
                <a16:creationId xmlns:a16="http://schemas.microsoft.com/office/drawing/2014/main" id="{9870BCBB-53E0-4EA5-95CD-6B6CC729F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924175"/>
            <a:ext cx="3454400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1EC74F2-D91C-448E-B71B-F73F94F6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7467600" cy="2746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8436" name="Ograda vsebine 2">
            <a:extLst>
              <a:ext uri="{FF2B5EF4-FFF2-40B4-BE49-F238E27FC236}">
                <a16:creationId xmlns:a16="http://schemas.microsoft.com/office/drawing/2014/main" id="{86334406-D4EC-4421-9B1B-D80BF0B58F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76250"/>
            <a:ext cx="7467600" cy="5997575"/>
          </a:xfrm>
        </p:spPr>
        <p:txBody>
          <a:bodyPr/>
          <a:lstStyle/>
          <a:p>
            <a:r>
              <a:rPr lang="sl-SI" altLang="sl-SI" b="1"/>
              <a:t>GORIŠKI GROFJE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100"/>
              <a:t>         Gorica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100"/>
              <a:t>         vzpon dosegli v 13.stoletju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100"/>
              <a:t>         obsežne posesti (fevdi in alodi-brez dajatev in davkov): v Posočju, na Vipavskem, Krasu, v Istri, Furlaniji in na Koroškem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100"/>
              <a:t>          Grof Majnhard Goriški dobil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100"/>
              <a:t>od vladarja (Rudolfa Habsburškega)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100"/>
              <a:t> v zastavo Kranjsko (1279), vojvodino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100"/>
              <a:t>Koroško, vojvoda Koroške (1286)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100"/>
              <a:t>          z izumiranjem je njihova posest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100"/>
              <a:t>prehajala pod Habsburžane,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100"/>
              <a:t>ob smrti zadnjega goriškega grofa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100"/>
              <a:t> (Lenarta, 1500), tudi sama Gorica       </a:t>
            </a:r>
          </a:p>
        </p:txBody>
      </p:sp>
      <p:sp>
        <p:nvSpPr>
          <p:cNvPr id="4" name="Desna puščica 3">
            <a:extLst>
              <a:ext uri="{FF2B5EF4-FFF2-40B4-BE49-F238E27FC236}">
                <a16:creationId xmlns:a16="http://schemas.microsoft.com/office/drawing/2014/main" id="{9EBCA20B-9CD8-4133-AC6E-FD6575CF69B4}"/>
              </a:ext>
            </a:extLst>
          </p:cNvPr>
          <p:cNvSpPr/>
          <p:nvPr/>
        </p:nvSpPr>
        <p:spPr>
          <a:xfrm>
            <a:off x="684213" y="1125538"/>
            <a:ext cx="503237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Desna puščica 5">
            <a:extLst>
              <a:ext uri="{FF2B5EF4-FFF2-40B4-BE49-F238E27FC236}">
                <a16:creationId xmlns:a16="http://schemas.microsoft.com/office/drawing/2014/main" id="{4CBB05D8-F4A3-4789-B2FE-0244CBA37E29}"/>
              </a:ext>
            </a:extLst>
          </p:cNvPr>
          <p:cNvSpPr/>
          <p:nvPr/>
        </p:nvSpPr>
        <p:spPr>
          <a:xfrm>
            <a:off x="611188" y="1484313"/>
            <a:ext cx="50482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" name="Desna puščica 6">
            <a:extLst>
              <a:ext uri="{FF2B5EF4-FFF2-40B4-BE49-F238E27FC236}">
                <a16:creationId xmlns:a16="http://schemas.microsoft.com/office/drawing/2014/main" id="{B6E2FB2D-0EF4-4966-B54F-97F3F23C91E9}"/>
              </a:ext>
            </a:extLst>
          </p:cNvPr>
          <p:cNvSpPr/>
          <p:nvPr/>
        </p:nvSpPr>
        <p:spPr>
          <a:xfrm>
            <a:off x="684213" y="1844675"/>
            <a:ext cx="503237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Desna puščica 7">
            <a:extLst>
              <a:ext uri="{FF2B5EF4-FFF2-40B4-BE49-F238E27FC236}">
                <a16:creationId xmlns:a16="http://schemas.microsoft.com/office/drawing/2014/main" id="{509052DE-EFC8-458B-ABCB-386FCE92C8CF}"/>
              </a:ext>
            </a:extLst>
          </p:cNvPr>
          <p:cNvSpPr/>
          <p:nvPr/>
        </p:nvSpPr>
        <p:spPr>
          <a:xfrm>
            <a:off x="755650" y="2924175"/>
            <a:ext cx="503238" cy="136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Desna puščica 8">
            <a:extLst>
              <a:ext uri="{FF2B5EF4-FFF2-40B4-BE49-F238E27FC236}">
                <a16:creationId xmlns:a16="http://schemas.microsoft.com/office/drawing/2014/main" id="{075CBFE1-B2B5-4EC7-A9FF-3978B2EA53C1}"/>
              </a:ext>
            </a:extLst>
          </p:cNvPr>
          <p:cNvSpPr/>
          <p:nvPr/>
        </p:nvSpPr>
        <p:spPr>
          <a:xfrm>
            <a:off x="684213" y="4508500"/>
            <a:ext cx="503237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lika 10" descr="800px-GradZovnek.JPG">
            <a:extLst>
              <a:ext uri="{FF2B5EF4-FFF2-40B4-BE49-F238E27FC236}">
                <a16:creationId xmlns:a16="http://schemas.microsoft.com/office/drawing/2014/main" id="{6EA35104-8AC7-4EA2-8A0D-B580A7122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6250"/>
            <a:ext cx="4097337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224C35F-C1C6-4B95-ABC1-74B21F546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7467600" cy="2746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9460" name="Ograda vsebine 2">
            <a:extLst>
              <a:ext uri="{FF2B5EF4-FFF2-40B4-BE49-F238E27FC236}">
                <a16:creationId xmlns:a16="http://schemas.microsoft.com/office/drawing/2014/main" id="{0317A38F-BD11-4D0E-9F00-5818EBA856A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620713"/>
            <a:ext cx="7931150" cy="5853112"/>
          </a:xfrm>
        </p:spPr>
        <p:txBody>
          <a:bodyPr/>
          <a:lstStyle/>
          <a:p>
            <a:r>
              <a:rPr lang="sl-SI" altLang="sl-SI" b="1"/>
              <a:t>GROFI CELJSKI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svobodni gospodi iz grada </a:t>
            </a:r>
            <a:r>
              <a:rPr lang="sl-SI" altLang="sl-SI">
                <a:solidFill>
                  <a:schemeClr val="bg1"/>
                </a:solidFill>
              </a:rPr>
              <a:t>Žovnek (Savinjska dolina)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spretne poroke in vojaške </a:t>
            </a:r>
            <a:r>
              <a:rPr lang="sl-SI" altLang="sl-SI">
                <a:solidFill>
                  <a:schemeClr val="bg1"/>
                </a:solidFill>
              </a:rPr>
              <a:t>službe: velik vpliv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14.stoletje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posesti na: Štajerskem, Ko</a:t>
            </a:r>
            <a:r>
              <a:rPr lang="sl-SI" altLang="sl-SI">
                <a:solidFill>
                  <a:schemeClr val="bg1"/>
                </a:solidFill>
              </a:rPr>
              <a:t>roškem, Kranjskem, Celje </a:t>
            </a:r>
            <a:r>
              <a:rPr lang="sl-SI" altLang="sl-SI"/>
              <a:t>(rodbina Vovberških)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bili povzidgnjeni v grofe Ce</a:t>
            </a:r>
            <a:r>
              <a:rPr lang="sl-SI" altLang="sl-SI">
                <a:solidFill>
                  <a:schemeClr val="bg1"/>
                </a:solidFill>
              </a:rPr>
              <a:t>ljske (1341, 1372)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naklonjenost ogrskega kralja Sigismunda Luksemburškega prinesla vpliv tudi na (današnji) severni Hrvaški – ozemlja zunaj cesarstva!!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povzdignil grofe Celjske v </a:t>
            </a:r>
            <a:r>
              <a:rPr lang="sl-SI" altLang="sl-SI" b="1" i="1"/>
              <a:t>državne</a:t>
            </a:r>
            <a:r>
              <a:rPr lang="sl-SI" altLang="sl-SI"/>
              <a:t> kneze Rimsko-nemškega cesarstva, jih tako razvezal odvisnosti od Habsburžanov, rodbini sta stopili v vojno (Habsburžani niso odobravali tega privilegija), poravnava leta 1443</a:t>
            </a:r>
          </a:p>
        </p:txBody>
      </p:sp>
      <p:sp>
        <p:nvSpPr>
          <p:cNvPr id="4" name="Desna puščica 3">
            <a:extLst>
              <a:ext uri="{FF2B5EF4-FFF2-40B4-BE49-F238E27FC236}">
                <a16:creationId xmlns:a16="http://schemas.microsoft.com/office/drawing/2014/main" id="{2E96A143-F657-49E0-9168-3AEBD2C1469F}"/>
              </a:ext>
            </a:extLst>
          </p:cNvPr>
          <p:cNvSpPr/>
          <p:nvPr/>
        </p:nvSpPr>
        <p:spPr>
          <a:xfrm>
            <a:off x="323850" y="1196975"/>
            <a:ext cx="503238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Desna puščica 4">
            <a:extLst>
              <a:ext uri="{FF2B5EF4-FFF2-40B4-BE49-F238E27FC236}">
                <a16:creationId xmlns:a16="http://schemas.microsoft.com/office/drawing/2014/main" id="{8A964F4C-A023-4776-9631-5F67194FDAA9}"/>
              </a:ext>
            </a:extLst>
          </p:cNvPr>
          <p:cNvSpPr/>
          <p:nvPr/>
        </p:nvSpPr>
        <p:spPr>
          <a:xfrm>
            <a:off x="323850" y="1700213"/>
            <a:ext cx="503238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Desna puščica 5">
            <a:extLst>
              <a:ext uri="{FF2B5EF4-FFF2-40B4-BE49-F238E27FC236}">
                <a16:creationId xmlns:a16="http://schemas.microsoft.com/office/drawing/2014/main" id="{6B43B39A-60AE-4F1C-9476-A1F5412D5626}"/>
              </a:ext>
            </a:extLst>
          </p:cNvPr>
          <p:cNvSpPr/>
          <p:nvPr/>
        </p:nvSpPr>
        <p:spPr>
          <a:xfrm>
            <a:off x="323850" y="2060575"/>
            <a:ext cx="503238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" name="Desna puščica 6">
            <a:extLst>
              <a:ext uri="{FF2B5EF4-FFF2-40B4-BE49-F238E27FC236}">
                <a16:creationId xmlns:a16="http://schemas.microsoft.com/office/drawing/2014/main" id="{B249FC63-5560-4E8C-B65D-6EEB57E21D53}"/>
              </a:ext>
            </a:extLst>
          </p:cNvPr>
          <p:cNvSpPr/>
          <p:nvPr/>
        </p:nvSpPr>
        <p:spPr>
          <a:xfrm flipV="1">
            <a:off x="323850" y="2565400"/>
            <a:ext cx="50323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Desna puščica 7">
            <a:extLst>
              <a:ext uri="{FF2B5EF4-FFF2-40B4-BE49-F238E27FC236}">
                <a16:creationId xmlns:a16="http://schemas.microsoft.com/office/drawing/2014/main" id="{93BC0C37-0575-4476-9F41-6DFC4479DB53}"/>
              </a:ext>
            </a:extLst>
          </p:cNvPr>
          <p:cNvSpPr/>
          <p:nvPr/>
        </p:nvSpPr>
        <p:spPr>
          <a:xfrm>
            <a:off x="323850" y="3357563"/>
            <a:ext cx="50323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Desna puščica 8">
            <a:extLst>
              <a:ext uri="{FF2B5EF4-FFF2-40B4-BE49-F238E27FC236}">
                <a16:creationId xmlns:a16="http://schemas.microsoft.com/office/drawing/2014/main" id="{C5CEE080-959C-4D19-9ED8-CF0FF1C9B359}"/>
              </a:ext>
            </a:extLst>
          </p:cNvPr>
          <p:cNvSpPr/>
          <p:nvPr/>
        </p:nvSpPr>
        <p:spPr>
          <a:xfrm>
            <a:off x="323850" y="3789363"/>
            <a:ext cx="503238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Desna puščica 9">
            <a:extLst>
              <a:ext uri="{FF2B5EF4-FFF2-40B4-BE49-F238E27FC236}">
                <a16:creationId xmlns:a16="http://schemas.microsoft.com/office/drawing/2014/main" id="{08618B35-B222-404E-B56E-A832162CE32A}"/>
              </a:ext>
            </a:extLst>
          </p:cNvPr>
          <p:cNvSpPr/>
          <p:nvPr/>
        </p:nvSpPr>
        <p:spPr>
          <a:xfrm flipV="1">
            <a:off x="395288" y="5013325"/>
            <a:ext cx="504825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8275B1-EF82-4B83-A88A-AC12CA2EE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7467600" cy="2746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8D001FFA-8FA6-4081-ADF3-8594F16CC41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76250"/>
            <a:ext cx="7467600" cy="59975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Herman ll. poročal svoje otroke v pomembne evropske plemiške rodbine:  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Friderik ll. (njegov sin) se je poročil z plemkinjo nižlega rodu, Veroniko Deseniško – obsojena kot čarovnica in umorjena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Ulrik ll. (Friderikov sin, Barbarin nečak)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se je poročil na srbski dvor- 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povezal se s samim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turškim sultanom</a:t>
            </a:r>
          </a:p>
        </p:txBody>
      </p:sp>
      <p:sp>
        <p:nvSpPr>
          <p:cNvPr id="4" name="Desna puščica 3">
            <a:extLst>
              <a:ext uri="{FF2B5EF4-FFF2-40B4-BE49-F238E27FC236}">
                <a16:creationId xmlns:a16="http://schemas.microsoft.com/office/drawing/2014/main" id="{1C02691D-883D-409B-BC74-1D124C3CB351}"/>
              </a:ext>
            </a:extLst>
          </p:cNvPr>
          <p:cNvSpPr/>
          <p:nvPr/>
        </p:nvSpPr>
        <p:spPr>
          <a:xfrm>
            <a:off x="323850" y="620713"/>
            <a:ext cx="647700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5-kraka zvezda 4">
            <a:extLst>
              <a:ext uri="{FF2B5EF4-FFF2-40B4-BE49-F238E27FC236}">
                <a16:creationId xmlns:a16="http://schemas.microsoft.com/office/drawing/2014/main" id="{DE740EFB-8796-439B-8BF3-F2D951CBA55F}"/>
              </a:ext>
            </a:extLst>
          </p:cNvPr>
          <p:cNvSpPr/>
          <p:nvPr/>
        </p:nvSpPr>
        <p:spPr>
          <a:xfrm>
            <a:off x="900113" y="1412875"/>
            <a:ext cx="215900" cy="144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5-kraka zvezda 5">
            <a:extLst>
              <a:ext uri="{FF2B5EF4-FFF2-40B4-BE49-F238E27FC236}">
                <a16:creationId xmlns:a16="http://schemas.microsoft.com/office/drawing/2014/main" id="{38F7702D-C2B4-48C0-ABC8-CE8F9D1FFD09}"/>
              </a:ext>
            </a:extLst>
          </p:cNvPr>
          <p:cNvSpPr/>
          <p:nvPr/>
        </p:nvSpPr>
        <p:spPr>
          <a:xfrm>
            <a:off x="827088" y="2636838"/>
            <a:ext cx="215900" cy="1444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20487" name="Slika 7" descr="392px-Ulrich_II._of_Cilli.JPG">
            <a:extLst>
              <a:ext uri="{FF2B5EF4-FFF2-40B4-BE49-F238E27FC236}">
                <a16:creationId xmlns:a16="http://schemas.microsoft.com/office/drawing/2014/main" id="{9AC84DBF-EF95-4130-B87C-BBA45D7D7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24175"/>
            <a:ext cx="241617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375291-0CF7-4881-9DB7-99298E8C1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115888"/>
            <a:ext cx="7467600" cy="158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D67CB3A3-734B-453B-8894-C5B241FFB70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549275"/>
            <a:ext cx="7467600" cy="59245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bil je stric Ladislava Posmrtnega (vnuk Barbare&amp;Sigismunda, sin Elizabete ter Alberhta ll. Habsburškega), imel je njegovo skrbništvo (kraljevo namestništvo – dejanski ogrski vladar)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ogrski visoki plemiči (Hunyadi) ga niso hoteli v bližini, zato so nad njim izvedli atentat (Beograd, 1456), pod vodstvom Ladislava Hunyadija, Ulrikovi otroci so umrli pred njim, z dinastijo je bilo konec</a:t>
            </a:r>
          </a:p>
        </p:txBody>
      </p:sp>
      <p:sp>
        <p:nvSpPr>
          <p:cNvPr id="4" name="Desno ukrivljena puščica 3">
            <a:extLst>
              <a:ext uri="{FF2B5EF4-FFF2-40B4-BE49-F238E27FC236}">
                <a16:creationId xmlns:a16="http://schemas.microsoft.com/office/drawing/2014/main" id="{C70E99A4-C6ED-47F3-B2CB-7E2DCFC3DFD5}"/>
              </a:ext>
            </a:extLst>
          </p:cNvPr>
          <p:cNvSpPr/>
          <p:nvPr/>
        </p:nvSpPr>
        <p:spPr>
          <a:xfrm>
            <a:off x="323850" y="404813"/>
            <a:ext cx="215900" cy="431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1"/>
              </a:solidFill>
            </a:endParaRPr>
          </a:p>
        </p:txBody>
      </p:sp>
      <p:pic>
        <p:nvPicPr>
          <p:cNvPr id="5" name="Slika 4" descr="IMG_0409.JPG">
            <a:extLst>
              <a:ext uri="{FF2B5EF4-FFF2-40B4-BE49-F238E27FC236}">
                <a16:creationId xmlns:a16="http://schemas.microsoft.com/office/drawing/2014/main" id="{99A9E224-AFC1-43C7-B56D-4792157EB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8243887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7188D0-B877-4D6F-8D70-A7A5575A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2800" b="1" dirty="0"/>
              <a:t>Srednjeveška mesta na Slovenskem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208EE8B-8649-4525-B799-AF6246CB15E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7786688" cy="527685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V mestne naselbine so se naselja večinoma razvila v </a:t>
            </a:r>
            <a:r>
              <a:rPr lang="sl-SI" dirty="0" err="1"/>
              <a:t>13.stoletju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/>
              <a:t>      </a:t>
            </a:r>
            <a:r>
              <a:rPr lang="sl-SI" sz="1800" dirty="0"/>
              <a:t>Izjema so mesta današnje slovenske Istre in Ptuj (ohranila poselitveno kontinuiteto z antiko)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b="1" dirty="0"/>
              <a:t>MESTA V NOTRANJOSTI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/>
              <a:t>      naselbine z trgovsko in obrtno dejavnostjo dobile </a:t>
            </a:r>
            <a:r>
              <a:rPr lang="sl-SI" b="1" dirty="0"/>
              <a:t>sejemske pravice </a:t>
            </a:r>
            <a:r>
              <a:rPr lang="sl-SI" dirty="0"/>
              <a:t>in</a:t>
            </a:r>
            <a:r>
              <a:rPr lang="sl-SI" b="1" dirty="0"/>
              <a:t> pravico do obzidja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1800" dirty="0"/>
              <a:t>         prvotno mesta ustanavljali vladarji</a:t>
            </a:r>
            <a:r>
              <a:rPr lang="sl-SI" dirty="0"/>
              <a:t>, od 13.stol. dalje deželni knezi postali </a:t>
            </a:r>
            <a:r>
              <a:rPr lang="sl-SI" b="1" dirty="0"/>
              <a:t>mestni gospodje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/>
              <a:t>            postavljali mestno upravo in sodstvo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/>
              <a:t>          Mesta so se ozemeljsko, gospodarsko, družbeno in pravno ločila iz ostalega (agrarnega) dela zemljiškega gospostva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</p:txBody>
      </p:sp>
      <p:sp>
        <p:nvSpPr>
          <p:cNvPr id="4" name="Desna puščica 3">
            <a:extLst>
              <a:ext uri="{FF2B5EF4-FFF2-40B4-BE49-F238E27FC236}">
                <a16:creationId xmlns:a16="http://schemas.microsoft.com/office/drawing/2014/main" id="{B7CD8C04-4C93-4479-93BD-428BAD08258D}"/>
              </a:ext>
            </a:extLst>
          </p:cNvPr>
          <p:cNvSpPr/>
          <p:nvPr/>
        </p:nvSpPr>
        <p:spPr>
          <a:xfrm>
            <a:off x="539750" y="2133600"/>
            <a:ext cx="4318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" name="Puščica dol 13">
            <a:extLst>
              <a:ext uri="{FF2B5EF4-FFF2-40B4-BE49-F238E27FC236}">
                <a16:creationId xmlns:a16="http://schemas.microsoft.com/office/drawing/2014/main" id="{272E8717-B571-4874-A26E-84D2C69731F2}"/>
              </a:ext>
            </a:extLst>
          </p:cNvPr>
          <p:cNvSpPr/>
          <p:nvPr/>
        </p:nvSpPr>
        <p:spPr>
          <a:xfrm>
            <a:off x="3563938" y="4437063"/>
            <a:ext cx="2873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cxnSp>
        <p:nvCxnSpPr>
          <p:cNvPr id="16" name="Raven puščični konektor 15">
            <a:extLst>
              <a:ext uri="{FF2B5EF4-FFF2-40B4-BE49-F238E27FC236}">
                <a16:creationId xmlns:a16="http://schemas.microsoft.com/office/drawing/2014/main" id="{BA95BA34-F9D9-4825-96D8-C4286780B4A4}"/>
              </a:ext>
            </a:extLst>
          </p:cNvPr>
          <p:cNvCxnSpPr/>
          <p:nvPr/>
        </p:nvCxnSpPr>
        <p:spPr>
          <a:xfrm>
            <a:off x="539750" y="3213100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konektor 17">
            <a:extLst>
              <a:ext uri="{FF2B5EF4-FFF2-40B4-BE49-F238E27FC236}">
                <a16:creationId xmlns:a16="http://schemas.microsoft.com/office/drawing/2014/main" id="{93620E03-8657-4A63-BA34-65085F9A0E3E}"/>
              </a:ext>
            </a:extLst>
          </p:cNvPr>
          <p:cNvCxnSpPr/>
          <p:nvPr/>
        </p:nvCxnSpPr>
        <p:spPr>
          <a:xfrm>
            <a:off x="611188" y="4005263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konektor 19">
            <a:extLst>
              <a:ext uri="{FF2B5EF4-FFF2-40B4-BE49-F238E27FC236}">
                <a16:creationId xmlns:a16="http://schemas.microsoft.com/office/drawing/2014/main" id="{5FA3DF56-BC4F-459B-9CC0-C5D3A0B275D3}"/>
              </a:ext>
            </a:extLst>
          </p:cNvPr>
          <p:cNvCxnSpPr/>
          <p:nvPr/>
        </p:nvCxnSpPr>
        <p:spPr>
          <a:xfrm>
            <a:off x="611188" y="5445125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ščica dol 5">
            <a:extLst>
              <a:ext uri="{FF2B5EF4-FFF2-40B4-BE49-F238E27FC236}">
                <a16:creationId xmlns:a16="http://schemas.microsoft.com/office/drawing/2014/main" id="{19952064-1A11-45B9-9D0E-C10325E67575}"/>
              </a:ext>
            </a:extLst>
          </p:cNvPr>
          <p:cNvSpPr/>
          <p:nvPr/>
        </p:nvSpPr>
        <p:spPr>
          <a:xfrm>
            <a:off x="5076825" y="981075"/>
            <a:ext cx="503238" cy="107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EB4C36D-830E-4A05-B933-638F2D55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7467600" cy="2746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23556" name="Ograda vsebine 2">
            <a:extLst>
              <a:ext uri="{FF2B5EF4-FFF2-40B4-BE49-F238E27FC236}">
                <a16:creationId xmlns:a16="http://schemas.microsoft.com/office/drawing/2014/main" id="{6B575EEA-D3AA-478C-A57F-E31F66E7407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549275"/>
            <a:ext cx="7931150" cy="59245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Vsak prebivalec mesta ni bil </a:t>
            </a:r>
            <a:r>
              <a:rPr lang="sl-SI" altLang="sl-SI" b="1"/>
              <a:t>meščan</a:t>
            </a:r>
            <a:r>
              <a:rPr lang="sl-SI" altLang="sl-SI"/>
              <a:t> (plemstvo, duhovščina, meništvo, uradništvo, služinčad, Judje, podložniki-ki so obdelovali okolico,..)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    živeli v mestu, se ukvarjali z obrtjo ali trgovino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    imeli pravico vstopati v </a:t>
            </a:r>
            <a:r>
              <a:rPr lang="sl-SI" altLang="sl-SI" b="1"/>
              <a:t>organe mestne oblasti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b="1"/>
              <a:t>             </a:t>
            </a:r>
            <a:r>
              <a:rPr lang="sl-SI" altLang="sl-SI"/>
              <a:t>(zbor oz. skupščino vseh meščanov), ki ga je  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    vodil </a:t>
            </a:r>
            <a:r>
              <a:rPr lang="sl-SI" altLang="sl-SI" b="1"/>
              <a:t>mestni sodnik</a:t>
            </a:r>
            <a:r>
              <a:rPr lang="sl-SI" altLang="sl-SI"/>
              <a:t> – predstavnik mestnega 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    gospoda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b="1"/>
              <a:t>         </a:t>
            </a:r>
            <a:r>
              <a:rPr lang="sl-SI" altLang="sl-SI"/>
              <a:t>v poznem srednjem veku: </a:t>
            </a:r>
            <a:r>
              <a:rPr lang="sl-SI" altLang="sl-SI" b="1"/>
              <a:t>mestni svet </a:t>
            </a:r>
            <a:r>
              <a:rPr lang="sl-SI" altLang="sl-SI"/>
              <a:t>(ožja skupina)</a:t>
            </a:r>
          </a:p>
          <a:p>
            <a:r>
              <a:rPr lang="sl-SI" altLang="sl-SI"/>
              <a:t>Govorili slovensko in nemško, uradovali v nemščini</a:t>
            </a:r>
          </a:p>
        </p:txBody>
      </p:sp>
      <p:cxnSp>
        <p:nvCxnSpPr>
          <p:cNvPr id="5" name="Raven puščični konektor 4">
            <a:extLst>
              <a:ext uri="{FF2B5EF4-FFF2-40B4-BE49-F238E27FC236}">
                <a16:creationId xmlns:a16="http://schemas.microsoft.com/office/drawing/2014/main" id="{CA897CE4-C644-4752-B6BE-E8FB905E106A}"/>
              </a:ext>
            </a:extLst>
          </p:cNvPr>
          <p:cNvCxnSpPr/>
          <p:nvPr/>
        </p:nvCxnSpPr>
        <p:spPr>
          <a:xfrm>
            <a:off x="539750" y="765175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konektor 7">
            <a:extLst>
              <a:ext uri="{FF2B5EF4-FFF2-40B4-BE49-F238E27FC236}">
                <a16:creationId xmlns:a16="http://schemas.microsoft.com/office/drawing/2014/main" id="{14F895A5-6BC9-4C6A-B864-E7E93A1DB85F}"/>
              </a:ext>
            </a:extLst>
          </p:cNvPr>
          <p:cNvCxnSpPr/>
          <p:nvPr/>
        </p:nvCxnSpPr>
        <p:spPr>
          <a:xfrm>
            <a:off x="611188" y="4652963"/>
            <a:ext cx="5762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A573AE-304E-44E8-86DC-B8D6F158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7467600" cy="46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24579" name="Ograda vsebine 2">
            <a:extLst>
              <a:ext uri="{FF2B5EF4-FFF2-40B4-BE49-F238E27FC236}">
                <a16:creationId xmlns:a16="http://schemas.microsoft.com/office/drawing/2014/main" id="{7754DF27-CC4D-483F-A56E-EE9D5D0D36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620713"/>
            <a:ext cx="8002588" cy="5853112"/>
          </a:xfrm>
        </p:spPr>
        <p:txBody>
          <a:bodyPr/>
          <a:lstStyle/>
          <a:p>
            <a:r>
              <a:rPr lang="sl-SI" altLang="sl-SI"/>
              <a:t>Mesta v notranjosti so bila: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Koroška: Breže (12.stol.), Šentvid, Beljak, Velikovec, Celovec(13.stol.)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Štajerska: Ptuj, Maribor, Slovenj Gradec(13.stol.)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Kranjska: Kamnik, Kranj, Ljubljana, Novo mesto (1365 – Rudolf lV.); Krško, Kočevje, Višnja Gora, Lož(15.stol.), Celje (15.stol.-pred Turki)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 Goriška: Gorica (14.stol.)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</a:t>
            </a:r>
          </a:p>
        </p:txBody>
      </p:sp>
      <p:sp>
        <p:nvSpPr>
          <p:cNvPr id="4" name="Desna puščica 3">
            <a:extLst>
              <a:ext uri="{FF2B5EF4-FFF2-40B4-BE49-F238E27FC236}">
                <a16:creationId xmlns:a16="http://schemas.microsoft.com/office/drawing/2014/main" id="{FC0A1892-0F86-4938-8C11-C8B33FC38E6D}"/>
              </a:ext>
            </a:extLst>
          </p:cNvPr>
          <p:cNvSpPr/>
          <p:nvPr/>
        </p:nvSpPr>
        <p:spPr>
          <a:xfrm>
            <a:off x="611188" y="1196975"/>
            <a:ext cx="576262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Desna puščica 4">
            <a:extLst>
              <a:ext uri="{FF2B5EF4-FFF2-40B4-BE49-F238E27FC236}">
                <a16:creationId xmlns:a16="http://schemas.microsoft.com/office/drawing/2014/main" id="{86040061-6EC0-4EAF-AD34-9EECA77945DC}"/>
              </a:ext>
            </a:extLst>
          </p:cNvPr>
          <p:cNvSpPr/>
          <p:nvPr/>
        </p:nvSpPr>
        <p:spPr>
          <a:xfrm>
            <a:off x="611188" y="1989138"/>
            <a:ext cx="647700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" name="Desna puščica 6">
            <a:extLst>
              <a:ext uri="{FF2B5EF4-FFF2-40B4-BE49-F238E27FC236}">
                <a16:creationId xmlns:a16="http://schemas.microsoft.com/office/drawing/2014/main" id="{5EFAC746-8583-4DB3-8CBC-F99945DF89FB}"/>
              </a:ext>
            </a:extLst>
          </p:cNvPr>
          <p:cNvSpPr/>
          <p:nvPr/>
        </p:nvSpPr>
        <p:spPr>
          <a:xfrm>
            <a:off x="611188" y="2349500"/>
            <a:ext cx="647700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Desna puščica 7">
            <a:extLst>
              <a:ext uri="{FF2B5EF4-FFF2-40B4-BE49-F238E27FC236}">
                <a16:creationId xmlns:a16="http://schemas.microsoft.com/office/drawing/2014/main" id="{031D9B39-A215-4275-BB86-BE6A44A728C7}"/>
              </a:ext>
            </a:extLst>
          </p:cNvPr>
          <p:cNvSpPr/>
          <p:nvPr/>
        </p:nvSpPr>
        <p:spPr>
          <a:xfrm>
            <a:off x="684213" y="3573463"/>
            <a:ext cx="647700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24584" name="Slika 8" descr="800px-Friesach_Petersberg_und_Peterskirche_14042007_01.jpg">
            <a:extLst>
              <a:ext uri="{FF2B5EF4-FFF2-40B4-BE49-F238E27FC236}">
                <a16:creationId xmlns:a16="http://schemas.microsoft.com/office/drawing/2014/main" id="{437FF1B7-CDA4-49EE-BC67-EA5C5A6C9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05263"/>
            <a:ext cx="243840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PoljeZBesedilom 9">
            <a:extLst>
              <a:ext uri="{FF2B5EF4-FFF2-40B4-BE49-F238E27FC236}">
                <a16:creationId xmlns:a16="http://schemas.microsoft.com/office/drawing/2014/main" id="{19CE122A-B0ED-46FE-B630-147387E33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732463"/>
            <a:ext cx="2211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Breže na Koroškem</a:t>
            </a:r>
          </a:p>
        </p:txBody>
      </p:sp>
      <p:pic>
        <p:nvPicPr>
          <p:cNvPr id="24586" name="Slika 10" descr="DSC_0385_ptuj_mestni_trg.jpg">
            <a:extLst>
              <a:ext uri="{FF2B5EF4-FFF2-40B4-BE49-F238E27FC236}">
                <a16:creationId xmlns:a16="http://schemas.microsoft.com/office/drawing/2014/main" id="{FE64792D-F99D-4A79-9C70-2ECE73106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573463"/>
            <a:ext cx="26797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PoljeZBesedilom 12">
            <a:extLst>
              <a:ext uri="{FF2B5EF4-FFF2-40B4-BE49-F238E27FC236}">
                <a16:creationId xmlns:a16="http://schemas.microsoft.com/office/drawing/2014/main" id="{CD5944EB-8375-4684-87E5-0B650A297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876925"/>
            <a:ext cx="58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Ptuj</a:t>
            </a:r>
          </a:p>
        </p:txBody>
      </p:sp>
    </p:spTree>
  </p:cSld>
  <p:clrMapOvr>
    <a:masterClrMapping/>
  </p:clrMapOvr>
  <p:transition>
    <p:comb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CA5E09-BB67-4C57-B33A-84AF219A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7467600" cy="857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25603" name="Ograda vsebine 2">
            <a:extLst>
              <a:ext uri="{FF2B5EF4-FFF2-40B4-BE49-F238E27FC236}">
                <a16:creationId xmlns:a16="http://schemas.microsoft.com/office/drawing/2014/main" id="{1F91B3D1-E93E-4BB6-8CFE-440F0465564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620713"/>
            <a:ext cx="7467600" cy="5853112"/>
          </a:xfrm>
        </p:spPr>
        <p:txBody>
          <a:bodyPr/>
          <a:lstStyle/>
          <a:p>
            <a:r>
              <a:rPr lang="sl-SI" altLang="sl-SI" b="1"/>
              <a:t>OBALNA MESTA</a:t>
            </a: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Prebivalci (Trsta, Milj, Kopra, Izole, Pirana):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so se ukvarjali z </a:t>
            </a:r>
            <a:r>
              <a:rPr lang="sl-SI" altLang="sl-SI" i="1" u="sng"/>
              <a:t>ribištvom, solinarstvom, ladjedelništvom, vinogradništvom, oljkarstvom, sadjarstvom         </a:t>
            </a:r>
            <a:r>
              <a:rPr lang="sl-SI" altLang="sl-SI"/>
              <a:t>v 13.stol.: obrt&amp;trgovina(mednarodna trgovina med deželami, Ogrsko, Italijo)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mesta se občutno povečajo, obzidja pa imela že prej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Upravno in gospodarsko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enoto so mesta </a:t>
            </a:r>
            <a:r>
              <a:rPr lang="sl-SI" altLang="sl-SI" b="1"/>
              <a:t>tvorila skupaj s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b="1"/>
              <a:t>podeželjem </a:t>
            </a:r>
            <a:r>
              <a:rPr lang="sl-SI" altLang="sl-SI"/>
              <a:t>(agrarnim zaledjem)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cxnSp>
        <p:nvCxnSpPr>
          <p:cNvPr id="5" name="Raven puščični konektor 4">
            <a:extLst>
              <a:ext uri="{FF2B5EF4-FFF2-40B4-BE49-F238E27FC236}">
                <a16:creationId xmlns:a16="http://schemas.microsoft.com/office/drawing/2014/main" id="{BB7375E4-010B-4174-A2AF-2043B439164E}"/>
              </a:ext>
            </a:extLst>
          </p:cNvPr>
          <p:cNvCxnSpPr/>
          <p:nvPr/>
        </p:nvCxnSpPr>
        <p:spPr>
          <a:xfrm>
            <a:off x="2555875" y="2492375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esno ukrivljena puščica 5">
            <a:extLst>
              <a:ext uri="{FF2B5EF4-FFF2-40B4-BE49-F238E27FC236}">
                <a16:creationId xmlns:a16="http://schemas.microsoft.com/office/drawing/2014/main" id="{01CD013B-B160-4265-8BD5-070D1E23F3D8}"/>
              </a:ext>
            </a:extLst>
          </p:cNvPr>
          <p:cNvSpPr/>
          <p:nvPr/>
        </p:nvSpPr>
        <p:spPr>
          <a:xfrm>
            <a:off x="395288" y="3213100"/>
            <a:ext cx="360362" cy="5762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1"/>
              </a:solidFill>
            </a:endParaRPr>
          </a:p>
        </p:txBody>
      </p:sp>
      <p:pic>
        <p:nvPicPr>
          <p:cNvPr id="25606" name="Slika 6" descr="trieste.gif">
            <a:extLst>
              <a:ext uri="{FF2B5EF4-FFF2-40B4-BE49-F238E27FC236}">
                <a16:creationId xmlns:a16="http://schemas.microsoft.com/office/drawing/2014/main" id="{4BACE985-CEB5-4234-923B-31AC283DC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31591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aven puščični konektor 8">
            <a:extLst>
              <a:ext uri="{FF2B5EF4-FFF2-40B4-BE49-F238E27FC236}">
                <a16:creationId xmlns:a16="http://schemas.microsoft.com/office/drawing/2014/main" id="{61C22DD0-7EB7-4E98-86A3-047C06DCB54D}"/>
              </a:ext>
            </a:extLst>
          </p:cNvPr>
          <p:cNvCxnSpPr/>
          <p:nvPr/>
        </p:nvCxnSpPr>
        <p:spPr>
          <a:xfrm>
            <a:off x="179388" y="4437063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8" name="PoljeZBesedilom 11">
            <a:extLst>
              <a:ext uri="{FF2B5EF4-FFF2-40B4-BE49-F238E27FC236}">
                <a16:creationId xmlns:a16="http://schemas.microsoft.com/office/drawing/2014/main" id="{6537E05C-5805-4142-858F-A43C0F020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211888"/>
            <a:ext cx="574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Trst</a:t>
            </a:r>
          </a:p>
          <a:p>
            <a:endParaRPr lang="sl-SI" altLang="sl-SI"/>
          </a:p>
        </p:txBody>
      </p:sp>
    </p:spTree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C262C3-5F57-4DC8-BD4B-F2F44E9B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7467600" cy="857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2C8B12E-AC89-4F64-9B66-94151E9E10A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549275"/>
            <a:ext cx="7467600" cy="592455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Obalne mestne naselbine so imele </a:t>
            </a:r>
            <a:r>
              <a:rPr lang="sl-SI" b="1" dirty="0"/>
              <a:t>samoupravo </a:t>
            </a:r>
            <a:r>
              <a:rPr lang="sl-SI" dirty="0"/>
              <a:t>razvito že zelo zgodaj: </a:t>
            </a:r>
            <a:r>
              <a:rPr lang="sl-SI" b="1" dirty="0" err="1"/>
              <a:t>kolonat</a:t>
            </a:r>
            <a:r>
              <a:rPr lang="sl-SI" b="1" dirty="0"/>
              <a:t> </a:t>
            </a:r>
            <a:r>
              <a:rPr lang="sl-SI" dirty="0"/>
              <a:t>(koloni so obdelovali zemljo v </a:t>
            </a:r>
            <a:r>
              <a:rPr lang="sl-SI" dirty="0" err="1"/>
              <a:t>mestem</a:t>
            </a:r>
            <a:r>
              <a:rPr lang="sl-SI" dirty="0"/>
              <a:t> zaledju, ki je bila last prebivalcev mesta) </a:t>
            </a:r>
            <a:r>
              <a:rPr lang="sl-SI" sz="1800" dirty="0"/>
              <a:t>– fevdalni odnosi se niso razvili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Prebivalstvo in njim pripadajoče ozemlje je bilo združeno v </a:t>
            </a:r>
            <a:r>
              <a:rPr lang="sl-SI" b="1" dirty="0"/>
              <a:t>občino </a:t>
            </a:r>
            <a:r>
              <a:rPr lang="sl-SI" dirty="0"/>
              <a:t>oz. </a:t>
            </a:r>
            <a:r>
              <a:rPr lang="sl-SI" b="1" dirty="0"/>
              <a:t>komuno 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Pravila napisana v </a:t>
            </a:r>
            <a:r>
              <a:rPr lang="sl-SI" b="1" dirty="0"/>
              <a:t>statutih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v </a:t>
            </a:r>
            <a:r>
              <a:rPr lang="sl-SI" dirty="0" err="1"/>
              <a:t>poznjem</a:t>
            </a:r>
            <a:r>
              <a:rPr lang="sl-SI" dirty="0"/>
              <a:t> srednjem veku je v samoupravi sodeloval </a:t>
            </a:r>
            <a:r>
              <a:rPr lang="sl-SI" b="1" dirty="0"/>
              <a:t>komunalni svet z dednim članstvom</a:t>
            </a:r>
            <a:r>
              <a:rPr lang="sl-SI" dirty="0"/>
              <a:t> (skoraj lastnosti plemstva-</a:t>
            </a:r>
            <a:r>
              <a:rPr lang="sl-SI" b="1" dirty="0" err="1"/>
              <a:t>patriciji</a:t>
            </a:r>
            <a:r>
              <a:rPr lang="sl-SI" dirty="0"/>
              <a:t>, </a:t>
            </a:r>
            <a:r>
              <a:rPr lang="sl-SI" dirty="0" err="1"/>
              <a:t>patriciat</a:t>
            </a:r>
            <a:r>
              <a:rPr lang="sl-SI" dirty="0"/>
              <a:t>)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Mesta so potrebovala zaščito – Benetke, najprej sklepali zavezništva, nato so se jim predali v nadoblast (načelniki-</a:t>
            </a:r>
            <a:r>
              <a:rPr lang="sl-SI" b="1" dirty="0" err="1"/>
              <a:t>podestati</a:t>
            </a:r>
            <a:r>
              <a:rPr lang="sl-SI" dirty="0"/>
              <a:t>)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Govorili italijansko in slovensko, uradovali so v latinščini, italijanščini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Romani, Slovani(podeželje)</a:t>
            </a:r>
          </a:p>
        </p:txBody>
      </p:sp>
    </p:spTree>
  </p:cSld>
  <p:clrMapOvr>
    <a:masterClrMapping/>
  </p:clrMapOvr>
  <p:transition>
    <p:cover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jeZBesedilom 9">
            <a:extLst>
              <a:ext uri="{FF2B5EF4-FFF2-40B4-BE49-F238E27FC236}">
                <a16:creationId xmlns:a16="http://schemas.microsoft.com/office/drawing/2014/main" id="{4A183A6C-8BD3-452F-BC3F-C690CD5FB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6021388"/>
            <a:ext cx="331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Velika Karantanija s krajinami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0D50B65-0FB3-4542-AD5F-899AE07B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b="1" dirty="0"/>
              <a:t>D</a:t>
            </a:r>
            <a:r>
              <a:rPr lang="sl-SI" sz="2000" b="1" dirty="0"/>
              <a:t>EŽELA SE VZPOSTAVI KOT DOMOVINA</a:t>
            </a:r>
            <a:endParaRPr lang="sl-SI" b="1" dirty="0"/>
          </a:p>
        </p:txBody>
      </p:sp>
      <p:pic>
        <p:nvPicPr>
          <p:cNvPr id="9220" name="Ograda vsebine 5" descr="IMG_0407.JPG">
            <a:extLst>
              <a:ext uri="{FF2B5EF4-FFF2-40B4-BE49-F238E27FC236}">
                <a16:creationId xmlns:a16="http://schemas.microsoft.com/office/drawing/2014/main" id="{9781B2A6-CAD1-46FD-BB36-B96CF27EDE9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125538"/>
            <a:ext cx="3648075" cy="4873625"/>
          </a:xfrm>
        </p:spPr>
      </p:pic>
      <p:pic>
        <p:nvPicPr>
          <p:cNvPr id="8" name="Slika 7" descr="IMG_0408.JPG">
            <a:extLst>
              <a:ext uri="{FF2B5EF4-FFF2-40B4-BE49-F238E27FC236}">
                <a16:creationId xmlns:a16="http://schemas.microsoft.com/office/drawing/2014/main" id="{8A3A17A4-A629-4F3E-89BC-D148D18CD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7112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6E0C28F4-258C-4014-80C4-793C0C068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488113"/>
            <a:ext cx="6275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Oblikovanje dežel na Slovenskem v poznem srednjem veku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034E10-48AE-4AB1-965A-878973162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115888"/>
            <a:ext cx="7467600" cy="158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27651" name="Ograda vsebine 2">
            <a:extLst>
              <a:ext uri="{FF2B5EF4-FFF2-40B4-BE49-F238E27FC236}">
                <a16:creationId xmlns:a16="http://schemas.microsoft.com/office/drawing/2014/main" id="{8DC6CBEB-FA3B-40BD-BA3E-5B5A7571F0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76250"/>
            <a:ext cx="7467600" cy="5997575"/>
          </a:xfrm>
        </p:spPr>
        <p:txBody>
          <a:bodyPr/>
          <a:lstStyle/>
          <a:p>
            <a:r>
              <a:rPr lang="sl-SI" altLang="sl-SI" b="1"/>
              <a:t>Koper </a:t>
            </a:r>
            <a:r>
              <a:rPr lang="sl-SI" altLang="sl-SI"/>
              <a:t>(Capris, Iustinopolis)</a:t>
            </a:r>
            <a:endParaRPr lang="sl-SI" altLang="sl-SI" b="1"/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Središče istoimenske komune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Otok, imeli domače pristanišče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Soline, oljčni nasadi, vinogradi, ribiške&amp;trgovske ladje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Prve zavezniške pogodbe (z Benečani): že v 10.stol., podredili so se jim 1279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Veliko in bogato mesto, vplivno plemstvo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Benečani so onemogočali gospodarsko dejavnost, l.1348 se je koprska komuna neuspešno uprla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Ostal beneški vse do razpada Beneške republike 1797</a:t>
            </a:r>
          </a:p>
        </p:txBody>
      </p:sp>
      <p:pic>
        <p:nvPicPr>
          <p:cNvPr id="27652" name="Slika 3" descr="F34GR_koper_titov_trg_br.1039105358.jpg">
            <a:extLst>
              <a:ext uri="{FF2B5EF4-FFF2-40B4-BE49-F238E27FC236}">
                <a16:creationId xmlns:a16="http://schemas.microsoft.com/office/drawing/2014/main" id="{94807EF5-1220-4B4E-803C-CDE7E04D5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24400"/>
            <a:ext cx="2995612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PoljeZBesedilom 4">
            <a:extLst>
              <a:ext uri="{FF2B5EF4-FFF2-40B4-BE49-F238E27FC236}">
                <a16:creationId xmlns:a16="http://schemas.microsoft.com/office/drawing/2014/main" id="{1D9C362F-2DF6-42C8-A2BE-3BB6FDA2A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6308725"/>
            <a:ext cx="1868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Titov trg v Kopru</a:t>
            </a:r>
          </a:p>
        </p:txBody>
      </p:sp>
    </p:spTree>
  </p:cSld>
  <p:clrMapOvr>
    <a:masterClrMapping/>
  </p:clrMapOvr>
  <p:transition>
    <p:cover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D0122C-BE3A-4E80-ACE0-39C8D606C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7467600" cy="2746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28675" name="Ograda vsebine 2">
            <a:extLst>
              <a:ext uri="{FF2B5EF4-FFF2-40B4-BE49-F238E27FC236}">
                <a16:creationId xmlns:a16="http://schemas.microsoft.com/office/drawing/2014/main" id="{118687AF-5B32-4CBF-B9D7-B2C6319C2E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76250"/>
            <a:ext cx="7467600" cy="5997575"/>
          </a:xfrm>
        </p:spPr>
        <p:txBody>
          <a:bodyPr/>
          <a:lstStyle/>
          <a:p>
            <a:r>
              <a:rPr lang="sl-SI" altLang="sl-SI" b="1"/>
              <a:t>Škofja Loka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Leži ob Sori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Freisinški škofi prejeli od cesarja l.973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V 13.stoletju razvila naselbina obrti in trgovine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1274: mestne pravice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Mestno upravo vodil sodnik, z mestnim svetom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b="1"/>
              <a:t>Škofjeloški cehi </a:t>
            </a:r>
            <a:r>
              <a:rPr lang="sl-SI" altLang="sl-SI"/>
              <a:t>(obrtna združenja) – 15.stol.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Hube (posestva) je razdelil škof, z pravico do paše in oskrbo z drvmi</a:t>
            </a:r>
          </a:p>
        </p:txBody>
      </p:sp>
      <p:pic>
        <p:nvPicPr>
          <p:cNvPr id="28676" name="Slika 3" descr="pictures-TB_attractions-1-2008-LoĹˇki_grad_158913.jpg">
            <a:extLst>
              <a:ext uri="{FF2B5EF4-FFF2-40B4-BE49-F238E27FC236}">
                <a16:creationId xmlns:a16="http://schemas.microsoft.com/office/drawing/2014/main" id="{5770F835-5E96-4814-9D25-96C629444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149725"/>
            <a:ext cx="35671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PoljeZBesedilom 4">
            <a:extLst>
              <a:ext uri="{FF2B5EF4-FFF2-40B4-BE49-F238E27FC236}">
                <a16:creationId xmlns:a16="http://schemas.microsoft.com/office/drawing/2014/main" id="{3A4D39CE-2B18-4331-96C0-0B14DF572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6092825"/>
            <a:ext cx="181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Škofjeloški grad</a:t>
            </a:r>
          </a:p>
        </p:txBody>
      </p:sp>
    </p:spTree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FA2FF7-07A8-4F98-84E1-796BD7F3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b="1" dirty="0"/>
              <a:t>Srednjeveška kulturna dejavnost na Slovenskem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EA4CAEC-DCA2-4EF8-94B6-CCF24C0CCA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b="1" dirty="0"/>
              <a:t>Pismenost </a:t>
            </a:r>
            <a:r>
              <a:rPr lang="sl-SI" dirty="0"/>
              <a:t>se je začela v </a:t>
            </a:r>
            <a:r>
              <a:rPr lang="sl-SI" dirty="0" err="1"/>
              <a:t>14.stoletju</a:t>
            </a:r>
            <a:r>
              <a:rPr lang="sl-SI" dirty="0"/>
              <a:t> z uporabo gotice in papirja (v latinščini, nemščini, slovenščini-Stiški rokopis)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Šole so obstajale samo pri škofijah in samostanih (duhovščina)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Literarna dela (verske narave, tudi kronike in epske pesnitve)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Knjižnice: samostani (</a:t>
            </a:r>
            <a:r>
              <a:rPr lang="sl-SI" b="1" dirty="0"/>
              <a:t>Kartuzijanski </a:t>
            </a:r>
            <a:r>
              <a:rPr lang="sl-SI" b="1" dirty="0" err="1"/>
              <a:t>samosatan</a:t>
            </a:r>
            <a:r>
              <a:rPr lang="sl-SI" b="1" dirty="0"/>
              <a:t> v Žičah</a:t>
            </a:r>
            <a:r>
              <a:rPr lang="sl-SI" dirty="0"/>
              <a:t>), tudi nekatere plemiške rodbine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Slovenski prostor omenjen v delih: </a:t>
            </a:r>
            <a:r>
              <a:rPr lang="sl-SI" dirty="0" err="1"/>
              <a:t>Parzivalu</a:t>
            </a:r>
            <a:r>
              <a:rPr lang="sl-SI" dirty="0"/>
              <a:t>(13.stol.), Služba dami, Kronika grofov Celjskih (15.stol.)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Arhitektura: predromanski slog, romanski slog (</a:t>
            </a:r>
            <a:r>
              <a:rPr lang="sl-SI" b="1" dirty="0"/>
              <a:t>cerkev </a:t>
            </a:r>
            <a:r>
              <a:rPr lang="sl-SI" b="1" dirty="0" err="1"/>
              <a:t>cisterijanskega</a:t>
            </a:r>
            <a:r>
              <a:rPr lang="sl-SI" b="1" dirty="0"/>
              <a:t> samostana v Stični</a:t>
            </a:r>
            <a:r>
              <a:rPr lang="sl-SI" dirty="0"/>
              <a:t>), gotska arhitektura (</a:t>
            </a:r>
            <a:r>
              <a:rPr lang="sl-SI" b="1" dirty="0"/>
              <a:t>romarska cerkev na Ptujski Gori</a:t>
            </a:r>
            <a:r>
              <a:rPr lang="sl-SI" dirty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Freske (</a:t>
            </a:r>
            <a:r>
              <a:rPr lang="sl-SI" b="1" dirty="0"/>
              <a:t>podružnična cerkev </a:t>
            </a:r>
            <a:r>
              <a:rPr lang="sl-SI" b="1" dirty="0" err="1"/>
              <a:t>sv.Trojica</a:t>
            </a:r>
            <a:r>
              <a:rPr lang="sl-SI" b="1" dirty="0"/>
              <a:t> v Hrastovljah -1490</a:t>
            </a:r>
            <a:r>
              <a:rPr lang="sl-SI" dirty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</p:txBody>
      </p:sp>
      <p:pic>
        <p:nvPicPr>
          <p:cNvPr id="4" name="Slika 3" descr="ptujska_gora_show.jpg">
            <a:extLst>
              <a:ext uri="{FF2B5EF4-FFF2-40B4-BE49-F238E27FC236}">
                <a16:creationId xmlns:a16="http://schemas.microsoft.com/office/drawing/2014/main" id="{3761C661-DA26-44E0-8285-3A16472B2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4751387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502055_arhiv STO Hrastovlje  cerkev Sv 1 . Trojice  Mrtvaški _ples.jpg.jpg">
            <a:extLst>
              <a:ext uri="{FF2B5EF4-FFF2-40B4-BE49-F238E27FC236}">
                <a16:creationId xmlns:a16="http://schemas.microsoft.com/office/drawing/2014/main" id="{909B0C8E-2F61-4D1D-85CF-694017C3D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420938"/>
            <a:ext cx="5364162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09CBF4-CACF-4E50-8ADD-5EA5A2F5C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vprašanja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941CF6D-F7C9-47A7-90AF-C26C2110EA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981075"/>
            <a:ext cx="7467600" cy="549275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Kaj je dežela? Opišite proces nastajanja dežel.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Kakšno vlogo so v deželi opravljali knez, deželani, deželni zbori, deželni stanovi?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V čem se domovinska zavest v času Valvasorja razlikuje od današnje?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Zakaj so Celju rekli tudi knežje mesto?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Kako sta povezani usodi Celjskih in Goriških?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Kako so se Celjski povzpeli od svobodnih gospodov do knezov?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Kdaj in kje so začela nastajati ozemlja v notranjosti slovenskega ozemlja? Kdo in zakaj jih je ustanavljal?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Kako so se razlikovale gospodarske dejavnosti v notranjosti in na Primorskem?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Kaj je komuna in kako se je oblikovala?</a:t>
            </a:r>
          </a:p>
        </p:txBody>
      </p:sp>
    </p:spTree>
  </p:cSld>
  <p:clrMapOvr>
    <a:masterClrMapping/>
  </p:clrMapOvr>
  <p:transition>
    <p:plu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EB6CB6-2F9B-4BA7-8A6B-51C41B0F9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7467600" cy="2746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1747" name="Ograda vsebine 2">
            <a:extLst>
              <a:ext uri="{FF2B5EF4-FFF2-40B4-BE49-F238E27FC236}">
                <a16:creationId xmlns:a16="http://schemas.microsoft.com/office/drawing/2014/main" id="{99DCC4CC-BB84-435D-84F8-8D7EED7896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549275"/>
            <a:ext cx="7467600" cy="5924550"/>
          </a:xfrm>
        </p:spPr>
        <p:txBody>
          <a:bodyPr/>
          <a:lstStyle/>
          <a:p>
            <a:r>
              <a:rPr lang="sl-SI" altLang="sl-SI"/>
              <a:t>Kdo so bili patriciji v srednjeveških komunah?</a:t>
            </a:r>
          </a:p>
          <a:p>
            <a:r>
              <a:rPr lang="sl-SI" altLang="sl-SI"/>
              <a:t>Kakšno vlogo so pri širjenju srednjeveške kulture odigrali samostani?</a:t>
            </a:r>
          </a:p>
          <a:p>
            <a:endParaRPr lang="sl-SI" altLang="sl-SI"/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E1BD30-4C8D-4404-8BFF-94F23643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7467600" cy="460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31CCE32C-0C8C-4849-8798-4EFD1E09AF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620713"/>
            <a:ext cx="7467600" cy="5853112"/>
          </a:xfrm>
        </p:spPr>
        <p:txBody>
          <a:bodyPr/>
          <a:lstStyle/>
          <a:p>
            <a:r>
              <a:rPr lang="sl-SI" altLang="sl-SI" sz="2000"/>
              <a:t>Vzpostavitev </a:t>
            </a:r>
            <a:r>
              <a:rPr lang="sl-SI" altLang="sl-SI" sz="2000" b="1"/>
              <a:t>zemljiških gospostev </a:t>
            </a:r>
            <a:r>
              <a:rPr lang="sl-SI" altLang="sl-SI" sz="2000"/>
              <a:t>(znotraj cesarstva)</a:t>
            </a:r>
            <a:endParaRPr lang="sl-SI" altLang="sl-SI" sz="2000" b="1"/>
          </a:p>
          <a:p>
            <a:endParaRPr lang="sl-SI" altLang="sl-SI" sz="2000" b="1"/>
          </a:p>
          <a:p>
            <a:endParaRPr lang="sl-SI" altLang="sl-SI" sz="2000" b="1"/>
          </a:p>
          <a:p>
            <a:r>
              <a:rPr lang="sl-SI" altLang="sl-SI" sz="2000"/>
              <a:t>v mejnih krajinah (oz.vojvodinah) se pojavijo </a:t>
            </a:r>
            <a:r>
              <a:rPr lang="sl-SI" altLang="sl-SI" sz="2000" b="1"/>
              <a:t>sodne in upravne strukture oblasti</a:t>
            </a:r>
          </a:p>
          <a:p>
            <a:r>
              <a:rPr lang="sl-SI" altLang="sl-SI" sz="2000"/>
              <a:t>lastniki zemljiških gospostev so izvajali oblast v vladarjevem imenu in oblast kot zemljiški gospodje, imeli so lastno oboroženo silo, izvajali so sodstvo, kovali so denar, ustanavljali mesta         pridobivali so si čedalje večjo moč, oblast v pokrajinah je postala </a:t>
            </a:r>
            <a:r>
              <a:rPr lang="sl-SI" altLang="sl-SI" sz="2000" b="1"/>
              <a:t>DEDNA</a:t>
            </a:r>
          </a:p>
          <a:p>
            <a:r>
              <a:rPr lang="sl-SI" altLang="sl-SI" sz="2000"/>
              <a:t>V poznjem srednjem veku je vladarska oblast cesarstvu postajala šibka, </a:t>
            </a:r>
            <a:r>
              <a:rPr lang="sl-SI" altLang="sl-SI" sz="2000" b="1" i="1"/>
              <a:t>več oblasti </a:t>
            </a:r>
            <a:r>
              <a:rPr lang="sl-SI" altLang="sl-SI" sz="2000"/>
              <a:t>so dobili predstavniki dinastičnih rodbin </a:t>
            </a:r>
          </a:p>
          <a:p>
            <a:endParaRPr lang="sl-SI" altLang="sl-SI" sz="2000"/>
          </a:p>
          <a:p>
            <a:r>
              <a:rPr lang="sl-SI" altLang="sl-SI" sz="2000"/>
              <a:t>Ozemlja pod njihovo oblastjo postopoma postanejo svojevrstne države znotraj (vedno bolj ohlapnega) cesarstva: </a:t>
            </a:r>
            <a:r>
              <a:rPr lang="sl-SI" altLang="sl-SI" sz="2000" b="1"/>
              <a:t>DEŽELE</a:t>
            </a:r>
          </a:p>
        </p:txBody>
      </p:sp>
      <p:sp>
        <p:nvSpPr>
          <p:cNvPr id="4" name="Puščica dol 3">
            <a:extLst>
              <a:ext uri="{FF2B5EF4-FFF2-40B4-BE49-F238E27FC236}">
                <a16:creationId xmlns:a16="http://schemas.microsoft.com/office/drawing/2014/main" id="{D8AC0EB5-24F9-4D12-93D5-5D0080F9F766}"/>
              </a:ext>
            </a:extLst>
          </p:cNvPr>
          <p:cNvSpPr/>
          <p:nvPr/>
        </p:nvSpPr>
        <p:spPr>
          <a:xfrm>
            <a:off x="3708400" y="1196975"/>
            <a:ext cx="2159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Desna puščica 5">
            <a:extLst>
              <a:ext uri="{FF2B5EF4-FFF2-40B4-BE49-F238E27FC236}">
                <a16:creationId xmlns:a16="http://schemas.microsoft.com/office/drawing/2014/main" id="{0C178BB3-04B6-4A80-A8DE-CBB2994F7817}"/>
              </a:ext>
            </a:extLst>
          </p:cNvPr>
          <p:cNvSpPr/>
          <p:nvPr/>
        </p:nvSpPr>
        <p:spPr>
          <a:xfrm>
            <a:off x="2916238" y="3573463"/>
            <a:ext cx="431800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" name="Puščica dol 6">
            <a:extLst>
              <a:ext uri="{FF2B5EF4-FFF2-40B4-BE49-F238E27FC236}">
                <a16:creationId xmlns:a16="http://schemas.microsoft.com/office/drawing/2014/main" id="{23A22059-87C7-4004-9F4C-E24E2698756C}"/>
              </a:ext>
            </a:extLst>
          </p:cNvPr>
          <p:cNvSpPr/>
          <p:nvPr/>
        </p:nvSpPr>
        <p:spPr>
          <a:xfrm>
            <a:off x="2555875" y="4868863"/>
            <a:ext cx="431800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4F0812-807F-42C5-8ADA-C36DBCA05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7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01D9F877-8D8F-4FB9-9C8A-82CC25CC3D8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620713"/>
            <a:ext cx="7467600" cy="5853112"/>
          </a:xfrm>
        </p:spPr>
        <p:txBody>
          <a:bodyPr/>
          <a:lstStyle/>
          <a:p>
            <a:r>
              <a:rPr lang="sl-SI" altLang="sl-SI" b="1" i="1"/>
              <a:t>Deželni knezi </a:t>
            </a:r>
            <a:r>
              <a:rPr lang="sl-SI" altLang="sl-SI"/>
              <a:t>postanejo predstavniki dinastičnih rodbin;    </a:t>
            </a:r>
            <a:r>
              <a:rPr lang="sl-SI" altLang="sl-SI" b="1" i="1"/>
              <a:t>deželno pravo</a:t>
            </a:r>
            <a:r>
              <a:rPr lang="sl-SI" altLang="sl-SI"/>
              <a:t>: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          določalo nekatere pravice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          ter vojaško in sodno oblast knezov nad</a:t>
            </a:r>
          </a:p>
          <a:p>
            <a:r>
              <a:rPr lang="sl-SI" altLang="sl-SI" b="1" i="1"/>
              <a:t>Deželnim plemstvom - deželani </a:t>
            </a:r>
            <a:r>
              <a:rPr lang="sl-SI" altLang="sl-SI"/>
              <a:t>bili so šibkejše plemstvo (predhodno visoko plemstvo, lastniki iste posesti, ki so jih dinastične rodbine izrinile)</a:t>
            </a:r>
            <a:endParaRPr lang="sl-SI" altLang="sl-SI" b="1" i="1"/>
          </a:p>
          <a:p>
            <a:r>
              <a:rPr lang="sl-SI" altLang="sl-SI" b="1" i="1"/>
              <a:t>Deželni zbor</a:t>
            </a:r>
            <a:r>
              <a:rPr lang="sl-SI" altLang="sl-SI"/>
              <a:t>: sestavljen iz </a:t>
            </a:r>
            <a:r>
              <a:rPr lang="sl-SI" altLang="sl-SI" i="1"/>
              <a:t>deželanov</a:t>
            </a:r>
            <a:r>
              <a:rPr lang="sl-SI" altLang="sl-SI"/>
              <a:t>, </a:t>
            </a:r>
            <a:r>
              <a:rPr lang="sl-SI" altLang="sl-SI" i="1"/>
              <a:t>visoke duhovščine </a:t>
            </a:r>
            <a:r>
              <a:rPr lang="sl-SI" altLang="sl-SI"/>
              <a:t>in </a:t>
            </a:r>
            <a:r>
              <a:rPr lang="sl-SI" altLang="sl-SI" i="1"/>
              <a:t>zastopniki mest  </a:t>
            </a:r>
            <a:r>
              <a:rPr lang="sl-SI" altLang="sl-SI"/>
              <a:t>ter pod vodstvom deželnega kneza – sodelovali so pri izvajanju vladanja v državi</a:t>
            </a:r>
            <a:endParaRPr lang="sl-SI" altLang="sl-SI" b="1" i="1"/>
          </a:p>
          <a:p>
            <a:endParaRPr lang="sl-SI" altLang="sl-SI" b="1" i="1"/>
          </a:p>
        </p:txBody>
      </p:sp>
      <p:sp>
        <p:nvSpPr>
          <p:cNvPr id="7" name="Puščica dol 6">
            <a:extLst>
              <a:ext uri="{FF2B5EF4-FFF2-40B4-BE49-F238E27FC236}">
                <a16:creationId xmlns:a16="http://schemas.microsoft.com/office/drawing/2014/main" id="{014929DE-18AF-4802-B7DB-1C580A45762F}"/>
              </a:ext>
            </a:extLst>
          </p:cNvPr>
          <p:cNvSpPr/>
          <p:nvPr/>
        </p:nvSpPr>
        <p:spPr>
          <a:xfrm>
            <a:off x="1763713" y="1412875"/>
            <a:ext cx="144462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9CD28D-8F6D-4329-8F72-6B9CBC3F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0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929451B6-AF3F-49E5-9759-CC4B41D1241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750" y="549275"/>
            <a:ext cx="8064500" cy="5924550"/>
          </a:xfrm>
        </p:spPr>
        <p:txBody>
          <a:bodyPr/>
          <a:lstStyle/>
          <a:p>
            <a:r>
              <a:rPr lang="sl-SI" altLang="sl-SI"/>
              <a:t>Dežele niso bile etnične tvorbe</a:t>
            </a:r>
          </a:p>
          <a:p>
            <a:r>
              <a:rPr lang="sl-SI" altLang="sl-SI"/>
              <a:t>Niso se ustalile istočasno, večinoma ob koncu srednjega veka, na območju današnje Republike Slovenije so prebivalci takrat živeli v štirih deželah: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    </a:t>
            </a:r>
            <a:r>
              <a:rPr lang="sl-SI" altLang="sl-SI" b="1"/>
              <a:t>Štajerska</a:t>
            </a:r>
            <a:r>
              <a:rPr lang="sl-SI" altLang="sl-SI"/>
              <a:t>: s središčem v Gradcu; ustalila se je l.1035, z ločitvijo od vojvodine Koroške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                              </a:t>
            </a:r>
            <a:endParaRPr lang="sl-SI" altLang="sl-SI" b="1"/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</a:t>
            </a:r>
          </a:p>
        </p:txBody>
      </p:sp>
      <p:pic>
        <p:nvPicPr>
          <p:cNvPr id="12292" name="Slika 6" descr="grbek štajerska.jpg">
            <a:extLst>
              <a:ext uri="{FF2B5EF4-FFF2-40B4-BE49-F238E27FC236}">
                <a16:creationId xmlns:a16="http://schemas.microsoft.com/office/drawing/2014/main" id="{FA09AD35-E8F1-4E58-9CD3-ABD5DB77B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068638"/>
            <a:ext cx="266382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esna puščica 5">
            <a:extLst>
              <a:ext uri="{FF2B5EF4-FFF2-40B4-BE49-F238E27FC236}">
                <a16:creationId xmlns:a16="http://schemas.microsoft.com/office/drawing/2014/main" id="{38CFA645-1B9C-4F42-A394-49269EF5A29F}"/>
              </a:ext>
            </a:extLst>
          </p:cNvPr>
          <p:cNvSpPr/>
          <p:nvPr/>
        </p:nvSpPr>
        <p:spPr>
          <a:xfrm>
            <a:off x="1042988" y="2276475"/>
            <a:ext cx="5762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2889D2-9A44-4115-8069-C00A0D1B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7467600" cy="46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6ACE1B90-A217-43D2-A42E-F37429487AA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60350"/>
            <a:ext cx="7467600" cy="62134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</a:t>
            </a:r>
            <a:r>
              <a:rPr lang="sl-SI" altLang="sl-SI" b="1"/>
              <a:t>Koroška</a:t>
            </a:r>
            <a:r>
              <a:rPr lang="sl-SI" altLang="sl-SI"/>
              <a:t>: s središčem v Celovcu, ustalila se je šele v 16.stoletju (čeprav je bila vojvodina že l.976 in leta 1002  dokončno ločena od Bavarske, vendar so se vojvode hitro menjavali, zato so imeli šibki položaj)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b="1"/>
              <a:t>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b="1"/>
              <a:t>             Kranjska</a:t>
            </a:r>
            <a:r>
              <a:rPr lang="sl-SI" altLang="sl-SI"/>
              <a:t>: s središčem v Ljubljani, v vojvodino je bila povzdignjena l.1364</a:t>
            </a:r>
          </a:p>
        </p:txBody>
      </p:sp>
      <p:sp>
        <p:nvSpPr>
          <p:cNvPr id="6" name="Desna puščica 5">
            <a:extLst>
              <a:ext uri="{FF2B5EF4-FFF2-40B4-BE49-F238E27FC236}">
                <a16:creationId xmlns:a16="http://schemas.microsoft.com/office/drawing/2014/main" id="{257ECD0B-6867-4F3E-BC09-3A256F0A06A1}"/>
              </a:ext>
            </a:extLst>
          </p:cNvPr>
          <p:cNvSpPr/>
          <p:nvPr/>
        </p:nvSpPr>
        <p:spPr>
          <a:xfrm>
            <a:off x="684213" y="404813"/>
            <a:ext cx="431800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" name="Desna puščica 6">
            <a:extLst>
              <a:ext uri="{FF2B5EF4-FFF2-40B4-BE49-F238E27FC236}">
                <a16:creationId xmlns:a16="http://schemas.microsoft.com/office/drawing/2014/main" id="{8855C814-3EBC-4D7B-AC83-DDA66A84E257}"/>
              </a:ext>
            </a:extLst>
          </p:cNvPr>
          <p:cNvSpPr/>
          <p:nvPr/>
        </p:nvSpPr>
        <p:spPr>
          <a:xfrm>
            <a:off x="971550" y="4149725"/>
            <a:ext cx="5048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3318" name="Slika 7" descr="498px-Carniola_coat_of_arms.png">
            <a:extLst>
              <a:ext uri="{FF2B5EF4-FFF2-40B4-BE49-F238E27FC236}">
                <a16:creationId xmlns:a16="http://schemas.microsoft.com/office/drawing/2014/main" id="{2CBF24E7-8A13-4A5F-8730-19855DB30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08463"/>
            <a:ext cx="220345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Slika 9" descr="IMG_0401.JPG">
            <a:extLst>
              <a:ext uri="{FF2B5EF4-FFF2-40B4-BE49-F238E27FC236}">
                <a16:creationId xmlns:a16="http://schemas.microsoft.com/office/drawing/2014/main" id="{220A6091-2BFF-42CD-8060-4377E48F0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773238"/>
            <a:ext cx="18002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FC12CA-7B15-45BB-9F09-A88E0988F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7467600" cy="2746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4B69A3E1-170B-46E8-B6CE-CE2586BB3A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333375"/>
            <a:ext cx="7467600" cy="61404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 </a:t>
            </a:r>
            <a:r>
              <a:rPr lang="sl-SI" altLang="sl-SI" b="1"/>
              <a:t>Goriška</a:t>
            </a:r>
            <a:r>
              <a:rPr lang="sl-SI" altLang="sl-SI"/>
              <a:t>: s središčem v Gorici, dežela z deželnimi knezi postala l.1365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altLang="sl-SI"/>
              <a:t>Izjemi sta današnja Istra (pod nadoblastjo Benečanov) in Prekmurje (del Ogrske)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altLang="sl-SI"/>
              <a:t>V vseh naštetih deželah so vladali Habsburžani-vendar kot deželni knezi, čeprav je bila ustalitev dežel močno povezana z vzponom le teh</a:t>
            </a:r>
          </a:p>
          <a:p>
            <a:endParaRPr lang="sl-SI" altLang="sl-SI"/>
          </a:p>
        </p:txBody>
      </p:sp>
      <p:sp>
        <p:nvSpPr>
          <p:cNvPr id="5" name="Desna puščica 4">
            <a:extLst>
              <a:ext uri="{FF2B5EF4-FFF2-40B4-BE49-F238E27FC236}">
                <a16:creationId xmlns:a16="http://schemas.microsoft.com/office/drawing/2014/main" id="{FCD3708C-6F8C-40F7-84DF-A58AE27FDAEC}"/>
              </a:ext>
            </a:extLst>
          </p:cNvPr>
          <p:cNvSpPr/>
          <p:nvPr/>
        </p:nvSpPr>
        <p:spPr>
          <a:xfrm>
            <a:off x="611188" y="908050"/>
            <a:ext cx="7207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4341" name="Slika 5" descr="Wappen_Gefürstete_Grafschaft_Görz_&amp;_Gradisca.png">
            <a:extLst>
              <a:ext uri="{FF2B5EF4-FFF2-40B4-BE49-F238E27FC236}">
                <a16:creationId xmlns:a16="http://schemas.microsoft.com/office/drawing/2014/main" id="{2DBFE189-3745-4422-AB14-8D6D8D9C4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284538"/>
            <a:ext cx="249555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54FBE6-7C21-455F-B6E8-D194FB26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603250"/>
            <a:ext cx="7467600" cy="877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B1943374-1AC5-4B13-8539-7FA1EE744B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620713"/>
            <a:ext cx="7467600" cy="5853112"/>
          </a:xfrm>
        </p:spPr>
        <p:txBody>
          <a:bodyPr/>
          <a:lstStyle/>
          <a:p>
            <a:r>
              <a:rPr lang="sl-SI" altLang="sl-SI"/>
              <a:t>Z ustalitvijo dežel, ki so bile edina teritorialna organizacija oblasti, se je izoblikovala </a:t>
            </a:r>
            <a:r>
              <a:rPr lang="sl-SI" altLang="sl-SI" b="1" i="1"/>
              <a:t>DEŽELNA DOMOVINSKA ZAVEST</a:t>
            </a:r>
            <a:r>
              <a:rPr lang="sl-SI" altLang="sl-SI"/>
              <a:t>, čeprav dežele niso bile etnične tvorbe</a:t>
            </a:r>
          </a:p>
          <a:p>
            <a:r>
              <a:rPr lang="sl-SI" altLang="sl-SI"/>
              <a:t>Dežela je bila domovina, deželni knez pravi vladar, prebivalci pa pripadniki svoje domovine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deželna domovinska zavest je bila močnejša od narodne zavesti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4" name="Levo ukrivljena puščica 3">
            <a:extLst>
              <a:ext uri="{FF2B5EF4-FFF2-40B4-BE49-F238E27FC236}">
                <a16:creationId xmlns:a16="http://schemas.microsoft.com/office/drawing/2014/main" id="{EA847E34-08E0-4313-96C7-D7371BB50359}"/>
              </a:ext>
            </a:extLst>
          </p:cNvPr>
          <p:cNvSpPr/>
          <p:nvPr/>
        </p:nvSpPr>
        <p:spPr>
          <a:xfrm>
            <a:off x="7451725" y="2708275"/>
            <a:ext cx="576263" cy="5762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43E93D-D28B-455F-BC01-0108A689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2800" b="1" dirty="0"/>
              <a:t>Plemiške rodbine na Slovenskem &amp;</a:t>
            </a:r>
            <a:br>
              <a:rPr lang="sl-SI" sz="2800" b="1" dirty="0"/>
            </a:br>
            <a:r>
              <a:rPr lang="sl-SI" sz="2800" b="1" dirty="0"/>
              <a:t> oblikovanje dinastičnih ozemelj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3B9E32DA-054B-4C8A-B23A-215160A9C11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Današnje slovensko ozemlje je bilo rob cesarstva, za varstvo meja so rodbine iz visokega plemstva </a:t>
            </a:r>
            <a:r>
              <a:rPr lang="sl-SI" altLang="sl-SI" b="1" i="1"/>
              <a:t>bogatele in dosegale vedno več politične moči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   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       cesar jih je nagrajeval ne samo z dodelitvijo funkcij, ampak tudi z obsežnimi zemljišči: ustvarjala so se </a:t>
            </a:r>
            <a:r>
              <a:rPr lang="sl-SI" altLang="sl-SI" b="1"/>
              <a:t>dinastična ozemlja</a:t>
            </a:r>
          </a:p>
        </p:txBody>
      </p:sp>
      <p:sp>
        <p:nvSpPr>
          <p:cNvPr id="4" name="Desna puščica 3">
            <a:extLst>
              <a:ext uri="{FF2B5EF4-FFF2-40B4-BE49-F238E27FC236}">
                <a16:creationId xmlns:a16="http://schemas.microsoft.com/office/drawing/2014/main" id="{257274BF-EFC0-4DE7-A3D5-A72117A5F83D}"/>
              </a:ext>
            </a:extLst>
          </p:cNvPr>
          <p:cNvSpPr/>
          <p:nvPr/>
        </p:nvSpPr>
        <p:spPr>
          <a:xfrm>
            <a:off x="971550" y="3789363"/>
            <a:ext cx="6477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split dir="in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Rozaa&lt;3">
      <a:dk1>
        <a:srgbClr val="BF004C"/>
      </a:dk1>
      <a:lt1>
        <a:srgbClr val="FFD6EA"/>
      </a:lt1>
      <a:dk2>
        <a:srgbClr val="CC0050"/>
      </a:dk2>
      <a:lt2>
        <a:srgbClr val="FF99C1"/>
      </a:lt2>
      <a:accent1>
        <a:srgbClr val="CC0065"/>
      </a:accent1>
      <a:accent2>
        <a:srgbClr val="A152F8"/>
      </a:accent2>
      <a:accent3>
        <a:srgbClr val="D60093"/>
      </a:accent3>
      <a:accent4>
        <a:srgbClr val="FF0066"/>
      </a:accent4>
      <a:accent5>
        <a:srgbClr val="FF99CC"/>
      </a:accent5>
      <a:accent6>
        <a:srgbClr val="FF3399"/>
      </a:accent6>
      <a:hlink>
        <a:srgbClr val="6600CC"/>
      </a:hlink>
      <a:folHlink>
        <a:srgbClr val="800080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ozaa&lt;3">
    <a:dk1>
      <a:srgbClr val="BF004C"/>
    </a:dk1>
    <a:lt1>
      <a:srgbClr val="FFD6EA"/>
    </a:lt1>
    <a:dk2>
      <a:srgbClr val="CC0050"/>
    </a:dk2>
    <a:lt2>
      <a:srgbClr val="FF99C1"/>
    </a:lt2>
    <a:accent1>
      <a:srgbClr val="CC0065"/>
    </a:accent1>
    <a:accent2>
      <a:srgbClr val="A152F8"/>
    </a:accent2>
    <a:accent3>
      <a:srgbClr val="D60093"/>
    </a:accent3>
    <a:accent4>
      <a:srgbClr val="FF0066"/>
    </a:accent4>
    <a:accent5>
      <a:srgbClr val="FF99CC"/>
    </a:accent5>
    <a:accent6>
      <a:srgbClr val="FF3399"/>
    </a:accent6>
    <a:hlink>
      <a:srgbClr val="6600CC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1749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Century Schoolbook</vt:lpstr>
      <vt:lpstr>Courier New</vt:lpstr>
      <vt:lpstr>Times New Roman</vt:lpstr>
      <vt:lpstr>Wingdings</vt:lpstr>
      <vt:lpstr>Wingdings 2</vt:lpstr>
      <vt:lpstr>Altana</vt:lpstr>
      <vt:lpstr>Razvoj zgodovinskih dežel in Slovenci</vt:lpstr>
      <vt:lpstr>DEŽELA SE VZPOSTAVI KOT DOMOVINA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Plemiške rodbine na Slovenskem &amp;  oblikovanje dinastičnih ozemelj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Srednjeveška mesta na Slovenskem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Srednjeveška kulturna dejavnost na Slovenskem</vt:lpstr>
      <vt:lpstr>vprašanja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2019-06-03T09:16:15Z</dcterms:created>
  <dcterms:modified xsi:type="dcterms:W3CDTF">2019-06-03T09:16:15Z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