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1pPr>
    <a:lvl2pPr marL="4572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2pPr>
    <a:lvl3pPr marL="9144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3pPr>
    <a:lvl4pPr marL="1371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4pPr>
    <a:lvl5pPr marL="18288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8AD0022-12AE-49D0-AC30-C01EBE17BBF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53873DD-F706-4ECE-BA9E-900A96DB87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3E85DF98-2476-409B-987A-B0E44E48C5A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948FCDF-330A-419A-96FF-5EECD93E96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F10560BC-5288-4F51-84AE-3AA8AB48D0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496CDDB-9216-410F-A6A6-5022C90B3D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1C5BE3A3-BC4F-4D78-8F09-02238BDA89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E9F62B6C-3D57-481C-9FF5-5BD797E796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C93AEC87-FAF2-4256-98E1-92CC546F24D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C72F1B0F-9C7E-477C-A700-474FE68317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9C27EA64-DBC8-4E04-848B-9F8E321144B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888FE7A-0D30-4493-B12A-70678DCBED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5D3E8E33-FC5A-4832-A991-D689C98A2D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61D9479-0281-42EA-9FE9-A0BFEE103F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228F0A64-753C-4A4A-9D01-36CD0F224D9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7B14F9F-FD9B-4CA3-A93A-17BC3DFC16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77815EDE-D30B-424B-BCF8-3A0233EC30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DF7120C-130E-4718-87F7-70959046D3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CCB38944-D889-46AC-8B87-B17DA369F77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616D719-A963-4AF6-8EB9-FC288BA986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88D8A01C-CCDC-47A5-959C-5B6D5FA634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25E6A543-49C7-4932-A86A-4DF1136F3D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458D02A2-9834-4D29-AB4B-D0DF3E5CEA3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5F4582CE-0D15-4971-9E56-FD6A969DA5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CBB65C69-C5EA-4CA7-A666-FB84414831C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FC75B16-2B7A-4E1C-AFB2-4BE189EB71A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06C2AA8A-A065-43D9-9FFA-675A986FC9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AFD11380-D6A2-4B27-8C1E-FAA6ECA62B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18F015E7-700F-4A80-8203-BA5715CD403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92AE45D-0460-4052-8494-14DE09924E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704054A8-30F5-4093-A199-43D19A22E5E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D342B000-AA39-4840-B910-66D380B3BD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C167F23E-3BC5-41C2-8083-580EC6C4866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4F00EB6-F6A3-49DC-9462-37FFC2F881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F920924B-AF5C-4F88-87E9-BC5BC9E15F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E50BFF3-4215-4BD0-9922-4DE5EDAC14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5849621B-7D5D-4B35-A4CE-76B1314F8B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089BD27-E06C-4A21-B90D-893603492A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384727C0-02AC-4BF7-ABC5-FF9BCD84E5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F775A54-1498-4F9E-A838-5E0136643C4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22C59C2E-E1E3-4542-AD2C-6BE5CE8469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4CC580B-8CC7-47C1-8BB7-993930FE01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A6175C37-F0BF-4E79-9AC1-AE352D911C8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F0A5A846-8856-4836-A928-EFC540AFC8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A8A32883-1CDE-4B96-96AA-F010F92B5EE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65E36FF-5280-4BF0-B0F5-9E3AA8A13F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ED3C7-A39D-4F9B-BD3C-A262FC19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0C9DB-4650-4395-9B95-C7D33B16B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1CDCA-7C53-4467-8772-6D8079F880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260C-011F-47BB-8A24-35DE155B28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3730-7D56-4476-97D6-F2E25BC337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3F2A33-E187-4269-AB39-3D496759A56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21385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43F-BC7A-4A99-86B8-8E6F12C4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BBD48-66A5-4451-8E7D-BCD1B12D4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6A9FF-9776-4B4D-BBA1-F05E25C1C6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0F728-3218-4DF4-B683-44A5512BD0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3A3CB-3440-4B9F-9E0B-3507BD160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90A96E-D6FA-43DB-853D-3AA1C397C69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1681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F0A17-8D99-4155-AC7A-9E7DDC446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1063-37BF-4F8E-B7A3-922ABF983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DE1E4-87B3-4B96-B2AA-EE72CF6707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4B98B-425D-4973-88CE-889128A649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A40D6-13C4-45FE-A9A0-6A7DAA644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EA2EC6-8DD4-4FF1-B9F9-AAEBE24B4C7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1292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BFFD-65DC-4FD8-920F-F5F15855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EEEAC-72D3-4C45-9C77-40E591A6F3A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968EB-DA47-40E4-AB26-E144AA795FA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EE42F-9FAF-4100-9EAA-116935A8626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37D2DDF4-5A09-47BE-9432-C546EBFD7DE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4224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B4865-7CF6-4BA6-84BB-14B0A3F1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2A736-414C-45C4-8E52-19B79E23B9B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21900-7F94-4431-93C1-CF89C19A0C3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D6089-5B4E-4541-89A8-7C553BDB40C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765F4C-8C7E-443F-8682-669452973D0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8BF474E-990A-41E4-B331-A071897DFFC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A27B3D-15C6-4E8A-8299-F9396CD9B90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EA27B6B-9848-4646-80BC-0761D019AA9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4567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B9A2-5A59-469A-86D6-83854FD9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0865-D302-48F4-918D-68226B084C7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3C83A-6166-462D-9EB1-D37C1E16A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62407-E866-4E95-9263-0D4723EEF2B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50D73-01A4-4C2B-8576-CA6AC5D0833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1FB36-0ED7-423C-B388-3445958225A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DC2BB395-8987-40C8-B98B-29266AD0FBF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6171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3DBCD-66D8-445B-B033-F6FB237413C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6909C-0F77-40D0-B44D-936A5814E7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7013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849BB-1838-4F72-AE30-E0FA5213074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56E557-5A88-4698-AF81-2573E396F3E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7013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DF3D4-4208-446C-AB27-E102B993FE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6613" y="39385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70E0E-9FB7-4A18-BD25-37A27C05626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EC02F-8791-4415-8969-FA135740E87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BF7959-65AB-4B97-9BA5-48AD881287F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242DCA0-C91F-4D03-B3D5-809F8F0F1DC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22747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1FB8D-5932-468E-856D-99FE068C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F7EF9-9B0D-41BF-BCB1-BA75311B8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462FA-BEE6-41A8-A828-B2110E4B37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0B213-60E3-4AFD-AB9D-168DAA1B7C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DAF0F-5599-4D91-A2B8-8A00B9AA4A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AFAF92-1667-4B30-BD7A-7AC3676CEE7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0219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EB1A-E265-42D4-859E-35411C115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72360-8AB9-49C2-AB57-FEE86E04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11189-BBF8-4C4C-AB7D-7C623A36DF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B4345-576C-4B9D-8201-A196D06156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EC2D3-6F1F-4C92-897C-54B342E683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5946C4-123D-44D9-A6B0-F0BA3ABAF66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6927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3208E-1ADC-44B6-AD0F-66E2534D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2B96-2B05-427D-8713-69C4F3C16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338DD-C85B-4333-A625-01502A0D9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1D4FD-A65D-4556-B1AE-AED1AED140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6867A-90BF-4BDB-B801-8788B8355E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78539-793C-4DED-8B8C-BFA68EE1BD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65D1BC-0CCF-4810-9991-0F0CB00E13F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84837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C26A-E760-4757-BE28-BCA84B9B7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B5C90-7213-49AB-A5A4-AA54F19F7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CD672-9F7D-4DE0-B1BD-08E4C426D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C7CCF4-6902-4CDF-B6C4-E17127537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62DED-7A23-46AA-9677-EDFD7256F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D76400-C59A-4449-90D7-50DAF94A17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A35A2-8890-426E-8489-0A32E6249A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1B48BD-EA6F-4DFD-8736-5F818DB41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BC17C1-6AFA-4396-9527-50BA9D81605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4500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9E59-659D-49E7-A7EB-C5C15649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61081-A173-4329-AF63-72B6F3AB1E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BAECBC-1D60-4450-A3D5-D7A8284950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BBB3F-4499-4610-983E-8582E96CBD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9DC4BF-CDBC-4E3C-BF84-88374DB9039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94644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2183A-4E35-4AFF-8AAA-DB82765CB3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756B0-E53E-4E5B-B875-347D6EF3F95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D5CAF-D390-43CA-ADAC-F37856768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663594-2D78-4050-BFD1-6A40408DB9E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5948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A922-B395-4E39-8350-93E654A02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5A5D7-5B07-422E-A042-F43011C77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FD943-F24E-4FD5-BC2C-03A9A0851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D8CDD-FA32-477D-8AE0-591405F0F8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AD329-2EB8-44E3-9800-E19939068F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1A8FA-74D9-407D-88E0-6FF270666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EDDA3E-8BB1-40C1-91A1-F1EF25A725B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2031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5D00-E8FA-4A5B-BDE3-E47EADD4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9805D-B8FB-401B-A32D-39287254F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600F8-07FD-4EE1-B5C6-EC9488FC6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09FA9-3BB7-4148-AB2D-A2B0731157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D8564-F2F7-4799-AD70-469D2DC8E2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9D891-C63F-4283-90B5-D4360CDD67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CD0164-B11F-4AA3-A001-89555EC2CD6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9838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D97624D-2755-4A09-BA35-FDA930E4A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A820100-8400-457F-84F6-F37C0586F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B40313-E9C9-40FA-872B-8F3B362C25F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FBE5125-FDF3-427B-8087-40F3EC2A6E5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A2D957-CAB8-43A6-A2BB-F510032CC6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A9E50A5E-C030-44B0-9275-791E49277588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1313" indent="-341313" algn="l" defTabSz="449263" rtl="0" fontAlgn="base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o.zrsss.si/projekti/medanticnimibogovi/leksikon/viri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C4FE86B9-1E78-42AC-A1B2-9A0E0B2F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1EADEDBF-A435-4D40-A2A5-292B3A5B5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06413"/>
            <a:ext cx="7772400" cy="1557337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000099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96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STARI RIM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68" decel="100000" fill="hold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8E3BC469-757E-46F5-89D9-7537F0308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2941637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F7CCBA01-24B5-4498-9279-DD9B62BD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513" y="5805488"/>
            <a:ext cx="357981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Rodine. V ključeh. </a:t>
            </a:r>
          </a:p>
          <a:p>
            <a:pPr>
              <a:lnSpc>
                <a:spcPct val="100000"/>
              </a:lnSpc>
            </a:pPr>
            <a:r>
              <a:rPr lang="en-GB" altLang="sl-SI"/>
              <a:t>Rimskodobna triprostoma stavba 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B3D637C0-DFC9-48A0-B6D7-C227A1BE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052513"/>
            <a:ext cx="2532063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00D3FEFA-6BD5-46AC-ACD9-C7E94EEB2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5734050"/>
            <a:ext cx="2971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Aksiometrična predstavitev </a:t>
            </a:r>
          </a:p>
          <a:p>
            <a:pPr>
              <a:lnSpc>
                <a:spcPct val="100000"/>
              </a:lnSpc>
            </a:pPr>
            <a:r>
              <a:rPr lang="en-GB" altLang="sl-SI"/>
              <a:t>odkritih zidanih temeljev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E03BEF9-17F1-4BA3-B436-54A09A2C8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Rimska mesta pri nas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E71D58F-6A09-4ADA-805D-C1DDB6861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altLang="sl-SI" sz="2400" b="1"/>
              <a:t>Na naših tleh so bila ustanovljena mesta: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GB" altLang="sl-SI" sz="2400" b="1"/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Emona (Ljubljana),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Celeia (Celje),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Poetovio (Ptuj),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Neviodunum (Drnovo pri Krškem),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Castra (Ajdovščina),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Carnium (Kranj),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Nauport (Vrhnika), 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Praetorium Latobicorum (Trebnje),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Atrans (Trojane),</a:t>
            </a:r>
          </a:p>
          <a:p>
            <a:pPr algn="r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sl-SI" sz="2400" b="1"/>
              <a:t> Colatio (Stari trg)</a:t>
            </a:r>
            <a:r>
              <a:rPr lang="ar-SA" altLang="sl-SI" sz="2400" b="1"/>
              <a:t>‏</a:t>
            </a:r>
            <a:endParaRPr lang="en-GB" altLang="sl-SI" sz="2400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1E91E382-8D3F-4BC3-A2EA-2FB1671B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81075"/>
            <a:ext cx="7127875" cy="477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A838566D-9D82-4091-BB86-1B1409F7A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EMONA- Ljubljana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46BE67E-89E0-4C94-8244-D81824565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1913" y="2349500"/>
            <a:ext cx="6553200" cy="310515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letih 6-9 n. št. so Rimljani zasedli območje današnje Ljubljane.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V času cesarja Avgusta so taborišče spremenili v civilno naselbino Emono. V njej so se naselili odsluženi vojaki.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BCBF6C48-1D49-4A1B-A30B-96D6F68EF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Slike 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911D3F1-6FC2-445A-B9E3-9D61A02FE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25622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3F7BCC44-D580-437F-9C38-37ECB32C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" y="6021388"/>
            <a:ext cx="3917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</a:rPr>
              <a:t>Slika opremljenega Rimskega vojaka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6223865E-06B4-4605-8527-BF69241E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484313"/>
            <a:ext cx="345757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EE53009F-8A98-4BE8-8A5F-3C79C497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575" y="6021388"/>
            <a:ext cx="14097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</a:rPr>
              <a:t>Kip Emonca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30000">
                                          <p:val>
                                            <p:strVal val="#ppt_h"/>
                                          </p:val>
                                        </p:tav>
                                        <p:tav tm="40000">
                                          <p:val>
                                            <p:strVal val="#ppt_h/2"/>
                                          </p:val>
                                        </p:tav>
                                        <p:tav tm="50000">
                                          <p:val>
                                            <p:strVal val="#ppt_h"/>
                                          </p:val>
                                        </p:tav>
                                        <p:tav tm="6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9900">
                                          <p:val>
                                            <p:strVal val="#ppt_h"/>
                                          </p:val>
                                        </p:tav>
                                        <p:tav tm="80000">
                                          <p:val>
                                            <p:strVal val="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20000">
                                          <p:val>
                                            <p:strVal val="#ppt_y-.5"/>
                                          </p:val>
                                        </p:tav>
                                        <p:tav tm="3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40000">
                                          <p:val>
                                            <p:strVal val="#ppt_y"/>
                                          </p:val>
                                        </p:tav>
                                        <p:tav tm="5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60000">
                                          <p:val>
                                            <p:strVal val="#ppt_y"/>
                                          </p:val>
                                        </p:tav>
                                        <p:tav tm="69900">
                                          <p:val>
                                            <p:strVal val="#ppt_y-.1"/>
                                          </p:val>
                                        </p:tav>
                                        <p:tav tm="8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31BDCD1A-CAC9-4641-B2CD-7ACD82B4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137525" cy="434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/>
              <a:t>Rimljani so bogove prevzeli od Grkov, spremenili so jim le imena. 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/>
              <a:t>Ti so:</a:t>
            </a:r>
          </a:p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sl-SI" sz="2400" b="1"/>
              <a:t>Ceres</a:t>
            </a:r>
            <a:r>
              <a:rPr lang="en-GB" altLang="sl-SI" sz="2400"/>
              <a:t>  je bila boginja poljedelstva in rodovitnosti.</a:t>
            </a:r>
            <a:br>
              <a:rPr lang="en-GB" altLang="sl-SI" sz="2400"/>
            </a:br>
            <a:r>
              <a:rPr lang="en-GB" altLang="sl-SI" sz="2400" b="1"/>
              <a:t>Apolon </a:t>
            </a:r>
            <a:r>
              <a:rPr lang="en-GB" altLang="sl-SI" sz="2400"/>
              <a:t> je bil bog svetlobe, razuma, umetnosti, zdravilstva in prerokovanj.</a:t>
            </a:r>
            <a:br>
              <a:rPr lang="en-GB" altLang="sl-SI" sz="2400"/>
            </a:br>
            <a:r>
              <a:rPr lang="en-GB" altLang="sl-SI" sz="2400" b="1"/>
              <a:t>Venera</a:t>
            </a:r>
            <a:r>
              <a:rPr lang="en-GB" altLang="sl-SI" sz="2400"/>
              <a:t>  je bila boginja ljubezni in lepote.</a:t>
            </a:r>
            <a:br>
              <a:rPr lang="en-GB" altLang="sl-SI" sz="2400"/>
            </a:br>
            <a:r>
              <a:rPr lang="en-GB" altLang="sl-SI" sz="2400" b="1"/>
              <a:t>Merkur</a:t>
            </a:r>
            <a:r>
              <a:rPr lang="en-GB" altLang="sl-SI" sz="2400"/>
              <a:t>  je bil bog trgovine, potovanj, bil pa je tudi božanski glasnik.</a:t>
            </a:r>
            <a:br>
              <a:rPr lang="en-GB" altLang="sl-SI" sz="2400"/>
            </a:br>
            <a:br>
              <a:rPr lang="en-GB" altLang="sl-SI" sz="2000"/>
            </a:br>
            <a:endParaRPr lang="en-GB" altLang="sl-SI" sz="2000"/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C6C08946-56C0-411D-846A-8E928F0C0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5689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250"/>
              </a:spcBef>
            </a:pPr>
            <a:r>
              <a:rPr lang="en-GB" altLang="sl-SI" sz="4000"/>
              <a:t>   </a:t>
            </a:r>
            <a:r>
              <a:rPr lang="en-GB" altLang="sl-SI" sz="3600"/>
              <a:t>Rimski bogovi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726BE54-5B99-4217-9C64-EF2D76B7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797425"/>
            <a:ext cx="75596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 sz="2400" b="1">
                <a:solidFill>
                  <a:srgbClr val="FFFFFF"/>
                </a:solidFill>
              </a:rPr>
              <a:t>Diana  </a:t>
            </a:r>
            <a:r>
              <a:rPr lang="en-GB" altLang="sl-SI" sz="2400">
                <a:solidFill>
                  <a:srgbClr val="FFFFFF"/>
                </a:solidFill>
              </a:rPr>
              <a:t>je bila boginja gozdov in vladarica živali.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 sz="2400" b="1">
                <a:solidFill>
                  <a:srgbClr val="FFFFFF"/>
                </a:solidFill>
              </a:rPr>
              <a:t>Neptun  </a:t>
            </a:r>
            <a:r>
              <a:rPr lang="en-GB" altLang="sl-SI" sz="2400">
                <a:solidFill>
                  <a:srgbClr val="FFFFFF"/>
                </a:solidFill>
              </a:rPr>
              <a:t>je bil bog morja.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 sz="2400" b="1">
                <a:solidFill>
                  <a:srgbClr val="FFFFFF"/>
                </a:solidFill>
              </a:rPr>
              <a:t>Saturn  </a:t>
            </a:r>
            <a:r>
              <a:rPr lang="en-GB" altLang="sl-SI" sz="2400">
                <a:solidFill>
                  <a:srgbClr val="FFFFFF"/>
                </a:solidFill>
              </a:rPr>
              <a:t>je bil bog poljedelstva in vladar zlate dobe.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 sz="2400" b="1">
                <a:solidFill>
                  <a:srgbClr val="FFFFFF"/>
                </a:solidFill>
              </a:rPr>
              <a:t>Dis Pater </a:t>
            </a:r>
            <a:r>
              <a:rPr lang="en-GB" altLang="sl-SI" sz="2400">
                <a:solidFill>
                  <a:srgbClr val="FFFFFF"/>
                </a:solidFill>
              </a:rPr>
              <a:t>je bil bog smrti in podzemlja.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 sz="2400" b="1">
                <a:solidFill>
                  <a:srgbClr val="FFFFFF"/>
                </a:solidFill>
              </a:rPr>
              <a:t>Kupid </a:t>
            </a:r>
            <a:r>
              <a:rPr lang="en-GB" altLang="sl-SI" sz="2400">
                <a:solidFill>
                  <a:srgbClr val="FFFFFF"/>
                </a:solidFill>
              </a:rPr>
              <a:t>je bil Venerin sin in bog ljubezni.</a:t>
            </a:r>
            <a:br>
              <a:rPr lang="en-GB" altLang="sl-SI" sz="2400">
                <a:solidFill>
                  <a:srgbClr val="FFFFFF"/>
                </a:solidFill>
              </a:rPr>
            </a:br>
            <a:endParaRPr lang="en-GB" altLang="sl-SI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hlinkClick r:id="rId3"/>
            <a:extLst>
              <a:ext uri="{FF2B5EF4-FFF2-40B4-BE49-F238E27FC236}">
                <a16:creationId xmlns:a16="http://schemas.microsoft.com/office/drawing/2014/main" id="{8CEE2FB9-D744-4763-A6BD-082D2D34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124075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id="{B33514BF-0BC5-4D41-862E-8FDE5EBED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57563"/>
            <a:ext cx="18764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124A57D9-826F-4E80-B8E8-98682B93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0525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4F2191D2-7F90-4041-8F48-87170C327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4437063"/>
            <a:ext cx="2736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/>
              <a:t>     APOLON- bog glasbe</a:t>
            </a: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7022CFBD-0906-4D00-BFB8-C4666147A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6237288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</a:rPr>
              <a:t>      ARES-bog vojne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10AFE923-95A2-4C81-9D95-6795FD86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22263"/>
            <a:ext cx="2087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532D6A89-08B7-4E69-9329-3F7F287D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17049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Text Box 8">
            <a:extLst>
              <a:ext uri="{FF2B5EF4-FFF2-40B4-BE49-F238E27FC236}">
                <a16:creationId xmlns:a16="http://schemas.microsoft.com/office/drawing/2014/main" id="{70B07733-E62B-4E35-A800-D6514991A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333375"/>
            <a:ext cx="264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7417" name="Text Box 9">
            <a:extLst>
              <a:ext uri="{FF2B5EF4-FFF2-40B4-BE49-F238E27FC236}">
                <a16:creationId xmlns:a16="http://schemas.microsoft.com/office/drawing/2014/main" id="{71FF63F2-B784-4F9E-91DE-114AEDFBD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092825"/>
            <a:ext cx="28813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</a:rPr>
              <a:t>POZEJDON-bog morja</a:t>
            </a:r>
          </a:p>
        </p:txBody>
      </p:sp>
      <p:sp>
        <p:nvSpPr>
          <p:cNvPr id="17418" name="Text Box 10">
            <a:extLst>
              <a:ext uri="{FF2B5EF4-FFF2-40B4-BE49-F238E27FC236}">
                <a16:creationId xmlns:a16="http://schemas.microsoft.com/office/drawing/2014/main" id="{61270C84-E570-4245-A5FD-A69A3CC86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4968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GB" altLang="sl-SI" sz="3200" b="1" i="1"/>
              <a:t>RIMSKI BOGOVI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4F45DDE-F516-4651-B1A4-41078BB72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128746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200" b="1" i="1"/>
              <a:t>RIMSKI </a:t>
            </a:r>
            <a:r>
              <a:rPr lang="en-GB" altLang="sl-SI" sz="3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BOGOVI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4CB548B-52C6-427D-8B34-17F81FCE8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1844675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8CA25567-4EB7-42C5-9761-06D57B70D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0605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AEF9544F-647E-4370-8202-455C7FE45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021388"/>
            <a:ext cx="27368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</a:rPr>
              <a:t>JUPITER-bog bogov. 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C703308F-DE07-46EF-91CA-6212AC850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56816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9616FADC-C490-4D75-BA7F-59BBDCF86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5949950"/>
            <a:ext cx="42005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</a:rPr>
              <a:t>VENERA- je najljubša Zevsova hčerka. </a:t>
            </a:r>
          </a:p>
          <a:p>
            <a:pPr>
              <a:lnSpc>
                <a:spcPct val="100000"/>
              </a:lnSpc>
              <a:buClr>
                <a:srgbClr val="FFFFFF"/>
              </a:buClr>
            </a:pPr>
            <a:endParaRPr lang="en-GB" altLang="sl-SI">
              <a:solidFill>
                <a:srgbClr val="FFFFFF"/>
              </a:solidFill>
            </a:endParaRPr>
          </a:p>
        </p:txBody>
      </p:sp>
      <p:pic>
        <p:nvPicPr>
          <p:cNvPr id="18439" name="Picture 7">
            <a:extLst>
              <a:ext uri="{FF2B5EF4-FFF2-40B4-BE49-F238E27FC236}">
                <a16:creationId xmlns:a16="http://schemas.microsoft.com/office/drawing/2014/main" id="{E9880ECE-FFFE-4626-95A5-C5616F587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41438"/>
            <a:ext cx="1806575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Text Box 8">
            <a:extLst>
              <a:ext uri="{FF2B5EF4-FFF2-40B4-BE49-F238E27FC236}">
                <a16:creationId xmlns:a16="http://schemas.microsoft.com/office/drawing/2014/main" id="{EF83A942-67C8-4836-942E-66BF511CE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149725"/>
            <a:ext cx="25511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DIANA-boginja gozdov,</a:t>
            </a:r>
          </a:p>
          <a:p>
            <a:pPr>
              <a:lnSpc>
                <a:spcPct val="100000"/>
              </a:lnSpc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travnikov in polj.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 additive="repl"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69322982-96CF-495D-B13D-A25ACEC7647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95288" y="333375"/>
            <a:ext cx="4038600" cy="4525963"/>
          </a:xfrm>
          <a:ln/>
        </p:spPr>
        <p:txBody>
          <a:bodyPr anchor="t"/>
          <a:lstStyle/>
          <a:p>
            <a:pPr marL="341313" indent="-341313" algn="l">
              <a:lnSpc>
                <a:spcPct val="100000"/>
              </a:lnSpc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3600"/>
              <a:t>Rimski denar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C387DB4-67C2-4A7D-B5E3-2E3C211C6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981075"/>
            <a:ext cx="15113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A0D94B7A-82D2-4A69-8C59-4C09DF5E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18288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53E5833D-6A3B-4A3F-8619-682784571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525"/>
            <a:ext cx="3529012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92250A90-3FC0-4203-A519-D52A0951F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568825"/>
            <a:ext cx="3586163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215A06E0-E66E-4375-835A-A2E2E00F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"/>
            <a:ext cx="3810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DD9C27DE-1111-4DF6-B199-A731C3DA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3240088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BB648AE2-7174-4661-9C12-090FBC014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600"/>
              <a:t>Rimske zgradbe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6953DC1-E00E-4CC6-8294-C379AF05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2519363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03D9B4B5-6AB5-4D8B-A461-B4BF51AD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81075"/>
            <a:ext cx="2411412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670C8518-1CAA-4367-A87D-86F797BB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5908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6ED62FF4-F109-45AB-B21E-23B805165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141663"/>
            <a:ext cx="25701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EE21DD7B-11C2-4FD9-B795-C0AEAF007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2274888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83A15428-108E-4CE7-8110-EB71383A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303463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8" name="Text Box 8">
            <a:extLst>
              <a:ext uri="{FF2B5EF4-FFF2-40B4-BE49-F238E27FC236}">
                <a16:creationId xmlns:a16="http://schemas.microsoft.com/office/drawing/2014/main" id="{247DD720-0492-4115-AB6C-CE836CB4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05488"/>
            <a:ext cx="80645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  <a:buClr>
                <a:srgbClr val="FFFFFF"/>
              </a:buClr>
            </a:pPr>
            <a:r>
              <a:rPr lang="en-GB" altLang="sl-SI" sz="2000">
                <a:solidFill>
                  <a:srgbClr val="FFFFFF"/>
                </a:solidFill>
              </a:rPr>
              <a:t>Rimljani so bili zelo dobri arhitekti, to dokazujejo tudi njihove zgradbe</a:t>
            </a:r>
            <a:r>
              <a:rPr lang="en-GB" altLang="sl-SI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2.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5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9C2D93F5-02D9-4E40-BADA-12C2E0679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06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600" b="1"/>
              <a:t>Razdelitev Rimskega cesarstva </a:t>
            </a:r>
            <a:br>
              <a:rPr lang="en-GB" altLang="sl-SI" sz="3600" b="1"/>
            </a:br>
            <a:r>
              <a:rPr lang="en-GB" altLang="sl-SI" sz="3600" b="1"/>
              <a:t>na dva dela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D55B789-1A6B-46C5-988A-A8F51A317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1800"/>
          </a:p>
          <a:p>
            <a:pPr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1800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9BF3BDDF-FE3D-43EE-8E86-5B9AD7C98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7704138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Leta 395 se je Rimsko cesarstvo razdelilo na dva dela. Na Vzhodno Rimsko cesarstvo in na Zahodno Rimsko cesarstvo. Razdelitev Rimskega cesarstva so povzročili: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-notranji nemiri,</a:t>
            </a:r>
          </a:p>
          <a:p>
            <a:pPr algn="r"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-Slovani,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-Germani,</a:t>
            </a:r>
          </a:p>
          <a:p>
            <a:pPr algn="r">
              <a:lnSpc>
                <a:spcPct val="100000"/>
              </a:lnSpc>
              <a:spcBef>
                <a:spcPts val="1500"/>
              </a:spcBef>
            </a:pPr>
            <a:r>
              <a:rPr lang="en-GB" altLang="sl-SI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-Huni.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 -6 3.33333 -6  C 0.06892 3.33333 -6  0.125 0.02847  0.125 0.06389  C 0.125 0.09907  0.06892 0.12777  3.61111 -6 0.12777  C -0.0691 0.12777  -0.125 0.09907  -0.125 0.06389  C -0.125 0.02847  -0.0691 3.33333 -6  3.61111 -6 3.33333 -6  Z">
                                      <p:cBhvr additive="repl">
                                        <p:cTn id="6" dur="2000" fill="hold"/>
                                        <p:tgtEl>
                                          <p:spTgt spid="2150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delay="0"/>
                                  </p:end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A7E6B9D7-AB4F-4F49-BA7C-FB0F7AFE1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49275"/>
            <a:ext cx="6553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000"/>
              </a:spcBef>
            </a:pPr>
            <a:r>
              <a:rPr lang="en-GB" altLang="sl-SI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Kdo so bili Rimljani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E6FB972D-A4C4-4761-8E07-07A0ACE2D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33600"/>
            <a:ext cx="7058025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altLang="sl-SI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Zgodovina nas uči, da je bil Rim ustanovljen leta 753 pr. n. š. O znameniti legendi o ustanovitvi Rima govorijo različni viri. Legenda govori o Romolu in Remu, ki jih je našla volkulja in jih vzgojila. Rim je dobil ime po Romulu.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023CAD78-F35F-4291-ABD5-3200321FB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89363"/>
            <a:ext cx="3168650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11EC25A-E147-400D-A0BE-50C1CAD18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endParaRPr lang="sl-SI" altLang="sl-SI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ED3DB5D9-C861-4785-9666-AFA10363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Line 3">
            <a:extLst>
              <a:ext uri="{FF2B5EF4-FFF2-40B4-BE49-F238E27FC236}">
                <a16:creationId xmlns:a16="http://schemas.microsoft.com/office/drawing/2014/main" id="{CBD14A41-95D5-425C-AAFF-359114C7CE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1989138"/>
            <a:ext cx="73025" cy="41767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2532" name="AutoShape 4">
            <a:extLst>
              <a:ext uri="{FF2B5EF4-FFF2-40B4-BE49-F238E27FC236}">
                <a16:creationId xmlns:a16="http://schemas.microsoft.com/office/drawing/2014/main" id="{029484AC-C43B-45FD-A8E7-292BBE23CEC6}"/>
              </a:ext>
            </a:extLst>
          </p:cNvPr>
          <p:cNvSpPr>
            <a:spLocks noChangeArrowheads="1"/>
          </p:cNvSpPr>
          <p:nvPr/>
        </p:nvSpPr>
        <p:spPr bwMode="auto">
          <a:xfrm rot="11280000">
            <a:off x="4610100" y="760413"/>
            <a:ext cx="207963" cy="1104900"/>
          </a:xfrm>
          <a:prstGeom prst="upArrow">
            <a:avLst>
              <a:gd name="adj1" fmla="val 50000"/>
              <a:gd name="adj2" fmla="val 132824"/>
            </a:avLst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835F2E13-1251-4250-84FE-5B9604194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404813"/>
            <a:ext cx="5168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Tod je potekala meja med V in Z cesarstvoma.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629C3B82-5631-493A-AADF-F8F0EAC36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600"/>
              <a:t>Propad rimskega cesarstva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65CB978-25FD-444E-B811-1D907D79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14705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/>
              <a:t>   </a:t>
            </a:r>
            <a:r>
              <a:rPr lang="en-GB" altLang="sl-SI" sz="2400" b="1"/>
              <a:t>Glavni krivci za propad rimskega cesarstva so </a:t>
            </a:r>
            <a:r>
              <a:rPr lang="en-GB" altLang="sl-SI" sz="2400" b="1">
                <a:solidFill>
                  <a:srgbClr val="000099"/>
                </a:solidFill>
              </a:rPr>
              <a:t>Huni</a:t>
            </a:r>
            <a:r>
              <a:rPr lang="en-GB" altLang="sl-SI" sz="2400" b="1"/>
              <a:t>, </a:t>
            </a:r>
            <a:r>
              <a:rPr lang="en-GB" altLang="sl-SI" sz="2400" b="1">
                <a:solidFill>
                  <a:srgbClr val="000099"/>
                </a:solidFill>
              </a:rPr>
              <a:t>Obri, Turki, Slovani, Goti, Bavarci,Germani…</a:t>
            </a:r>
            <a:r>
              <a:rPr lang="en-GB" altLang="sl-SI" sz="2400" b="1"/>
              <a:t> Zahodno Rimsko cesarstvo je propadlo leta 495, Vzhodno Rimsko cesarstvo pa leta 1453.</a:t>
            </a: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C1399627-96FD-47EF-8EBD-3E4FF0262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313113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318834A5-8B86-4243-8314-208A21F17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825" y="6021388"/>
            <a:ext cx="4318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Eni izmed krivcev za razpad Rima; Turki.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9B144931-2FC5-4BBE-8F52-DE990F1F6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1701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9C31D8CE-CF9E-4DD2-92F2-E81ABCD3C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6021388"/>
            <a:ext cx="2779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FFFFFF"/>
              </a:buClr>
            </a:pPr>
            <a:r>
              <a:rPr lang="en-GB" altLang="sl-SI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Bojno opremljen German.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1">
            <a:extLst>
              <a:ext uri="{FF2B5EF4-FFF2-40B4-BE49-F238E27FC236}">
                <a16:creationId xmlns:a16="http://schemas.microsoft.com/office/drawing/2014/main" id="{D2EC3499-3234-41E7-8EEE-5034D9C68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00000"/>
              </a:lnSpc>
            </a:pPr>
            <a:endParaRPr lang="en-GB" altLang="sl-SI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E1FAAB9-1E3B-4601-9ADF-73C0406B4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420938"/>
            <a:ext cx="575945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Font typeface="Arial Narrow" panose="020B0606020202030204" pitchFamily="34" charset="0"/>
              <a:buNone/>
            </a:pPr>
            <a:r>
              <a:rPr lang="en-GB" altLang="sl-SI" sz="96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anose="020B0606020202030204" pitchFamily="34" charset="0"/>
              </a:rPr>
              <a:t>K O N E C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 additive="repl">
                                        <p:cTn id="13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8823924B-9F98-4145-B79C-968DD5704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1692841A-60BD-4FA9-9D90-927E316C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47800"/>
            <a:ext cx="4114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ZGODOVINA RIMSKIH OBLASTI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Rimsko zgodovino delimo na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 tri glavna obdobja: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-obdobje monarhije (od 8. st. pr. n. št. 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- l. 509 pr. n. št.)</a:t>
            </a:r>
            <a:r>
              <a:rPr lang="ar-SA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‏</a:t>
            </a:r>
            <a:endParaRPr lang="en-GB" altLang="sl-SI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-obdobje republike  (od l. 509 pr. n. št.                                   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- l. 30 pr. n. št.)                                                                                   -obdobje cesarstva (od l. 30 pr. n. št. </a:t>
            </a:r>
          </a:p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- l. 476 n. št.)</a:t>
            </a:r>
            <a:r>
              <a:rPr lang="ar-SA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‏</a:t>
            </a:r>
            <a:endParaRPr lang="en-GB" altLang="sl-SI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1125"/>
              </a:spcBef>
            </a:pPr>
            <a:endParaRPr lang="en-GB" altLang="sl-SI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6B014D5E-2047-4B8E-8ACF-2E94C174F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143000"/>
          <a:ext cx="4724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8504762" imgH="5695238" progId="">
                  <p:embed/>
                </p:oleObj>
              </mc:Choice>
              <mc:Fallback>
                <p:oleObj r:id="rId5" imgW="8504762" imgH="569523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4724400" cy="4343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ACC3C324-6C4B-4160-AC4A-0242D4DD8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04813"/>
            <a:ext cx="23812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EAEA5986-063C-4D2E-BE6A-48B38EBD8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33C519DD-D227-446A-8A81-03B0B1DC7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792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34207AC3-C569-4A56-8241-DC02A02AB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916113"/>
            <a:ext cx="3600450" cy="2087562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KOLOSEJ</a:t>
            </a:r>
          </a:p>
          <a:p>
            <a:pPr algn="ctr">
              <a:lnSpc>
                <a:spcPct val="100000"/>
              </a:lnSpc>
            </a:pPr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V</a:t>
            </a:r>
          </a:p>
          <a:p>
            <a:pPr algn="ctr">
              <a:lnSpc>
                <a:spcPct val="100000"/>
              </a:lnSpc>
            </a:pPr>
            <a:r>
              <a:rPr lang="en-GB" altLang="sl-SI" b="1">
                <a:effectLst>
                  <a:outerShdw blurRad="38100" dist="38100" dir="2700000" algn="tl">
                    <a:srgbClr val="C0C0C0"/>
                  </a:outerShdw>
                </a:effectLst>
              </a:rPr>
              <a:t>RIMU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C3415AD-131E-424E-B373-A4E572535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059238"/>
            <a:ext cx="74517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 sz="2000" b="1"/>
              <a:t>Amfiteáter</a:t>
            </a:r>
            <a:r>
              <a:rPr lang="en-GB" altLang="sl-SI" sz="2000"/>
              <a:t> je javna zgradba iz klasičnega obdobja rimske zgodovine , ki so jo uporabljali za: </a:t>
            </a:r>
          </a:p>
          <a:p>
            <a:pPr>
              <a:lnSpc>
                <a:spcPct val="100000"/>
              </a:lnSpc>
            </a:pPr>
            <a:r>
              <a:rPr lang="en-GB" altLang="sl-SI" sz="2000"/>
              <a:t>-športne prireditve, </a:t>
            </a:r>
          </a:p>
          <a:p>
            <a:pPr>
              <a:lnSpc>
                <a:spcPct val="100000"/>
              </a:lnSpc>
            </a:pPr>
            <a:r>
              <a:rPr lang="en-GB" altLang="sl-SI" sz="2000"/>
              <a:t>-igre, </a:t>
            </a:r>
          </a:p>
          <a:p>
            <a:pPr>
              <a:lnSpc>
                <a:spcPct val="100000"/>
              </a:lnSpc>
            </a:pPr>
            <a:r>
              <a:rPr lang="en-GB" altLang="sl-SI" sz="2000"/>
              <a:t>-ostale predstave.</a:t>
            </a:r>
          </a:p>
          <a:p>
            <a:pPr>
              <a:lnSpc>
                <a:spcPct val="100000"/>
              </a:lnSpc>
            </a:pPr>
            <a:r>
              <a:rPr lang="en-GB" altLang="sl-SI" sz="2000"/>
              <a:t>Najbolj znan amfiteater na svetu, je Rimski kolosej.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113E9EF4-FA0D-4239-8C23-7E087025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33845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5D8C2AC9-2E49-4B61-A90F-2BAA8E4A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36550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BC0D3F83-2CDE-4E7C-9811-9EBA6E07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61928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750"/>
              </a:spcBef>
            </a:pPr>
            <a:r>
              <a:rPr lang="en-GB" altLang="sl-SI" sz="2800"/>
              <a:t>Primerjava koloseja nekoč in danes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A5B316CC-BE4B-4C55-A19A-1369FCD9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844675"/>
            <a:ext cx="46085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Kolosej nekoč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CD0EA86-6A83-4828-9F35-02BF4D62D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157788"/>
            <a:ext cx="2520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125"/>
              </a:spcBef>
            </a:pPr>
            <a:r>
              <a:rPr lang="en-GB" altLang="sl-SI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Kolosej danes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1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4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4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1DD89A44-86F5-4357-B554-1AD3CF8F7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419100"/>
            <a:ext cx="8229600" cy="253206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sl-SI" sz="4000"/>
            </a:br>
            <a:br>
              <a:rPr lang="en-GB" altLang="sl-SI" sz="4000"/>
            </a:br>
            <a:br>
              <a:rPr lang="en-GB" altLang="sl-SI" sz="4000"/>
            </a:br>
            <a:endParaRPr lang="en-GB" altLang="sl-SI" sz="40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44C5E5A-6186-4D37-8763-320F35EF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39261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2AC04DAE-853F-4DEC-8589-B68740D40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3375"/>
            <a:ext cx="48958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750"/>
              </a:spcBef>
            </a:pPr>
            <a:r>
              <a:rPr lang="en-GB" altLang="sl-SI" sz="2800"/>
              <a:t>Rimski imperij in Rimska vojska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D540F788-3A54-473A-89BC-D8A673B1E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9138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8C92D24F-4768-4478-AE01-CEC05B25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133600"/>
            <a:ext cx="3167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DCB404C8-18BD-4C22-B785-8087FD70E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371600"/>
            <a:ext cx="3598863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endParaRPr lang="en-GB" altLang="sl-SI"/>
          </a:p>
          <a:p>
            <a:pPr>
              <a:lnSpc>
                <a:spcPct val="100000"/>
              </a:lnSpc>
            </a:pPr>
            <a:r>
              <a:rPr lang="en-GB" altLang="sl-SI" sz="2000"/>
              <a:t>Največji obseg  rimskega imperija je bil v obdobju prvega cesarja Avgusta, </a:t>
            </a:r>
          </a:p>
          <a:p>
            <a:pPr>
              <a:lnSpc>
                <a:spcPct val="100000"/>
              </a:lnSpc>
            </a:pPr>
            <a:r>
              <a:rPr lang="en-GB" altLang="sl-SI" sz="2000"/>
              <a:t>okoli leta 30 pr. n.š.,</a:t>
            </a:r>
          </a:p>
          <a:p>
            <a:pPr>
              <a:lnSpc>
                <a:spcPct val="100000"/>
              </a:lnSpc>
            </a:pPr>
            <a:endParaRPr lang="en-GB" altLang="sl-SI" sz="2000"/>
          </a:p>
          <a:p>
            <a:pPr>
              <a:lnSpc>
                <a:spcPct val="100000"/>
              </a:lnSpc>
            </a:pPr>
            <a:r>
              <a:rPr lang="en-GB" altLang="sl-SI" sz="2000"/>
              <a:t>Obsegalo je: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-"/>
            </a:pPr>
            <a:r>
              <a:rPr lang="en-GB" altLang="sl-SI" sz="2000"/>
              <a:t>večino ozemlja okoli         Sredozemskega morja, </a:t>
            </a:r>
          </a:p>
          <a:p>
            <a:pPr>
              <a:lnSpc>
                <a:spcPct val="100000"/>
              </a:lnSpc>
            </a:pPr>
            <a:r>
              <a:rPr lang="en-GB" altLang="sl-SI" sz="2000"/>
              <a:t>- vključno s provincama  Britanija in Mala Azija. </a:t>
            </a:r>
          </a:p>
          <a:p>
            <a:pPr>
              <a:lnSpc>
                <a:spcPct val="100000"/>
              </a:lnSpc>
            </a:pPr>
            <a:endParaRPr lang="en-GB" altLang="sl-SI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6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7" dur="250" autoRev="1" fill="hold"/>
                                        <p:tgtEl>
                                          <p:spTgt spid="8193"/>
                                        </p:tgtEl>
                                      </p:cBhvr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7C16B3DA-0382-4A35-986A-875F12958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Rimske najdbe na naših tleh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3753A373-D722-461F-BE05-07E1CB11E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89138"/>
            <a:ext cx="2190750" cy="32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ABA4B60-3D35-4623-9B74-32DC7A5BD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12875"/>
            <a:ext cx="23939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6B2E7B84-A7F4-4141-9163-A72D05338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288" y="5661025"/>
            <a:ext cx="26400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Lesce, rimski nagrobnik.</a:t>
            </a:r>
          </a:p>
          <a:p>
            <a:pPr>
              <a:lnSpc>
                <a:spcPct val="100000"/>
              </a:lnSpc>
            </a:pPr>
            <a:r>
              <a:rPr lang="en-GB" altLang="sl-SI"/>
              <a:t>Velikost 87x 100 cm 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FA59C48-D672-4EC4-8235-0D98449BB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3" y="4797425"/>
            <a:ext cx="355123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Radovljica del bronastega meča. </a:t>
            </a:r>
          </a:p>
          <a:p>
            <a:pPr>
              <a:lnSpc>
                <a:spcPct val="100000"/>
              </a:lnSpc>
            </a:pPr>
            <a:r>
              <a:rPr lang="en-GB" altLang="sl-SI"/>
              <a:t>Dolžina 38.5 cm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CF8D934C-ADB0-41E1-A261-404526B7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5273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87B754B-15AC-4580-91B8-3EC9858C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813"/>
            <a:ext cx="26320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4D21266A-AFD2-4739-BE1F-86B92167B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57788"/>
            <a:ext cx="25209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železna sulična ost,</a:t>
            </a:r>
          </a:p>
          <a:p>
            <a:pPr>
              <a:lnSpc>
                <a:spcPct val="100000"/>
              </a:lnSpc>
            </a:pPr>
            <a:r>
              <a:rPr lang="en-GB" altLang="sl-SI"/>
              <a:t>železna tulasta sekira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AF786E94-35AD-472A-A328-0157AB97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860800"/>
            <a:ext cx="34575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sl-SI"/>
              <a:t>Brezje, Rimsko</a:t>
            </a:r>
          </a:p>
          <a:p>
            <a:pPr algn="ctr">
              <a:lnSpc>
                <a:spcPct val="100000"/>
              </a:lnSpc>
            </a:pPr>
            <a:r>
              <a:rPr lang="en-GB" altLang="sl-SI"/>
              <a:t>dobna glinena oljenka.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0025C0B2-AE9E-4DAA-9AEF-27E473654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699000"/>
            <a:ext cx="2894012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Rectangle 6">
            <a:extLst>
              <a:ext uri="{FF2B5EF4-FFF2-40B4-BE49-F238E27FC236}">
                <a16:creationId xmlns:a16="http://schemas.microsoft.com/office/drawing/2014/main" id="{B4C55BE5-69C6-4707-ACC9-B7FC55B9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300" y="5876925"/>
            <a:ext cx="34115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Deli glinenih cevovodov v Kropi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D59FAA04-6087-44E5-BA71-DE15140B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39592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927D2304-8F11-4DE9-8BE0-7A463726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44675"/>
            <a:ext cx="24511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F99EB6F2-35AC-4613-B174-988DF3C48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76250"/>
            <a:ext cx="21018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Železen bojni nož. </a:t>
            </a:r>
          </a:p>
          <a:p>
            <a:pPr>
              <a:lnSpc>
                <a:spcPct val="100000"/>
              </a:lnSpc>
            </a:pPr>
            <a:r>
              <a:rPr lang="en-GB" altLang="sl-SI"/>
              <a:t>dolžine 26 cm 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A8729BE-31A3-4CA8-A063-684057CD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5445125"/>
            <a:ext cx="22367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Glinen rimski vrček, </a:t>
            </a:r>
          </a:p>
          <a:p>
            <a:pPr>
              <a:lnSpc>
                <a:spcPct val="100000"/>
              </a:lnSpc>
            </a:pPr>
            <a:r>
              <a:rPr lang="en-GB" altLang="sl-SI"/>
              <a:t>višina 26 cm 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01788914-68FB-481E-988F-46C99A87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773238"/>
            <a:ext cx="2684462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A1666503-5E47-422C-BC0B-1686F89E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3450" y="5516563"/>
            <a:ext cx="22367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sl-SI"/>
              <a:t>Glinen rimski vrček, </a:t>
            </a:r>
          </a:p>
          <a:p>
            <a:pPr>
              <a:lnSpc>
                <a:spcPct val="100000"/>
              </a:lnSpc>
            </a:pPr>
            <a:r>
              <a:rPr lang="en-GB" altLang="sl-SI"/>
              <a:t>višina 15,5 cm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anose="020B0604020202020204" pitchFamily="34" charset="0"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651</Words>
  <Application>Microsoft Office PowerPoint</Application>
  <PresentationFormat>On-screen Show (4:3)</PresentationFormat>
  <Paragraphs>115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 Narrow</vt:lpstr>
      <vt:lpstr>Times New Roman</vt:lpstr>
      <vt:lpstr>Office Theme</vt:lpstr>
      <vt:lpstr>STARI RIM</vt:lpstr>
      <vt:lpstr>PowerPoint Presentation</vt:lpstr>
      <vt:lpstr>PowerPoint Presentation</vt:lpstr>
      <vt:lpstr>PowerPoint Presentation</vt:lpstr>
      <vt:lpstr>PowerPoint Presentation</vt:lpstr>
      <vt:lpstr>   </vt:lpstr>
      <vt:lpstr>Rimske najdbe na naših tleh</vt:lpstr>
      <vt:lpstr>PowerPoint Presentation</vt:lpstr>
      <vt:lpstr>PowerPoint Presentation</vt:lpstr>
      <vt:lpstr>PowerPoint Presentation</vt:lpstr>
      <vt:lpstr>Rimska mesta pri nas</vt:lpstr>
      <vt:lpstr>EMONA- Ljubljana</vt:lpstr>
      <vt:lpstr>Slike </vt:lpstr>
      <vt:lpstr>PowerPoint Presentation</vt:lpstr>
      <vt:lpstr>PowerPoint Presentation</vt:lpstr>
      <vt:lpstr>RIMSKI BOGOVI</vt:lpstr>
      <vt:lpstr>PowerPoint Presentation</vt:lpstr>
      <vt:lpstr>Rimske zgradbe</vt:lpstr>
      <vt:lpstr>Razdelitev Rimskega cesarstva  na dva dela</vt:lpstr>
      <vt:lpstr>PowerPoint Presentation</vt:lpstr>
      <vt:lpstr>Propad rimskega cesarstva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