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723" autoAdjust="0"/>
  </p:normalViewPr>
  <p:slideViewPr>
    <p:cSldViewPr>
      <p:cViewPr varScale="1">
        <p:scale>
          <a:sx n="93" d="100"/>
          <a:sy n="93" d="100"/>
        </p:scale>
        <p:origin x="-7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D9D9E-E998-479A-8490-9E9E14CCEA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B5CE06-303B-4952-BB62-E1279AB398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8582F-5177-4550-B904-A5BB7DDD7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31C6E-4ADE-44D4-8882-D24F2022F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404D6-BF42-46D3-B11D-5C12BC17B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DF161-E7A5-4EA4-9BFE-682A078E096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87005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3E2FA-ABCE-4997-B70C-2B1882D88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201ADC-24FA-4E53-8E7F-4CD1744068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2E90A7-4BFF-412F-A33E-89657E795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FB941-E8AE-48D2-A0D7-5DBB7E0D1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00447-4FE4-4B33-B5CE-7795333B5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1ED06-9DE2-4F32-A4F3-D2C88A1C2AC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97834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3D2845-B38E-48DE-82A8-630A3050E7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AB730A-63A4-4809-986A-0F683343FC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862DB-C617-4510-BAE3-03879EB41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C51BB-C245-4EE4-8C25-1787CD12A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F8E59-AD0C-421C-B690-D1CD0BC09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32FE04-F24F-4B2E-962C-408D2C6D500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6855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F1F0F-7539-4458-A226-2B22606D1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5F8838-D4CF-4928-8674-FBABA0E9ECA7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Online Image Placeholder 3">
            <a:extLst>
              <a:ext uri="{FF2B5EF4-FFF2-40B4-BE49-F238E27FC236}">
                <a16:creationId xmlns:a16="http://schemas.microsoft.com/office/drawing/2014/main" id="{B1466CFE-73F0-44C6-86E7-0B8DC08A5032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154EFE-B164-4EA0-80AA-7A6C7EF613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FFF4C5-AA9C-44AA-ADBF-B94233942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4F49A5-D6E7-41E2-BD90-FB7D98771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85B649F-B12C-45EF-BE44-35B87A5DAFA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13252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E306F-DA71-4BAE-9AA9-543811550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7D3E35-BD56-4F20-918E-C9187074BF10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E01BE-A67A-40D0-A4D1-33873F7995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BD1C47-813A-4B33-BEF5-0A78A1DCC6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3F3F62-E38A-4BA9-B03A-79F64DD3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CE6711-012B-4123-A17D-979E8472D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4891B79-5E3D-4072-8959-002029ECBAD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38412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5A94F-22C7-4E29-828F-7202EF388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7D299-DFE8-4239-9B45-E2DAAFA2A8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7D08CF-238F-4D76-9F4B-A0392BE790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D5E389-7176-40DA-81FB-3FED589282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8D0643-FDCC-4647-9C67-73FA786DF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D4D912-A20F-4948-A3EA-7491DCE03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FCF40A0-917E-4C52-A47B-8EEBC97F5D6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87791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BF00B-2632-4E81-92F2-0A12D842A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34B91-77E5-4003-BB9A-B5A8AB468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ECB171-F3E2-4310-8033-A29B5FCDF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7C750-44EC-443C-8B89-AF6E7A5A0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E8B13-7461-4F79-AC16-6C87B99CE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96E713-44CC-4FE1-B9C3-222FDB1B55B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3453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9CD1C-6025-469F-80F9-7FFD94E66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3A2450-0629-4D63-8305-3F2045424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DC556-F4E5-4E4B-AC99-65595AA2B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B92AD-D704-41B5-8286-0A0AA884A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A31C1-FD1F-4CB3-9D43-6CFB406BB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33900-CF92-4354-9B0E-553512A5146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84450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123DC-FC3A-4FB9-A75F-91E3B52D5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88208-1365-4326-A992-E7A70CEFEB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527CC7-94A0-42BD-930B-E2801CA86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A91A74-959B-4311-8AA8-807CB257E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BE584B-3A2C-4A10-B691-622A36DDD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FE924E-0F62-4580-8F61-B4043CC0B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AB21F-1601-4378-97AB-3ACCE4DAAD4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07065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1C73A-ACC0-4314-871B-63309B9F1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FFFF44-2FD7-4B37-B882-9B16AFEF8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6112AB-C72D-4190-AEE8-67CB655956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7B2CF0-A7FF-45BE-B157-DA886DDA8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ED3B2E-E373-488F-9E22-BC3F8A7142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54C937-470B-4910-A111-70CD6CAD1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4528C5-C926-4559-A9A3-DE5C01EDA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4E5737-887E-4DB4-9A3E-3C06441ED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9A086-B597-4012-8CDE-D93805A15ED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2164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8F9F0-03AD-46F1-B3D8-D2063AA47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70AF69-1A88-47F1-895D-D3B3E9D7C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1A26BB-DEA9-4D42-8A10-15774DDF4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5909CA-A555-41F8-A466-70ADD069E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8E1766-8FB7-4657-93BB-F92E207FCBC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0078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6455EB-C346-4A7E-902E-39B66303B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C12262-0307-49A2-96EB-FC07F243C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203EC5-6790-477C-8502-2AF08AE95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3D4168-EAC7-4EF9-BFC4-F9DFAC82485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25335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F44B3-835C-4709-B8CB-1E8D37FAE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C1500-4140-4011-A9FA-D40953598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082E29-AE3D-4BE4-BACB-A0FBCB7E0E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80D2F1-C330-4463-953E-B0B465272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3B874-B1A4-44DA-98FF-66A42F529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5BA76C-ADDB-4F94-9939-BD2BEC1EA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5EA80-CB86-4D22-B88E-EBEA52A1738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34277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D20FD-67BE-4445-A134-BD8EA6A10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01599B-8DCB-4E75-90EB-D4B6C6D5D0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05A739-F786-406A-9A13-36EEE1DE5A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A0BD9-40F1-402B-978C-8211FD423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2E0C98-C57C-42DC-819B-0577BE1C3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197293-4AF9-4264-8E9E-EE0720F98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755F6-3A33-4249-BCFC-8E5F3CA27F6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79953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E2CDB078-70BB-42F9-A060-7C21D6EB1F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F447AD64-EB87-4575-A89B-B14CFF6EBE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73732" name="Rectangle 4">
            <a:extLst>
              <a:ext uri="{FF2B5EF4-FFF2-40B4-BE49-F238E27FC236}">
                <a16:creationId xmlns:a16="http://schemas.microsoft.com/office/drawing/2014/main" id="{2C453B75-D1C2-4CEB-A609-D36EDA77E69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 altLang="sl-SI"/>
          </a:p>
        </p:txBody>
      </p:sp>
      <p:sp>
        <p:nvSpPr>
          <p:cNvPr id="73733" name="Rectangle 5">
            <a:extLst>
              <a:ext uri="{FF2B5EF4-FFF2-40B4-BE49-F238E27FC236}">
                <a16:creationId xmlns:a16="http://schemas.microsoft.com/office/drawing/2014/main" id="{BD58AD15-0FEB-417B-A597-AB066E6C72D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 altLang="sl-SI"/>
          </a:p>
        </p:txBody>
      </p:sp>
      <p:sp>
        <p:nvSpPr>
          <p:cNvPr id="73734" name="Rectangle 6">
            <a:extLst>
              <a:ext uri="{FF2B5EF4-FFF2-40B4-BE49-F238E27FC236}">
                <a16:creationId xmlns:a16="http://schemas.microsoft.com/office/drawing/2014/main" id="{E98989BC-417F-4C11-B5DE-516FF8BD42F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009F6B8-87BB-47D0-8140-AEA9568773D3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DAEDA76-DDB4-4218-A91D-E4BA81EE87A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sl-SI" altLang="sl-SI" sz="4400"/>
              <a:t>RIM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ACBFEF2-EDDF-40EC-B638-69A572C2626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sl-SI" altLang="sl-SI" sz="3200"/>
              <a:t>RIMSKE CESTE IN PRIVATNE ZGRADBE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63" name="Rectangle 11">
            <a:extLst>
              <a:ext uri="{FF2B5EF4-FFF2-40B4-BE49-F238E27FC236}">
                <a16:creationId xmlns:a16="http://schemas.microsoft.com/office/drawing/2014/main" id="{558DB4BD-84C2-4EAE-ACC0-F69242FA9A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/>
              <a:t> RIMSKE CESTE</a:t>
            </a:r>
            <a:r>
              <a:rPr lang="sl-SI" altLang="sl-SI"/>
              <a:t> </a:t>
            </a:r>
          </a:p>
        </p:txBody>
      </p:sp>
      <p:sp>
        <p:nvSpPr>
          <p:cNvPr id="74764" name="Rectangle 12">
            <a:extLst>
              <a:ext uri="{FF2B5EF4-FFF2-40B4-BE49-F238E27FC236}">
                <a16:creationId xmlns:a16="http://schemas.microsoft.com/office/drawing/2014/main" id="{63597AEF-1063-4401-83CB-C553DE19B33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800"/>
              <a:t>Gradili so jih vojaki v prostem času.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Gradili so jih zaradi lažjega transporta tovora in hitrejše poti za vojake.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Postavitev cest je bila zelo natančna.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Široke so bile od 4 do 10 metrov.</a:t>
            </a:r>
          </a:p>
        </p:txBody>
      </p:sp>
      <p:pic>
        <p:nvPicPr>
          <p:cNvPr id="74765" name="Picture 13">
            <a:extLst>
              <a:ext uri="{FF2B5EF4-FFF2-40B4-BE49-F238E27FC236}">
                <a16:creationId xmlns:a16="http://schemas.microsoft.com/office/drawing/2014/main" id="{5CFEEF37-B237-4FBB-B58B-04BB5EE9AB4D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1628775"/>
            <a:ext cx="4038600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Rectangle 4">
            <a:extLst>
              <a:ext uri="{FF2B5EF4-FFF2-40B4-BE49-F238E27FC236}">
                <a16:creationId xmlns:a16="http://schemas.microsoft.com/office/drawing/2014/main" id="{BB3CF8E9-C0D8-4F4A-AA4E-614ABD4778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KAKO SO GRADILI CESTE</a:t>
            </a:r>
          </a:p>
        </p:txBody>
      </p:sp>
      <p:sp>
        <p:nvSpPr>
          <p:cNvPr id="78853" name="Rectangle 5">
            <a:extLst>
              <a:ext uri="{FF2B5EF4-FFF2-40B4-BE49-F238E27FC236}">
                <a16:creationId xmlns:a16="http://schemas.microsoft.com/office/drawing/2014/main" id="{F11DFFFB-E0C5-4601-A5A5-F1C72CC6C33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sl-SI" altLang="sl-SI" sz="2800"/>
              <a:t>Kopali so do kamnite osnove.</a:t>
            </a:r>
          </a:p>
          <a:p>
            <a:r>
              <a:rPr lang="sl-SI" altLang="sl-SI" sz="2800"/>
              <a:t>Utrdili dno ter ga prekrili z mešanico peska in apnenca.</a:t>
            </a:r>
          </a:p>
          <a:p>
            <a:r>
              <a:rPr lang="sl-SI" altLang="sl-SI" sz="2800"/>
              <a:t>Na to so položili štiri plasti različnega materiala in velike kremenaste plošče.</a:t>
            </a:r>
          </a:p>
        </p:txBody>
      </p:sp>
      <p:sp>
        <p:nvSpPr>
          <p:cNvPr id="78854" name="Rectangle 6">
            <a:extLst>
              <a:ext uri="{FF2B5EF4-FFF2-40B4-BE49-F238E27FC236}">
                <a16:creationId xmlns:a16="http://schemas.microsoft.com/office/drawing/2014/main" id="{AA83E5A6-1A3A-4725-9AE4-A6F4F4D880EC}"/>
              </a:ext>
            </a:extLst>
          </p:cNvPr>
          <p:cNvSpPr>
            <a:spLocks noGrp="1" noChangeAspect="1" noChangeArrowheads="1"/>
          </p:cNvSpPr>
          <p:nvPr>
            <p:ph sz="half" idx="2"/>
          </p:nvPr>
        </p:nvSpPr>
        <p:spPr>
          <a:xfrm>
            <a:off x="4643438" y="1628775"/>
            <a:ext cx="4038600" cy="4525963"/>
          </a:xfrm>
        </p:spPr>
        <p:txBody>
          <a:bodyPr/>
          <a:lstStyle/>
          <a:p>
            <a:endParaRPr lang="sl-SI" altLang="sl-SI" sz="2800"/>
          </a:p>
        </p:txBody>
      </p:sp>
      <p:sp>
        <p:nvSpPr>
          <p:cNvPr id="78855" name="Rectangle 7">
            <a:extLst>
              <a:ext uri="{FF2B5EF4-FFF2-40B4-BE49-F238E27FC236}">
                <a16:creationId xmlns:a16="http://schemas.microsoft.com/office/drawing/2014/main" id="{1F6BB6CB-8702-4AF2-AAB2-A91CD6AB3A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1628775"/>
            <a:ext cx="4038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sl-SI" altLang="sl-SI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Rectangle 4">
            <a:extLst>
              <a:ext uri="{FF2B5EF4-FFF2-40B4-BE49-F238E27FC236}">
                <a16:creationId xmlns:a16="http://schemas.microsoft.com/office/drawing/2014/main" id="{EFBD8943-CD67-4A61-B663-4D726D7AB1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ZASEBNE RIMSKE ZGRADBE</a:t>
            </a:r>
          </a:p>
        </p:txBody>
      </p:sp>
      <p:pic>
        <p:nvPicPr>
          <p:cNvPr id="80904" name="Picture 8">
            <a:extLst>
              <a:ext uri="{FF2B5EF4-FFF2-40B4-BE49-F238E27FC236}">
                <a16:creationId xmlns:a16="http://schemas.microsoft.com/office/drawing/2014/main" id="{E64AB7E7-D86D-46AA-8421-F1AB95D90F04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484313"/>
            <a:ext cx="4038600" cy="3770312"/>
          </a:xfrm>
        </p:spPr>
      </p:pic>
      <p:sp>
        <p:nvSpPr>
          <p:cNvPr id="80903" name="Rectangle 7">
            <a:extLst>
              <a:ext uri="{FF2B5EF4-FFF2-40B4-BE49-F238E27FC236}">
                <a16:creationId xmlns:a16="http://schemas.microsoft.com/office/drawing/2014/main" id="{CC2206F3-B027-42EF-BCC3-7CFD0491D67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sl-SI" altLang="sl-SI" sz="2800"/>
              <a:t>Revna mestna naselja</a:t>
            </a:r>
          </a:p>
          <a:p>
            <a:r>
              <a:rPr lang="sl-SI" altLang="sl-SI" sz="2800"/>
              <a:t>Razkošne vile in Domusi</a:t>
            </a:r>
          </a:p>
          <a:p>
            <a:r>
              <a:rPr lang="sl-SI" altLang="sl-SI" sz="2800"/>
              <a:t>Zgrajene so bile iz lesa in opek povezanih z malto.</a:t>
            </a:r>
          </a:p>
          <a:p>
            <a:endParaRPr lang="sl-SI" altLang="sl-SI" sz="2800"/>
          </a:p>
        </p:txBody>
      </p:sp>
      <p:sp>
        <p:nvSpPr>
          <p:cNvPr id="80906" name="Rectangle 10">
            <a:extLst>
              <a:ext uri="{FF2B5EF4-FFF2-40B4-BE49-F238E27FC236}">
                <a16:creationId xmlns:a16="http://schemas.microsoft.com/office/drawing/2014/main" id="{558EC3D1-DD20-4E11-801B-C51422717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1628775"/>
            <a:ext cx="4038600" cy="218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sl-SI" altLang="sl-SI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Rectangle 4">
            <a:extLst>
              <a:ext uri="{FF2B5EF4-FFF2-40B4-BE49-F238E27FC236}">
                <a16:creationId xmlns:a16="http://schemas.microsoft.com/office/drawing/2014/main" id="{1757105F-844B-4B0E-A28E-BEB5D123DD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MESTNA NASELJA</a:t>
            </a:r>
          </a:p>
        </p:txBody>
      </p:sp>
      <p:sp>
        <p:nvSpPr>
          <p:cNvPr id="89093" name="Rectangle 5">
            <a:extLst>
              <a:ext uri="{FF2B5EF4-FFF2-40B4-BE49-F238E27FC236}">
                <a16:creationId xmlns:a16="http://schemas.microsoft.com/office/drawing/2014/main" id="{8C8DC522-675A-43C7-B4AF-8D524B519A5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800"/>
              <a:t>V njih so živeli revni in navadni ljudje.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Mestna naselja so se drugače imenovala insulae.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Naselja so bila zgrajena iz medseboj povezanih stanovanjskih stavb, ki so bila visoka do 20 metrov</a:t>
            </a:r>
          </a:p>
          <a:p>
            <a:pPr>
              <a:lnSpc>
                <a:spcPct val="90000"/>
              </a:lnSpc>
            </a:pPr>
            <a:endParaRPr lang="sl-SI" altLang="sl-SI" sz="2800"/>
          </a:p>
          <a:p>
            <a:pPr>
              <a:lnSpc>
                <a:spcPct val="90000"/>
              </a:lnSpc>
            </a:pPr>
            <a:endParaRPr lang="sl-SI" altLang="sl-SI" sz="2800"/>
          </a:p>
        </p:txBody>
      </p:sp>
      <p:pic>
        <p:nvPicPr>
          <p:cNvPr id="89096" name="Picture 8">
            <a:extLst>
              <a:ext uri="{FF2B5EF4-FFF2-40B4-BE49-F238E27FC236}">
                <a16:creationId xmlns:a16="http://schemas.microsoft.com/office/drawing/2014/main" id="{B39A2077-656B-4D75-9248-D46AB358342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Rectangle 4">
            <a:extLst>
              <a:ext uri="{FF2B5EF4-FFF2-40B4-BE49-F238E27FC236}">
                <a16:creationId xmlns:a16="http://schemas.microsoft.com/office/drawing/2014/main" id="{CFE00E62-603E-484B-8425-523BAAC9C2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RAZKOŠNE VILE</a:t>
            </a:r>
          </a:p>
        </p:txBody>
      </p:sp>
      <p:sp>
        <p:nvSpPr>
          <p:cNvPr id="93192" name="Rectangle 8">
            <a:extLst>
              <a:ext uri="{FF2B5EF4-FFF2-40B4-BE49-F238E27FC236}">
                <a16:creationId xmlns:a16="http://schemas.microsoft.com/office/drawing/2014/main" id="{3D17E376-49EF-4905-9DF8-46D55BAE10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To so bile hiše za bogataše. </a:t>
            </a:r>
          </a:p>
          <a:p>
            <a:r>
              <a:rPr lang="sl-SI" altLang="sl-SI"/>
              <a:t>Vile je bila najpogosteje na podeželju, saj je tam niso omejevale druge stavbe.</a:t>
            </a:r>
          </a:p>
          <a:p>
            <a:r>
              <a:rPr lang="sl-SI" altLang="sl-SI"/>
              <a:t>Tam so pridelovali žito, vino,sadje, zelenjavo in redili živali za meso.</a:t>
            </a:r>
          </a:p>
          <a:p>
            <a:r>
              <a:rPr lang="sl-SI" altLang="sl-SI"/>
              <a:t>Nekatere vile so imele tudi kopališča, poslikane zidove in podtalnim ogrevanjem.</a:t>
            </a:r>
          </a:p>
          <a:p>
            <a:pPr>
              <a:buFontTx/>
              <a:buNone/>
            </a:pPr>
            <a:endParaRPr lang="sl-SI" altLang="sl-SI"/>
          </a:p>
          <a:p>
            <a:pPr>
              <a:buFontTx/>
              <a:buNone/>
            </a:pPr>
            <a:endParaRPr lang="sl-SI" altLang="sl-SI"/>
          </a:p>
          <a:p>
            <a:endParaRPr lang="sl-SI" altLang="sl-SI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Rectangle 4">
            <a:extLst>
              <a:ext uri="{FF2B5EF4-FFF2-40B4-BE49-F238E27FC236}">
                <a16:creationId xmlns:a16="http://schemas.microsoft.com/office/drawing/2014/main" id="{B10886DD-058D-4215-B220-95BCE1434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RAZKOŠNE VILE</a:t>
            </a:r>
          </a:p>
        </p:txBody>
      </p:sp>
      <p:sp>
        <p:nvSpPr>
          <p:cNvPr id="97285" name="Rectangle 5">
            <a:extLst>
              <a:ext uri="{FF2B5EF4-FFF2-40B4-BE49-F238E27FC236}">
                <a16:creationId xmlns:a16="http://schemas.microsoft.com/office/drawing/2014/main" id="{C16F148D-0190-4E74-AF49-2A2B76EEC88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sl-SI" altLang="sl-SI" sz="2800"/>
              <a:t>Gospodarji so živeli v glavni hiši,delavci pa v majhnih hišah po posestvu.</a:t>
            </a:r>
          </a:p>
        </p:txBody>
      </p:sp>
      <p:sp>
        <p:nvSpPr>
          <p:cNvPr id="97287" name="Rectangle 7">
            <a:extLst>
              <a:ext uri="{FF2B5EF4-FFF2-40B4-BE49-F238E27FC236}">
                <a16:creationId xmlns:a16="http://schemas.microsoft.com/office/drawing/2014/main" id="{51CF330B-78AD-40E3-82FC-B9403C2A74B2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sl-SI" altLang="sl-SI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Rectangle 4">
            <a:extLst>
              <a:ext uri="{FF2B5EF4-FFF2-40B4-BE49-F238E27FC236}">
                <a16:creationId xmlns:a16="http://schemas.microsoft.com/office/drawing/2014/main" id="{ECF60CFF-5DB3-4532-BFE0-549317CFDC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DOMUSI</a:t>
            </a:r>
          </a:p>
        </p:txBody>
      </p:sp>
      <p:sp>
        <p:nvSpPr>
          <p:cNvPr id="99333" name="Rectangle 5">
            <a:extLst>
              <a:ext uri="{FF2B5EF4-FFF2-40B4-BE49-F238E27FC236}">
                <a16:creationId xmlns:a16="http://schemas.microsoft.com/office/drawing/2014/main" id="{F994C974-6589-4B64-B294-4D6B44A067D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sl-SI" altLang="sl-SI" sz="2800"/>
              <a:t>Domusi so bile stavbe za bogate v mestih.</a:t>
            </a:r>
          </a:p>
          <a:p>
            <a:r>
              <a:rPr lang="sl-SI" altLang="sl-SI" sz="2800"/>
              <a:t>Izgledale so kot utrdbe. Za zidovi je bilo notranje dvorišče.</a:t>
            </a:r>
          </a:p>
          <a:p>
            <a:endParaRPr lang="sl-SI" altLang="sl-SI" sz="2800"/>
          </a:p>
        </p:txBody>
      </p:sp>
      <p:pic>
        <p:nvPicPr>
          <p:cNvPr id="99334" name="Picture 6">
            <a:extLst>
              <a:ext uri="{FF2B5EF4-FFF2-40B4-BE49-F238E27FC236}">
                <a16:creationId xmlns:a16="http://schemas.microsoft.com/office/drawing/2014/main" id="{E2B5CB56-988C-4FE0-BF34-C7B6EB255C6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</p:cSld>
  <p:clrMapOvr>
    <a:masterClrMapping/>
  </p:clrMapOvr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229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Privzeti načrt</vt:lpstr>
      <vt:lpstr>RIM</vt:lpstr>
      <vt:lpstr> RIMSKE CESTE </vt:lpstr>
      <vt:lpstr>KAKO SO GRADILI CESTE</vt:lpstr>
      <vt:lpstr>ZASEBNE RIMSKE ZGRADBE</vt:lpstr>
      <vt:lpstr>MESTNA NASELJA</vt:lpstr>
      <vt:lpstr>RAZKOŠNE VILE</vt:lpstr>
      <vt:lpstr>RAZKOŠNE VILE</vt:lpstr>
      <vt:lpstr>DOMUSI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2019-06-03T09:16:18Z</dcterms:created>
  <dcterms:modified xsi:type="dcterms:W3CDTF">2019-06-03T09:16:18Z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