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  <p:sldId id="261" r:id="rId7"/>
    <p:sldId id="264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99CCFF"/>
    <a:srgbClr val="00FFFF"/>
    <a:srgbClr val="3333FF"/>
    <a:srgbClr val="0066FF"/>
    <a:srgbClr val="99FF33"/>
    <a:srgbClr val="66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0BEA7-3EEA-4E2F-9E6B-CD91101D9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3DB859-AB95-4913-8F06-C3BD769AF1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3303A-A77B-434B-8047-44680E3F7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AF39F-731A-4FF7-9C27-38E4C969C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C6943-5C74-49DE-9DA4-B1D93B42B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39C81-3F23-44D9-A05C-7743D306917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7397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AD9A4-CDB9-422E-8C1D-24214CC4F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423F5D-0935-4F49-89D8-29A787E9D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51DAB-9833-4376-8430-75F4D0C36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AB525-E2C7-4595-9D6F-FB5E61C53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C641A-7A98-459E-93BF-AED537E95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17024-D7B5-4A8C-97F8-393EE222BB0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6880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03DF5-3501-44C9-8830-1000AD232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2BF368-2DEA-4147-A5AD-107C58D2CB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FED66-3E31-4A10-B8F0-B2820688B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1CC89-3571-4276-BB66-1950B93D6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0B48B-A306-481E-B4AE-A8FFD9A9A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9867F-5118-4D65-8DFA-185E3D8F1E9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47592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139D5-57B2-4B62-AE6F-FC3B1ADE7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martArt Placeholder 2">
            <a:extLst>
              <a:ext uri="{FF2B5EF4-FFF2-40B4-BE49-F238E27FC236}">
                <a16:creationId xmlns:a16="http://schemas.microsoft.com/office/drawing/2014/main" id="{40633837-FE59-4E71-9718-992DE47948CC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689C6-B3E3-4E5F-AD19-43ABDAFD14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19389-7EB6-45EF-B21B-9C3CFC141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7DB08-61D6-4809-8A33-71E03F5E8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4D7385-1A12-474C-AE62-83485CF7162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6707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D4AB4-DD40-49A9-8CFA-A365A84B0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8AC70-276E-4906-B808-600BA703A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CEF76-238B-42D7-987B-9652AC679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74EDA-0B84-422E-9DB9-3C0EA7675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7F3DB-2091-4BC5-BBFB-4998AB56F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049FD-927B-433C-BF27-BB5914C7FB4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3490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0C0F9-000E-4DCC-96CB-171C8609E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305DD-384C-4A26-A464-F604912BC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D92F4-637B-46D9-96EA-0616C0FC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04A16-791F-4C5E-883C-9074627A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4CB54-BA1C-4CA2-B5B9-8991CCEF2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6A367-570F-47EF-B921-CF4CCDAFD16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9512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56A1B-01EB-4495-9FDC-AF2CBD95B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3FD38-8523-4E2F-94CF-201D1E115D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27C174-8CAD-4899-9B71-05689E5910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E0EFA5-2962-44F6-92B5-F3901AF8F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D53B1-C5AB-40BD-BCED-BBBAB213A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63645-C6D2-48BB-ADAB-C04AB3FC1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C1FCC-4587-4A01-8057-76F19D5C9F8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322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2514D-6BE7-49A5-B99C-8C6EF8ACE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96258-DC48-42CC-899E-84811000B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87B685-BB17-4683-AA04-BCCEF07E8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EAED4D-9A3E-418E-85B4-1FBBC3224C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1DC0B5-5F71-43D9-A40A-0DD166BBE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C9A229-856B-48FF-BE99-C7F4DAA51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980A92-D199-4F26-8DC5-3E93C0B56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0E4E76-2DD3-421C-800A-983776C48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7CC0B-FC52-4DCA-B920-4E5CACE5094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1151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CDBAB-AB1E-45D9-A969-9BE9BE728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9AE53D-AB09-4D76-822C-299111481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C2F612-EA14-47B7-BD19-4595532A8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0E1CF1-10D4-42A1-AECB-57B418AFC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B367B-C2AC-42FF-B6B4-DE0931A6AE6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6348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55C9E4-DBF0-4E91-8873-6ADC3111F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8D5DAE-FC85-40E4-A808-92029D1F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56888-D642-4DEA-81A0-3CC7CB86D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E7F6A-7709-4AEA-A813-4F872A898A6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3856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660E1-2B67-4482-8ADA-ED5D0EAE3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14683-B43F-48ED-AE82-E2E1D3BC3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5222ED-70C6-47A7-8BD4-67CE4F197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735DE1-EEAF-4C1F-A740-0AA06A9DE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53A8C8-0F1A-4C4C-8C7F-3C65C024E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3DE25-4DF6-4691-B417-F0CC9080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6B6DF-59E3-49AD-B30A-B2A87DF002C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9306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0E264-D03F-4A63-86FA-679CB6532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A1A0D7-2627-431E-997C-CD2C15B640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C23CBB-BE6A-4D55-A353-014497D21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55ABF6-3791-40DD-994D-E7D8BA655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32C7D6-98AD-4C13-9DF3-FDF8BFC53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052AEA-6FEB-4CDD-B8C3-659932761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C4EEC-A457-44AA-B3ED-08D7E4D3002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2853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E2CA778-F07F-406F-9AA9-B86660E388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03336E7-D2FE-4BF1-B065-5BBD54505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81A14EA-45C3-4799-B186-E54697E0C88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1BDBE1A-205D-4785-B817-0B4DBAC3D54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E25BA05-70BA-4762-A5D2-E70C96B895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0BE605-FDBE-49F8-9954-07EF2E5FBEA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2A949E3-DB2C-4FA4-B446-C232F95BEA9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3810000" cy="1143000"/>
          </a:xfrm>
        </p:spPr>
        <p:txBody>
          <a:bodyPr anchor="ctr"/>
          <a:lstStyle/>
          <a:p>
            <a:r>
              <a:rPr lang="sl-SI" altLang="sl-SI" sz="66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RIMSKA </a:t>
            </a:r>
            <a:br>
              <a:rPr lang="sl-SI" altLang="sl-SI" sz="66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</a:br>
            <a:r>
              <a:rPr lang="sl-SI" altLang="sl-SI" sz="66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VOJSKA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DEA85DA-2D55-4DED-AE0B-3CC54E43D97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sl-SI" altLang="sl-SI" sz="3200">
              <a:solidFill>
                <a:srgbClr val="99FF3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8A23E13-9088-45A3-8A59-B5057E8C9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 b="1">
                <a:solidFill>
                  <a:srgbClr val="FF0000"/>
                </a:solidFill>
              </a:rPr>
              <a:t>LEGIJA</a:t>
            </a:r>
          </a:p>
        </p:txBody>
      </p:sp>
      <p:graphicFrame>
        <p:nvGraphicFramePr>
          <p:cNvPr id="8199" name="Object 7">
            <a:extLst>
              <a:ext uri="{FF2B5EF4-FFF2-40B4-BE49-F238E27FC236}">
                <a16:creationId xmlns:a16="http://schemas.microsoft.com/office/drawing/2014/main" id="{AF0BC204-4398-416E-B232-E8D7F98AC178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187450" y="1628775"/>
          <a:ext cx="6551613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MS Org Chart" r:id="rId3" imgW="7378560" imgH="2603160" progId="OrgPlusWOPX.4">
                  <p:embed followColorScheme="full"/>
                </p:oleObj>
              </mc:Choice>
              <mc:Fallback>
                <p:oleObj name="MS Org Chart" r:id="rId3" imgW="7378560" imgH="2603160" progId="OrgPlusWOPX.4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628775"/>
                        <a:ext cx="6551613" cy="309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D519F16-5B44-412C-A956-750D0BC669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  <a:latin typeface="Arial Black" panose="020B0A04020102020204" pitchFamily="34" charset="0"/>
              </a:rPr>
              <a:t>Legijonarji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C5A0A3B-9815-4361-9E56-07F42C67A8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l-SI" altLang="sl-SI" b="1"/>
          </a:p>
        </p:txBody>
      </p:sp>
      <p:pic>
        <p:nvPicPr>
          <p:cNvPr id="13317" name="Picture 5" descr="hastati">
            <a:extLst>
              <a:ext uri="{FF2B5EF4-FFF2-40B4-BE49-F238E27FC236}">
                <a16:creationId xmlns:a16="http://schemas.microsoft.com/office/drawing/2014/main" id="{090686C8-A403-44E0-B594-33414B7AD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341438"/>
            <a:ext cx="1866900" cy="244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8" name="Text Box 6">
            <a:extLst>
              <a:ext uri="{FF2B5EF4-FFF2-40B4-BE49-F238E27FC236}">
                <a16:creationId xmlns:a16="http://schemas.microsoft.com/office/drawing/2014/main" id="{AD7BBB83-BCAC-469A-92E0-B68D469CD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860800"/>
            <a:ext cx="2232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         </a:t>
            </a:r>
            <a:r>
              <a:rPr lang="sl-SI" altLang="sl-SI" sz="2000" b="1">
                <a:solidFill>
                  <a:srgbClr val="FF0000"/>
                </a:solidFill>
              </a:rPr>
              <a:t>hastati</a:t>
            </a:r>
          </a:p>
        </p:txBody>
      </p:sp>
      <p:pic>
        <p:nvPicPr>
          <p:cNvPr id="13320" name="Picture 8" descr="triarii">
            <a:extLst>
              <a:ext uri="{FF2B5EF4-FFF2-40B4-BE49-F238E27FC236}">
                <a16:creationId xmlns:a16="http://schemas.microsoft.com/office/drawing/2014/main" id="{97ABF49C-9213-438E-9DBC-D6B591568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341438"/>
            <a:ext cx="1866900" cy="244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1" name="Text Box 9">
            <a:extLst>
              <a:ext uri="{FF2B5EF4-FFF2-40B4-BE49-F238E27FC236}">
                <a16:creationId xmlns:a16="http://schemas.microsoft.com/office/drawing/2014/main" id="{18571EC6-57D7-411B-AF5D-DA11BF8CC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3860800"/>
            <a:ext cx="2016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           </a:t>
            </a:r>
            <a:r>
              <a:rPr lang="sl-SI" altLang="sl-SI" sz="2000" b="1">
                <a:solidFill>
                  <a:srgbClr val="FF0000"/>
                </a:solidFill>
              </a:rPr>
              <a:t>triarii</a:t>
            </a:r>
          </a:p>
        </p:txBody>
      </p:sp>
      <p:pic>
        <p:nvPicPr>
          <p:cNvPr id="13323" name="Picture 11" descr="roman_velite_info">
            <a:extLst>
              <a:ext uri="{FF2B5EF4-FFF2-40B4-BE49-F238E27FC236}">
                <a16:creationId xmlns:a16="http://schemas.microsoft.com/office/drawing/2014/main" id="{3087B753-4A9C-4F2B-95D1-F57FB92CE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268413"/>
            <a:ext cx="1920875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4" name="Text Box 12">
            <a:extLst>
              <a:ext uri="{FF2B5EF4-FFF2-40B4-BE49-F238E27FC236}">
                <a16:creationId xmlns:a16="http://schemas.microsoft.com/office/drawing/2014/main" id="{A1F828D4-CD40-4936-A0DE-B18A87866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3860800"/>
            <a:ext cx="2087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           </a:t>
            </a:r>
            <a:r>
              <a:rPr lang="sl-SI" altLang="sl-SI" sz="2000" b="1">
                <a:solidFill>
                  <a:srgbClr val="FF0000"/>
                </a:solidFill>
              </a:rPr>
              <a:t>veliti</a:t>
            </a:r>
          </a:p>
        </p:txBody>
      </p:sp>
      <p:pic>
        <p:nvPicPr>
          <p:cNvPr id="13326" name="Picture 14" descr="roman_equites_cavalry_info">
            <a:extLst>
              <a:ext uri="{FF2B5EF4-FFF2-40B4-BE49-F238E27FC236}">
                <a16:creationId xmlns:a16="http://schemas.microsoft.com/office/drawing/2014/main" id="{97C57ACD-437E-4AEF-8100-77638C6F7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221163"/>
            <a:ext cx="1646238" cy="216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7" name="Text Box 15">
            <a:extLst>
              <a:ext uri="{FF2B5EF4-FFF2-40B4-BE49-F238E27FC236}">
                <a16:creationId xmlns:a16="http://schemas.microsoft.com/office/drawing/2014/main" id="{69812508-7224-4820-A532-0CD66667E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6381750"/>
            <a:ext cx="1728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    </a:t>
            </a:r>
            <a:r>
              <a:rPr lang="sl-SI" altLang="sl-SI" sz="2000" b="1">
                <a:solidFill>
                  <a:srgbClr val="FF0000"/>
                </a:solidFill>
              </a:rPr>
              <a:t>konjenica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FF4ABCB-5E26-4907-A301-D834D7EBCA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>
                <a:solidFill>
                  <a:srgbClr val="FF0000"/>
                </a:solidFill>
                <a:latin typeface="Arial Black" panose="020B0A04020102020204" pitchFamily="34" charset="0"/>
              </a:rPr>
              <a:t>Orožje</a:t>
            </a:r>
            <a:r>
              <a:rPr lang="sl-SI" altLang="sl-SI"/>
              <a:t>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8AFC6C2-3CC5-4DF1-A9A4-BDA72A4A11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 altLang="sl-SI" sz="2000">
                <a:solidFill>
                  <a:srgbClr val="FF0000"/>
                </a:solidFill>
              </a:rPr>
              <a:t>     </a:t>
            </a:r>
            <a:r>
              <a:rPr lang="sl-SI" altLang="sl-SI" sz="2000">
                <a:solidFill>
                  <a:srgbClr val="6600CC"/>
                </a:solidFill>
              </a:rPr>
              <a:t>Rimljani so uporabljali naslednja orožja:</a:t>
            </a:r>
          </a:p>
          <a:p>
            <a:pPr>
              <a:lnSpc>
                <a:spcPct val="90000"/>
              </a:lnSpc>
            </a:pPr>
            <a:endParaRPr lang="sl-SI" altLang="sl-SI" sz="2000">
              <a:solidFill>
                <a:srgbClr val="6600CC"/>
              </a:solidFill>
            </a:endParaRPr>
          </a:p>
          <a:p>
            <a:pPr>
              <a:lnSpc>
                <a:spcPct val="90000"/>
              </a:lnSpc>
            </a:pPr>
            <a:endParaRPr lang="sl-SI" altLang="sl-SI" sz="2000">
              <a:solidFill>
                <a:srgbClr val="6600CC"/>
              </a:solidFill>
            </a:endParaRPr>
          </a:p>
          <a:p>
            <a:pPr>
              <a:lnSpc>
                <a:spcPct val="90000"/>
              </a:lnSpc>
            </a:pPr>
            <a:endParaRPr lang="sl-SI" altLang="sl-SI" sz="2000">
              <a:solidFill>
                <a:srgbClr val="6600CC"/>
              </a:solidFill>
            </a:endParaRPr>
          </a:p>
          <a:p>
            <a:pPr>
              <a:lnSpc>
                <a:spcPct val="90000"/>
              </a:lnSpc>
            </a:pPr>
            <a:endParaRPr lang="sl-SI" altLang="sl-SI" sz="2000">
              <a:solidFill>
                <a:srgbClr val="6600CC"/>
              </a:solidFill>
            </a:endParaRPr>
          </a:p>
          <a:p>
            <a:pPr>
              <a:lnSpc>
                <a:spcPct val="90000"/>
              </a:lnSpc>
            </a:pPr>
            <a:endParaRPr lang="sl-SI" altLang="sl-SI" sz="2000">
              <a:solidFill>
                <a:srgbClr val="6600CC"/>
              </a:solidFill>
            </a:endParaRPr>
          </a:p>
          <a:p>
            <a:pPr>
              <a:lnSpc>
                <a:spcPct val="90000"/>
              </a:lnSpc>
            </a:pPr>
            <a:endParaRPr lang="sl-SI" altLang="sl-SI" sz="2000">
              <a:solidFill>
                <a:srgbClr val="6600CC"/>
              </a:solidFill>
            </a:endParaRPr>
          </a:p>
          <a:p>
            <a:pPr>
              <a:lnSpc>
                <a:spcPct val="90000"/>
              </a:lnSpc>
            </a:pPr>
            <a:endParaRPr lang="sl-SI" altLang="sl-SI" sz="2000">
              <a:solidFill>
                <a:srgbClr val="6600CC"/>
              </a:solidFill>
            </a:endParaRPr>
          </a:p>
          <a:p>
            <a:pPr>
              <a:lnSpc>
                <a:spcPct val="90000"/>
              </a:lnSpc>
            </a:pPr>
            <a:endParaRPr lang="sl-SI" altLang="sl-SI" sz="2000">
              <a:solidFill>
                <a:srgbClr val="6600CC"/>
              </a:solidFill>
            </a:endParaRPr>
          </a:p>
          <a:p>
            <a:pPr>
              <a:lnSpc>
                <a:spcPct val="90000"/>
              </a:lnSpc>
            </a:pPr>
            <a:endParaRPr lang="sl-SI" altLang="sl-SI" sz="2000">
              <a:solidFill>
                <a:srgbClr val="6600CC"/>
              </a:solidFill>
            </a:endParaRPr>
          </a:p>
          <a:p>
            <a:pPr>
              <a:lnSpc>
                <a:spcPct val="90000"/>
              </a:lnSpc>
            </a:pPr>
            <a:endParaRPr lang="sl-SI" altLang="sl-SI">
              <a:solidFill>
                <a:srgbClr val="6600CC"/>
              </a:solidFill>
            </a:endParaRPr>
          </a:p>
        </p:txBody>
      </p:sp>
      <p:pic>
        <p:nvPicPr>
          <p:cNvPr id="9225" name="Picture 9" descr="A000042">
            <a:extLst>
              <a:ext uri="{FF2B5EF4-FFF2-40B4-BE49-F238E27FC236}">
                <a16:creationId xmlns:a16="http://schemas.microsoft.com/office/drawing/2014/main" id="{92989B2D-210F-41D8-B39E-563F560FB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773238"/>
            <a:ext cx="2449513" cy="156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8" name="Text Box 12">
            <a:extLst>
              <a:ext uri="{FF2B5EF4-FFF2-40B4-BE49-F238E27FC236}">
                <a16:creationId xmlns:a16="http://schemas.microsoft.com/office/drawing/2014/main" id="{A69BBF84-43C6-4A92-AFDD-188CCDEA2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3429000"/>
            <a:ext cx="2592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6600CC"/>
                </a:solidFill>
              </a:rPr>
              <a:t>kratek (španski) meč (gladius)</a:t>
            </a:r>
          </a:p>
        </p:txBody>
      </p:sp>
      <p:pic>
        <p:nvPicPr>
          <p:cNvPr id="9230" name="Picture 14" descr="180px-Spatha">
            <a:extLst>
              <a:ext uri="{FF2B5EF4-FFF2-40B4-BE49-F238E27FC236}">
                <a16:creationId xmlns:a16="http://schemas.microsoft.com/office/drawing/2014/main" id="{4126C747-48CF-405E-BF8C-E699880D2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412875"/>
            <a:ext cx="1714500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2" name="Text Box 16">
            <a:extLst>
              <a:ext uri="{FF2B5EF4-FFF2-40B4-BE49-F238E27FC236}">
                <a16:creationId xmlns:a16="http://schemas.microsoft.com/office/drawing/2014/main" id="{4C7450BE-05CD-4B78-A033-8544175CD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05263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6600CC"/>
                </a:solidFill>
              </a:rPr>
              <a:t>dolgi meč (spatha) za konjenico</a:t>
            </a:r>
          </a:p>
        </p:txBody>
      </p:sp>
      <p:pic>
        <p:nvPicPr>
          <p:cNvPr id="9234" name="Picture 18" descr="Pilum_Nordisk_familjebok">
            <a:extLst>
              <a:ext uri="{FF2B5EF4-FFF2-40B4-BE49-F238E27FC236}">
                <a16:creationId xmlns:a16="http://schemas.microsoft.com/office/drawing/2014/main" id="{C426EC7D-65F9-4C35-AAA0-61A943A9C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149725"/>
            <a:ext cx="349567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5" name="Text Box 19">
            <a:extLst>
              <a:ext uri="{FF2B5EF4-FFF2-40B4-BE49-F238E27FC236}">
                <a16:creationId xmlns:a16="http://schemas.microsoft.com/office/drawing/2014/main" id="{6C4CCE1A-54C6-43F5-9344-7349EF345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5229225"/>
            <a:ext cx="3457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         </a:t>
            </a:r>
          </a:p>
        </p:txBody>
      </p:sp>
      <p:sp>
        <p:nvSpPr>
          <p:cNvPr id="9236" name="Text Box 20">
            <a:extLst>
              <a:ext uri="{FF2B5EF4-FFF2-40B4-BE49-F238E27FC236}">
                <a16:creationId xmlns:a16="http://schemas.microsoft.com/office/drawing/2014/main" id="{50057EAF-3904-4CB3-9D8B-D40426FA8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5157788"/>
            <a:ext cx="3457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                    </a:t>
            </a:r>
            <a:r>
              <a:rPr lang="sl-SI" altLang="sl-SI">
                <a:solidFill>
                  <a:srgbClr val="6600CC"/>
                </a:solidFill>
              </a:rPr>
              <a:t>kopije</a:t>
            </a:r>
          </a:p>
        </p:txBody>
      </p:sp>
      <p:pic>
        <p:nvPicPr>
          <p:cNvPr id="9238" name="Picture 22" descr="roman-daggers">
            <a:extLst>
              <a:ext uri="{FF2B5EF4-FFF2-40B4-BE49-F238E27FC236}">
                <a16:creationId xmlns:a16="http://schemas.microsoft.com/office/drawing/2014/main" id="{29BEC6A0-C10F-4AD8-AF9E-82403BB63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628775"/>
            <a:ext cx="1885950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9" name="Text Box 23">
            <a:extLst>
              <a:ext uri="{FF2B5EF4-FFF2-40B4-BE49-F238E27FC236}">
                <a16:creationId xmlns:a16="http://schemas.microsoft.com/office/drawing/2014/main" id="{3C40BEFA-0940-425A-BC82-632FBF257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3213100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     </a:t>
            </a:r>
            <a:r>
              <a:rPr lang="sl-SI" altLang="sl-SI">
                <a:solidFill>
                  <a:srgbClr val="6600CC"/>
                </a:solidFill>
              </a:rPr>
              <a:t>bodalo pilius</a:t>
            </a:r>
          </a:p>
        </p:txBody>
      </p:sp>
      <p:pic>
        <p:nvPicPr>
          <p:cNvPr id="9241" name="Picture 25" descr="AH3853L%20roman%20shield">
            <a:extLst>
              <a:ext uri="{FF2B5EF4-FFF2-40B4-BE49-F238E27FC236}">
                <a16:creationId xmlns:a16="http://schemas.microsoft.com/office/drawing/2014/main" id="{9504BB72-9328-4F3B-8428-9A37ED89F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860800"/>
            <a:ext cx="1212850" cy="208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42" name="Text Box 26">
            <a:extLst>
              <a:ext uri="{FF2B5EF4-FFF2-40B4-BE49-F238E27FC236}">
                <a16:creationId xmlns:a16="http://schemas.microsoft.com/office/drawing/2014/main" id="{F2F82C8D-42B5-443D-A553-5D3C194D1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5876925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9243" name="Text Box 27">
            <a:extLst>
              <a:ext uri="{FF2B5EF4-FFF2-40B4-BE49-F238E27FC236}">
                <a16:creationId xmlns:a16="http://schemas.microsoft.com/office/drawing/2014/main" id="{FC5A5326-F030-431B-809D-8A08D77CC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6021388"/>
            <a:ext cx="172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          </a:t>
            </a:r>
            <a:r>
              <a:rPr lang="sl-SI" altLang="sl-SI">
                <a:solidFill>
                  <a:srgbClr val="6600CC"/>
                </a:solidFill>
              </a:rPr>
              <a:t>ščit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70A2D19-49D8-4D13-B893-F40EEF1CED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 b="1">
                <a:solidFill>
                  <a:srgbClr val="FF0000"/>
                </a:solidFill>
              </a:rPr>
              <a:t>Mornarica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73F93A9-7EE6-487D-BC6B-24F0CE0607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1800">
                <a:solidFill>
                  <a:srgbClr val="6600CC"/>
                </a:solidFill>
              </a:rPr>
              <a:t>Rimske ladje so bile zelo podobne grškim</a:t>
            </a:r>
          </a:p>
          <a:p>
            <a:r>
              <a:rPr lang="sl-SI" altLang="sl-SI" sz="1800">
                <a:solidFill>
                  <a:srgbClr val="6600CC"/>
                </a:solidFill>
              </a:rPr>
              <a:t>Ladje so imele približno 300 veslačev in 100 vojakov</a:t>
            </a:r>
          </a:p>
          <a:p>
            <a:r>
              <a:rPr lang="sl-SI" altLang="sl-SI" sz="1800">
                <a:solidFill>
                  <a:srgbClr val="6600CC"/>
                </a:solidFill>
              </a:rPr>
              <a:t>Posebnost rimljanskih ladij so bili leseni mostički(krokarji)</a:t>
            </a:r>
          </a:p>
          <a:p>
            <a:r>
              <a:rPr lang="sl-SI" altLang="sl-SI" sz="1800">
                <a:solidFill>
                  <a:srgbClr val="6600CC"/>
                </a:solidFill>
              </a:rPr>
              <a:t>Uporabljali so lesena sidra</a:t>
            </a:r>
          </a:p>
        </p:txBody>
      </p:sp>
      <p:pic>
        <p:nvPicPr>
          <p:cNvPr id="10245" name="Picture 5" descr="181zv01_roman">
            <a:extLst>
              <a:ext uri="{FF2B5EF4-FFF2-40B4-BE49-F238E27FC236}">
                <a16:creationId xmlns:a16="http://schemas.microsoft.com/office/drawing/2014/main" id="{1260EE0B-7E80-411D-AB93-97CC8AB73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781300"/>
            <a:ext cx="2886075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6" name="Text Box 6">
            <a:extLst>
              <a:ext uri="{FF2B5EF4-FFF2-40B4-BE49-F238E27FC236}">
                <a16:creationId xmlns:a16="http://schemas.microsoft.com/office/drawing/2014/main" id="{73835B6E-8454-48EC-AF33-FE99652EE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4724400"/>
            <a:ext cx="2879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               </a:t>
            </a: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B5425131-926D-43BA-AB12-96DD01991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4724400"/>
            <a:ext cx="2879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           </a:t>
            </a:r>
            <a:r>
              <a:rPr lang="sl-SI" altLang="sl-SI">
                <a:solidFill>
                  <a:srgbClr val="6600CC"/>
                </a:solidFill>
              </a:rPr>
              <a:t>rimske ladje</a:t>
            </a:r>
          </a:p>
        </p:txBody>
      </p:sp>
      <p:pic>
        <p:nvPicPr>
          <p:cNvPr id="10249" name="Picture 9" descr="corvus">
            <a:extLst>
              <a:ext uri="{FF2B5EF4-FFF2-40B4-BE49-F238E27FC236}">
                <a16:creationId xmlns:a16="http://schemas.microsoft.com/office/drawing/2014/main" id="{75083F86-4633-47C3-A091-0154C081D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141663"/>
            <a:ext cx="2447925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1" name="Picture 11" descr="i069-4">
            <a:extLst>
              <a:ext uri="{FF2B5EF4-FFF2-40B4-BE49-F238E27FC236}">
                <a16:creationId xmlns:a16="http://schemas.microsoft.com/office/drawing/2014/main" id="{D30AB12D-1E49-4931-A37A-33871D3A6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924175"/>
            <a:ext cx="2243137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2" name="Text Box 12">
            <a:extLst>
              <a:ext uri="{FF2B5EF4-FFF2-40B4-BE49-F238E27FC236}">
                <a16:creationId xmlns:a16="http://schemas.microsoft.com/office/drawing/2014/main" id="{233AC6D4-BD7B-488F-A5D8-199460924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4138" y="44370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10253" name="Text Box 13">
            <a:extLst>
              <a:ext uri="{FF2B5EF4-FFF2-40B4-BE49-F238E27FC236}">
                <a16:creationId xmlns:a16="http://schemas.microsoft.com/office/drawing/2014/main" id="{80C08B91-3A7C-4C9D-883C-B1530A673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4581525"/>
            <a:ext cx="2879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6600CC"/>
                </a:solidFill>
              </a:rPr>
              <a:t>na desni sidro ki so ga            uporabljali Rimljani</a:t>
            </a:r>
            <a:r>
              <a:rPr lang="sl-SI" altLang="sl-SI"/>
              <a:t> </a:t>
            </a:r>
          </a:p>
        </p:txBody>
      </p:sp>
      <p:sp>
        <p:nvSpPr>
          <p:cNvPr id="10254" name="Text Box 14">
            <a:extLst>
              <a:ext uri="{FF2B5EF4-FFF2-40B4-BE49-F238E27FC236}">
                <a16:creationId xmlns:a16="http://schemas.microsoft.com/office/drawing/2014/main" id="{20BF739A-2099-4810-B36C-349B9C933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013325"/>
            <a:ext cx="252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      </a:t>
            </a:r>
            <a:r>
              <a:rPr lang="sl-SI" altLang="sl-SI">
                <a:solidFill>
                  <a:srgbClr val="6600CC"/>
                </a:solidFill>
              </a:rPr>
              <a:t>leseni mostiček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B7A288C-D947-49A5-B31C-9E3BDB75C3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Oblegovalno orožje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ECF9E02-D27C-42FF-8D6F-1E81F5E3F9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 altLang="sl-SI" sz="1800">
                <a:solidFill>
                  <a:srgbClr val="6600CC"/>
                </a:solidFill>
              </a:rPr>
              <a:t>   Vsaka legija je imela okoli 60 oblegovalno-napadalnih naprav. Katapulti so bili različnih velikosti: od dveh metrov do takih ki so metali 45 kg težke skale.</a:t>
            </a:r>
          </a:p>
          <a:p>
            <a:pPr>
              <a:lnSpc>
                <a:spcPct val="90000"/>
              </a:lnSpc>
            </a:pPr>
            <a:endParaRPr lang="sl-SI" altLang="sl-SI" sz="1800">
              <a:solidFill>
                <a:srgbClr val="6600CC"/>
              </a:solidFill>
            </a:endParaRPr>
          </a:p>
        </p:txBody>
      </p:sp>
      <p:pic>
        <p:nvPicPr>
          <p:cNvPr id="11271" name="Picture 7" descr="Scorpions">
            <a:extLst>
              <a:ext uri="{FF2B5EF4-FFF2-40B4-BE49-F238E27FC236}">
                <a16:creationId xmlns:a16="http://schemas.microsoft.com/office/drawing/2014/main" id="{AC3E146E-C10B-4676-B937-7BEEF13CD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565400"/>
            <a:ext cx="1646238" cy="216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3" name="Picture 9" descr="Heavy Onagers">
            <a:extLst>
              <a:ext uri="{FF2B5EF4-FFF2-40B4-BE49-F238E27FC236}">
                <a16:creationId xmlns:a16="http://schemas.microsoft.com/office/drawing/2014/main" id="{12D28AAF-D6D5-46BB-9DBD-64ECADD77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565400"/>
            <a:ext cx="1592262" cy="208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5" name="Picture 11" descr="Ballistae">
            <a:extLst>
              <a:ext uri="{FF2B5EF4-FFF2-40B4-BE49-F238E27FC236}">
                <a16:creationId xmlns:a16="http://schemas.microsoft.com/office/drawing/2014/main" id="{057588D7-9F30-4ACA-AACB-1ADD525D3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565400"/>
            <a:ext cx="1646237" cy="216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7" name="Picture 13" descr="battering_ram">
            <a:extLst>
              <a:ext uri="{FF2B5EF4-FFF2-40B4-BE49-F238E27FC236}">
                <a16:creationId xmlns:a16="http://schemas.microsoft.com/office/drawing/2014/main" id="{CF2B9A4B-06BE-4663-958A-D593C3C95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997200"/>
            <a:ext cx="2449513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9" name="Picture 15" descr="00-machines-of-war-castle-battering-ram-1260x1756">
            <a:extLst>
              <a:ext uri="{FF2B5EF4-FFF2-40B4-BE49-F238E27FC236}">
                <a16:creationId xmlns:a16="http://schemas.microsoft.com/office/drawing/2014/main" id="{68CF4486-A86C-4620-9705-58EE1FF00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420938"/>
            <a:ext cx="212090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80" name="Text Box 16">
            <a:extLst>
              <a:ext uri="{FF2B5EF4-FFF2-40B4-BE49-F238E27FC236}">
                <a16:creationId xmlns:a16="http://schemas.microsoft.com/office/drawing/2014/main" id="{79BB7237-5808-411A-8FD6-155545056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724400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 </a:t>
            </a:r>
            <a:r>
              <a:rPr lang="sl-SI" altLang="sl-SI">
                <a:solidFill>
                  <a:srgbClr val="6600CC"/>
                </a:solidFill>
              </a:rPr>
              <a:t>majhni katapult</a:t>
            </a:r>
          </a:p>
        </p:txBody>
      </p:sp>
      <p:sp>
        <p:nvSpPr>
          <p:cNvPr id="11281" name="Text Box 17">
            <a:extLst>
              <a:ext uri="{FF2B5EF4-FFF2-40B4-BE49-F238E27FC236}">
                <a16:creationId xmlns:a16="http://schemas.microsoft.com/office/drawing/2014/main" id="{59458141-C80A-4D33-A886-4038A450E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724400"/>
            <a:ext cx="1871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       </a:t>
            </a:r>
            <a:r>
              <a:rPr lang="sl-SI" altLang="sl-SI">
                <a:solidFill>
                  <a:srgbClr val="6600CC"/>
                </a:solidFill>
              </a:rPr>
              <a:t>škorpijon</a:t>
            </a:r>
          </a:p>
        </p:txBody>
      </p:sp>
      <p:sp>
        <p:nvSpPr>
          <p:cNvPr id="11282" name="Text Box 18">
            <a:extLst>
              <a:ext uri="{FF2B5EF4-FFF2-40B4-BE49-F238E27FC236}">
                <a16:creationId xmlns:a16="http://schemas.microsoft.com/office/drawing/2014/main" id="{AC2C6CA0-AF1D-4FA2-8E06-7A36C9AED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724400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    </a:t>
            </a:r>
            <a:r>
              <a:rPr lang="sl-SI" altLang="sl-SI">
                <a:solidFill>
                  <a:srgbClr val="6600CC"/>
                </a:solidFill>
              </a:rPr>
              <a:t>katapult</a:t>
            </a:r>
          </a:p>
        </p:txBody>
      </p:sp>
      <p:sp>
        <p:nvSpPr>
          <p:cNvPr id="11283" name="Text Box 19">
            <a:extLst>
              <a:ext uri="{FF2B5EF4-FFF2-40B4-BE49-F238E27FC236}">
                <a16:creationId xmlns:a16="http://schemas.microsoft.com/office/drawing/2014/main" id="{7763EED7-9321-467D-BC5E-43E196397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013325"/>
            <a:ext cx="2592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               </a:t>
            </a:r>
            <a:r>
              <a:rPr lang="sl-SI" altLang="sl-SI">
                <a:solidFill>
                  <a:srgbClr val="6600CC"/>
                </a:solidFill>
              </a:rPr>
              <a:t>oven</a:t>
            </a:r>
          </a:p>
        </p:txBody>
      </p:sp>
      <p:sp>
        <p:nvSpPr>
          <p:cNvPr id="11284" name="Text Box 20">
            <a:extLst>
              <a:ext uri="{FF2B5EF4-FFF2-40B4-BE49-F238E27FC236}">
                <a16:creationId xmlns:a16="http://schemas.microsoft.com/office/drawing/2014/main" id="{AC0518FF-E3E2-4FC4-9B38-7CB846B2A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5445125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6600CC"/>
                </a:solidFill>
              </a:rPr>
              <a:t>    oblegovalni stolp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EFED53A-6712-4A78-9591-9575FF85A0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Taktike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FDEB209-267D-4941-BE6B-218B335984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1800">
                <a:solidFill>
                  <a:srgbClr val="6600CC"/>
                </a:solidFill>
              </a:rPr>
              <a:t>Niso sloveli kot veliki taktiki</a:t>
            </a:r>
          </a:p>
          <a:p>
            <a:r>
              <a:rPr lang="sl-SI" altLang="sl-SI" sz="1800">
                <a:solidFill>
                  <a:srgbClr val="6600CC"/>
                </a:solidFill>
              </a:rPr>
              <a:t>Zanašali so se na kvalieto vsakega posameznika</a:t>
            </a:r>
          </a:p>
          <a:p>
            <a:r>
              <a:rPr lang="sl-SI" altLang="sl-SI" sz="1800">
                <a:solidFill>
                  <a:srgbClr val="6600CC"/>
                </a:solidFill>
              </a:rPr>
              <a:t>Njihova najbolj znana formacija je bila želva</a:t>
            </a:r>
          </a:p>
          <a:p>
            <a:pPr>
              <a:buFontTx/>
              <a:buNone/>
            </a:pPr>
            <a:endParaRPr lang="sl-SI" altLang="sl-SI" sz="1800">
              <a:solidFill>
                <a:srgbClr val="6600CC"/>
              </a:solidFill>
            </a:endParaRPr>
          </a:p>
        </p:txBody>
      </p:sp>
      <p:pic>
        <p:nvPicPr>
          <p:cNvPr id="17413" name="Picture 5" descr="želva">
            <a:extLst>
              <a:ext uri="{FF2B5EF4-FFF2-40B4-BE49-F238E27FC236}">
                <a16:creationId xmlns:a16="http://schemas.microsoft.com/office/drawing/2014/main" id="{B7B2232F-DBA3-47B6-8946-2DCC8AF50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141663"/>
            <a:ext cx="3384550" cy="245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27690FA-2AB8-494E-8A7D-484A6FC7E4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Dosežki rimske vojske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E6CF039-05C9-4B53-BD24-CAE5D346E6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4341" name="Picture 5" descr="KISH106">
            <a:extLst>
              <a:ext uri="{FF2B5EF4-FFF2-40B4-BE49-F238E27FC236}">
                <a16:creationId xmlns:a16="http://schemas.microsoft.com/office/drawing/2014/main" id="{0B8C5BDC-B29C-4B00-9846-F481ADAF4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341438"/>
            <a:ext cx="6192838" cy="502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Century Gothic</vt:lpstr>
      <vt:lpstr>Default Design</vt:lpstr>
      <vt:lpstr>MS Org Chart</vt:lpstr>
      <vt:lpstr>RIMSKA  VOJSKA</vt:lpstr>
      <vt:lpstr>LEGIJA</vt:lpstr>
      <vt:lpstr>Legijonarji</vt:lpstr>
      <vt:lpstr>Orožje </vt:lpstr>
      <vt:lpstr>Mornarica</vt:lpstr>
      <vt:lpstr>Oblegovalno orožje</vt:lpstr>
      <vt:lpstr>Taktike</vt:lpstr>
      <vt:lpstr>Dosežki rimske vojske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2019-06-03T09:16:21Z</dcterms:created>
  <dcterms:modified xsi:type="dcterms:W3CDTF">2019-06-03T09:16:21Z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