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7" r:id="rId8"/>
    <p:sldId id="261" r:id="rId9"/>
    <p:sldId id="262" r:id="rId10"/>
    <p:sldId id="269" r:id="rId11"/>
    <p:sldId id="263" r:id="rId12"/>
    <p:sldId id="264" r:id="rId13"/>
    <p:sldId id="270" r:id="rId14"/>
    <p:sldId id="265" r:id="rId15"/>
    <p:sldId id="271" r:id="rId16"/>
    <p:sldId id="266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DB3DAD10-453D-4F30-BB34-E574F343B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15">
            <a:extLst>
              <a:ext uri="{FF2B5EF4-FFF2-40B4-BE49-F238E27FC236}">
                <a16:creationId xmlns:a16="http://schemas.microsoft.com/office/drawing/2014/main" id="{C3DF8BBB-91D4-4581-AF52-B043CB7E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B3F3-0979-44DD-9F1C-C52F397AFA4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1">
            <a:extLst>
              <a:ext uri="{FF2B5EF4-FFF2-40B4-BE49-F238E27FC236}">
                <a16:creationId xmlns:a16="http://schemas.microsoft.com/office/drawing/2014/main" id="{60E23AB4-B755-4B1F-AA41-7B587330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4">
            <a:extLst>
              <a:ext uri="{FF2B5EF4-FFF2-40B4-BE49-F238E27FC236}">
                <a16:creationId xmlns:a16="http://schemas.microsoft.com/office/drawing/2014/main" id="{5CF5DAF3-2D04-4CF5-8B54-61C64618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9E678408-CF2E-409C-9395-F2C4BE55AF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647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0">
            <a:extLst>
              <a:ext uri="{FF2B5EF4-FFF2-40B4-BE49-F238E27FC236}">
                <a16:creationId xmlns:a16="http://schemas.microsoft.com/office/drawing/2014/main" id="{14D639E0-5B90-4B3E-A543-6AC128CEB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AB8E-C1FE-4998-9277-72269E6654D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7">
            <a:extLst>
              <a:ext uri="{FF2B5EF4-FFF2-40B4-BE49-F238E27FC236}">
                <a16:creationId xmlns:a16="http://schemas.microsoft.com/office/drawing/2014/main" id="{91B897D3-E32C-461D-B452-28F86B12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3F313D03-05E2-41E1-9CF7-A6D9BCA8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0D898-D89A-4957-BAB0-7045A660CB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704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91A56B5-AAE2-4CBE-B01F-040E649B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3F393-EB5C-42AE-9B52-D8A94343BD2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CC101F5-5FBB-49E8-A074-B3EBB9B5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3DB9093-4B06-4BD4-AA5F-37F863A8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53447-EB50-4107-8D6D-8FFCA4872B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854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>
            <a:extLst>
              <a:ext uri="{FF2B5EF4-FFF2-40B4-BE49-F238E27FC236}">
                <a16:creationId xmlns:a16="http://schemas.microsoft.com/office/drawing/2014/main" id="{F2DEADB2-06CC-4A17-9DC1-9AE99631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215F6-5262-4537-8132-4852489219F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7EDF0588-0E3C-487D-BFE8-36745D0F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144D1884-8FF0-4E79-9F97-B0A3C41D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DAE6313A-2248-4E89-86E8-700006C87F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973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6B53693A-B438-4C9A-B1D1-E5A38B8D3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18">
            <a:extLst>
              <a:ext uri="{FF2B5EF4-FFF2-40B4-BE49-F238E27FC236}">
                <a16:creationId xmlns:a16="http://schemas.microsoft.com/office/drawing/2014/main" id="{F5082B2B-394C-47C4-A1B7-73C378D8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F347-AD98-4985-A4CB-5826C7045D5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10">
            <a:extLst>
              <a:ext uri="{FF2B5EF4-FFF2-40B4-BE49-F238E27FC236}">
                <a16:creationId xmlns:a16="http://schemas.microsoft.com/office/drawing/2014/main" id="{8C55EE9B-3139-474F-93F0-1E3D8B25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>
            <a:extLst>
              <a:ext uri="{FF2B5EF4-FFF2-40B4-BE49-F238E27FC236}">
                <a16:creationId xmlns:a16="http://schemas.microsoft.com/office/drawing/2014/main" id="{37B99DCC-B8D4-40FA-B680-A495BB26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DD9E1-C39D-472C-B49A-8DED4FDFCE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5155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0">
            <a:extLst>
              <a:ext uri="{FF2B5EF4-FFF2-40B4-BE49-F238E27FC236}">
                <a16:creationId xmlns:a16="http://schemas.microsoft.com/office/drawing/2014/main" id="{E77094DB-DA89-4F6E-A2CB-EF6FE197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DEB26-659E-4FBC-ABC6-CBF60D43826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7">
            <a:extLst>
              <a:ext uri="{FF2B5EF4-FFF2-40B4-BE49-F238E27FC236}">
                <a16:creationId xmlns:a16="http://schemas.microsoft.com/office/drawing/2014/main" id="{FC9BCE31-743F-4914-A163-E4EE110A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>
            <a:extLst>
              <a:ext uri="{FF2B5EF4-FFF2-40B4-BE49-F238E27FC236}">
                <a16:creationId xmlns:a16="http://schemas.microsoft.com/office/drawing/2014/main" id="{2B6BA64A-9EFB-4B6A-B88B-E0FF6FA8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B1DD3-062E-4590-BB34-44EA1E3030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491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10">
            <a:extLst>
              <a:ext uri="{FF2B5EF4-FFF2-40B4-BE49-F238E27FC236}">
                <a16:creationId xmlns:a16="http://schemas.microsoft.com/office/drawing/2014/main" id="{784435FA-84CB-4B56-87CE-D28646FD0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Ograda datuma 9">
            <a:extLst>
              <a:ext uri="{FF2B5EF4-FFF2-40B4-BE49-F238E27FC236}">
                <a16:creationId xmlns:a16="http://schemas.microsoft.com/office/drawing/2014/main" id="{59EFC187-E318-44AA-94F8-EBC19A50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EFB9-4CA7-4579-A9C3-60392F790F9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A6DAE9A2-6B2D-41CA-B60E-EE842F92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FF66CC12-F989-4071-B01A-3E50F94C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AF967471-24C2-43A1-9463-E2CF2BAEBF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483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0">
            <a:extLst>
              <a:ext uri="{FF2B5EF4-FFF2-40B4-BE49-F238E27FC236}">
                <a16:creationId xmlns:a16="http://schemas.microsoft.com/office/drawing/2014/main" id="{9069190F-E068-40CD-A977-6B32EE6B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6AC5-03DD-44D3-BD0F-4BD78DB041C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7">
            <a:extLst>
              <a:ext uri="{FF2B5EF4-FFF2-40B4-BE49-F238E27FC236}">
                <a16:creationId xmlns:a16="http://schemas.microsoft.com/office/drawing/2014/main" id="{F3D3CBDE-B8A4-41D6-A3A4-BDD88312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9719A424-682C-461D-A688-61C556EB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DB1E-AF0D-4FCF-9B7B-3DF5B725B4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24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">
            <a:extLst>
              <a:ext uri="{FF2B5EF4-FFF2-40B4-BE49-F238E27FC236}">
                <a16:creationId xmlns:a16="http://schemas.microsoft.com/office/drawing/2014/main" id="{E067C0E9-5E28-4DEA-9CF0-BB58EC1A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3550-508D-44DA-9A14-F5DEE2C150A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3">
            <a:extLst>
              <a:ext uri="{FF2B5EF4-FFF2-40B4-BE49-F238E27FC236}">
                <a16:creationId xmlns:a16="http://schemas.microsoft.com/office/drawing/2014/main" id="{383C707C-588A-46BE-821A-51F07518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E19B655C-E465-4C38-941A-54149A50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45F82-2E93-4AD5-B6AE-9391A8F358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403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>
            <a:extLst>
              <a:ext uri="{FF2B5EF4-FFF2-40B4-BE49-F238E27FC236}">
                <a16:creationId xmlns:a16="http://schemas.microsoft.com/office/drawing/2014/main" id="{F95BE8A3-4013-41A8-AD87-5D07B848D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24">
            <a:extLst>
              <a:ext uri="{FF2B5EF4-FFF2-40B4-BE49-F238E27FC236}">
                <a16:creationId xmlns:a16="http://schemas.microsoft.com/office/drawing/2014/main" id="{9099E1C8-1626-43E6-B7D6-51CB2510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82E5-4FA0-4933-B9A3-E6CADBFE949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28">
            <a:extLst>
              <a:ext uri="{FF2B5EF4-FFF2-40B4-BE49-F238E27FC236}">
                <a16:creationId xmlns:a16="http://schemas.microsoft.com/office/drawing/2014/main" id="{86FE6108-DCC9-4377-80C3-840586F6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2E57228D-C720-41B5-88A9-13CE6277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1C882-86D5-4175-B524-81A68759DA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1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6">
            <a:extLst>
              <a:ext uri="{FF2B5EF4-FFF2-40B4-BE49-F238E27FC236}">
                <a16:creationId xmlns:a16="http://schemas.microsoft.com/office/drawing/2014/main" id="{D74AB15A-AC5D-4AA4-9C4F-928BACEC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0D1F-89D5-400F-A953-4DDBD735BA8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99CC74D-F891-42D3-BA07-EC14C01F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30">
            <a:extLst>
              <a:ext uri="{FF2B5EF4-FFF2-40B4-BE49-F238E27FC236}">
                <a16:creationId xmlns:a16="http://schemas.microsoft.com/office/drawing/2014/main" id="{4599C9B9-CC7D-4687-AA36-CA501C2E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B004E-FE03-41BA-A882-048D62EA76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577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>
            <a:extLst>
              <a:ext uri="{FF2B5EF4-FFF2-40B4-BE49-F238E27FC236}">
                <a16:creationId xmlns:a16="http://schemas.microsoft.com/office/drawing/2014/main" id="{C78458FA-2F96-481A-AD4B-01AA435BA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Ograda besedila 7">
            <a:extLst>
              <a:ext uri="{FF2B5EF4-FFF2-40B4-BE49-F238E27FC236}">
                <a16:creationId xmlns:a16="http://schemas.microsoft.com/office/drawing/2014/main" id="{D6738D80-2C78-4E01-892F-33362BAAFE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1" name="Ograda datuma 10">
            <a:extLst>
              <a:ext uri="{FF2B5EF4-FFF2-40B4-BE49-F238E27FC236}">
                <a16:creationId xmlns:a16="http://schemas.microsoft.com/office/drawing/2014/main" id="{E07E95B3-65A3-4643-B249-36216D190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9C2E3-0169-4532-8291-35CA07B4FF2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8" name="Ograda noge 27">
            <a:extLst>
              <a:ext uri="{FF2B5EF4-FFF2-40B4-BE49-F238E27FC236}">
                <a16:creationId xmlns:a16="http://schemas.microsoft.com/office/drawing/2014/main" id="{6568F80F-0AE7-4F76-AECC-74A03AD22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C4499E1A-F2B2-415B-8475-FD73BB237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DA43BC3C-16B3-410F-96D8-857B2FB0505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aslova 9">
            <a:extLst>
              <a:ext uri="{FF2B5EF4-FFF2-40B4-BE49-F238E27FC236}">
                <a16:creationId xmlns:a16="http://schemas.microsoft.com/office/drawing/2014/main" id="{EA884DF7-9B4C-494B-B76D-F3D27F5C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DEE5A197-C3FE-4CE2-A0E3-D6FCC674C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1">
            <a:extLst>
              <a:ext uri="{FF2B5EF4-FFF2-40B4-BE49-F238E27FC236}">
                <a16:creationId xmlns:a16="http://schemas.microsoft.com/office/drawing/2014/main" id="{60582A2C-663D-48CE-9306-0DA2CA15A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2" r:id="rId4"/>
    <p:sldLayoutId id="2147483818" r:id="rId5"/>
    <p:sldLayoutId id="2147483813" r:id="rId6"/>
    <p:sldLayoutId id="2147483819" r:id="rId7"/>
    <p:sldLayoutId id="2147483820" r:id="rId8"/>
    <p:sldLayoutId id="2147483821" r:id="rId9"/>
    <p:sldLayoutId id="2147483814" r:id="rId10"/>
    <p:sldLayoutId id="21474838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slov 6">
            <a:extLst>
              <a:ext uri="{FF2B5EF4-FFF2-40B4-BE49-F238E27FC236}">
                <a16:creationId xmlns:a16="http://schemas.microsoft.com/office/drawing/2014/main" id="{0E6A5C79-8B1B-49CE-995B-2C94EEC5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373688"/>
            <a:ext cx="84582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5E8402B9-ABD9-494C-9C5B-6F5BC119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44824"/>
            <a:ext cx="8686800" cy="11848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dirty="0"/>
              <a:t>RIMSKI FORUM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29F3D5-2371-4252-8A57-06BEFCB2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Bazilika marka </a:t>
            </a:r>
            <a:r>
              <a:rPr lang="sl-SI" dirty="0" err="1"/>
              <a:t>avrelija</a:t>
            </a:r>
            <a:endParaRPr lang="sl-SI" dirty="0"/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35B18206-5057-4394-AE71-C567BCB7F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Največja zgradba na forumu</a:t>
            </a:r>
          </a:p>
          <a:p>
            <a:r>
              <a:rPr lang="sl-SI" altLang="sl-SI"/>
              <a:t>Mark Avrelij -&gt; Konstantin</a:t>
            </a:r>
          </a:p>
          <a:p>
            <a:r>
              <a:rPr lang="sl-SI" altLang="sl-SI"/>
              <a:t>Upognjena streha</a:t>
            </a:r>
          </a:p>
          <a:p>
            <a:r>
              <a:rPr lang="sl-SI" altLang="sl-SI"/>
              <a:t>Konstantinov kip, visok približno 12 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4D98F9-852B-4B6F-B795-BF4BA357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slavoloka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28D5D008-235F-4F83-ADF8-A9BB4D9D1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Titov slavolok</a:t>
            </a:r>
          </a:p>
          <a:p>
            <a:r>
              <a:rPr lang="sl-SI" altLang="sl-SI"/>
              <a:t>Slavolok Septimija Severa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E97C26-5C39-4504-B671-C032DC19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Titov slavolok</a:t>
            </a:r>
          </a:p>
        </p:txBody>
      </p:sp>
      <p:pic>
        <p:nvPicPr>
          <p:cNvPr id="21507" name="Picture 2" descr="D:\slike\nikon d3000\pomlad 2011\ROMA  11. - 15. 4. 2011\RIM  11. - 15. 4. 2011\DSC_0297.jpg">
            <a:extLst>
              <a:ext uri="{FF2B5EF4-FFF2-40B4-BE49-F238E27FC236}">
                <a16:creationId xmlns:a16="http://schemas.microsoft.com/office/drawing/2014/main" id="{517055A6-F65B-4213-A4F7-F8E1EDCF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725"/>
            <a:ext cx="57531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371C5874-A5DE-446E-B376-399A17ADDD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3013" y="0"/>
            <a:ext cx="4090987" cy="43656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E0555A-F157-4D2C-92F6-D86CC847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Titov slavolok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B30711A8-1802-4B85-8D46-EA94051DE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Zgrajen leta 81</a:t>
            </a:r>
          </a:p>
          <a:p>
            <a:r>
              <a:rPr lang="sl-SI" altLang="sl-SI"/>
              <a:t>V spomin na cesarja Tita in zmago nad velikim judovskim uporom (70.)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A2F596-72C9-430D-AF53-5528091C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 err="1"/>
              <a:t>Via</a:t>
            </a:r>
            <a:r>
              <a:rPr lang="sl-SI" sz="3200" dirty="0"/>
              <a:t> </a:t>
            </a:r>
            <a:r>
              <a:rPr lang="sl-SI" sz="3200" dirty="0" err="1"/>
              <a:t>sacra</a:t>
            </a:r>
            <a:endParaRPr lang="sl-SI" sz="3200" dirty="0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71FC585C-3976-457C-B2E2-CA2EDCAD22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0"/>
            <a:ext cx="5292725" cy="70580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569C91-B6D8-4492-9E43-BEE96C5D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Via</a:t>
            </a:r>
            <a:r>
              <a:rPr lang="sl-SI" dirty="0"/>
              <a:t> </a:t>
            </a:r>
            <a:r>
              <a:rPr lang="sl-SI" dirty="0" err="1"/>
              <a:t>sacra</a:t>
            </a:r>
            <a:endParaRPr lang="sl-SI" dirty="0"/>
          </a:p>
        </p:txBody>
      </p:sp>
      <p:sp>
        <p:nvSpPr>
          <p:cNvPr id="24579" name="Ograda vsebine 2">
            <a:extLst>
              <a:ext uri="{FF2B5EF4-FFF2-40B4-BE49-F238E27FC236}">
                <a16:creationId xmlns:a16="http://schemas.microsoft.com/office/drawing/2014/main" id="{F9DB548A-A080-46BA-BC04-974113DE8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Glavna cesta antičnega Rima</a:t>
            </a:r>
          </a:p>
          <a:p>
            <a:r>
              <a:rPr lang="sl-SI" altLang="sl-SI"/>
              <a:t>Od Kapitola, skozi Forum do Koloseja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besedila 6">
            <a:extLst>
              <a:ext uri="{FF2B5EF4-FFF2-40B4-BE49-F238E27FC236}">
                <a16:creationId xmlns:a16="http://schemas.microsoft.com/office/drawing/2014/main" id="{C3DDE1D0-B31F-4F81-9059-AF92B59FD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0291195E-C030-4B82-9417-09F5DA3A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36912"/>
            <a:ext cx="8686800" cy="11848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Hvala za vašo pozornost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grada vsebine 3" descr="Tavares.Forum.Romanum.redux.jpg">
            <a:extLst>
              <a:ext uri="{FF2B5EF4-FFF2-40B4-BE49-F238E27FC236}">
                <a16:creationId xmlns:a16="http://schemas.microsoft.com/office/drawing/2014/main" id="{3110CFD8-4C27-41EB-98CC-E7DBE2A17C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2616BD-2219-429C-8041-CD556A58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Templji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03BE7096-2391-4568-B93A-FD2B55157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Tempelj Castorja in Poluksa</a:t>
            </a:r>
          </a:p>
          <a:p>
            <a:r>
              <a:rPr lang="sl-SI" altLang="sl-SI"/>
              <a:t>Saturnov tempelj</a:t>
            </a:r>
          </a:p>
          <a:p>
            <a:r>
              <a:rPr lang="sl-SI" altLang="sl-SI"/>
              <a:t>Vestin tempelj</a:t>
            </a:r>
          </a:p>
          <a:p>
            <a:r>
              <a:rPr lang="sl-SI" altLang="sl-SI"/>
              <a:t>Tempelj Venere in Rima</a:t>
            </a:r>
          </a:p>
          <a:p>
            <a:r>
              <a:rPr lang="sl-SI" altLang="sl-SI"/>
              <a:t>Cezarjev tempelj</a:t>
            </a:r>
          </a:p>
          <a:p>
            <a:r>
              <a:rPr lang="sl-SI" altLang="sl-SI"/>
              <a:t>Tempelj Vespazijana in Tita</a:t>
            </a:r>
          </a:p>
          <a:p>
            <a:r>
              <a:rPr lang="sl-SI" altLang="sl-SI"/>
              <a:t>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A5AD2D-F7A1-4B98-B6B1-6B565EAF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Vestin tempelj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625B25D2-C3F7-4B90-A20C-818EB240A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3316" name="Picture 2" descr="D:\slike\nikon d3000\pomlad 2011\ROMA  11. - 15. 4. 2011\RIM  11. - 15. 4. 2011\DSC_0322.jpg">
            <a:extLst>
              <a:ext uri="{FF2B5EF4-FFF2-40B4-BE49-F238E27FC236}">
                <a16:creationId xmlns:a16="http://schemas.microsoft.com/office/drawing/2014/main" id="{B0BFBDF0-1737-45F1-991D-8CA3AE89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-819150"/>
            <a:ext cx="5292725" cy="790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E1344E-82AF-43C2-BC91-87F35F12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Vestin tempelj 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8AFA4784-F854-430C-82C7-F492F459E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Grška arhitektura</a:t>
            </a:r>
          </a:p>
          <a:p>
            <a:r>
              <a:rPr lang="sl-SI" altLang="sl-SI"/>
              <a:t>Okrogel, vhod na vzhodni strani</a:t>
            </a:r>
          </a:p>
          <a:p>
            <a:r>
              <a:rPr lang="sl-SI" altLang="sl-SI"/>
              <a:t>Zgraditi ga je dal Numa Pompilij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D4C634-D5F8-454C-A8DC-A4EDFDCA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Tempelj </a:t>
            </a:r>
            <a:r>
              <a:rPr lang="sl-SI" dirty="0" err="1"/>
              <a:t>castorja</a:t>
            </a:r>
            <a:r>
              <a:rPr lang="sl-SI" dirty="0"/>
              <a:t> in </a:t>
            </a:r>
            <a:r>
              <a:rPr lang="sl-SI" dirty="0" err="1"/>
              <a:t>poluksa</a:t>
            </a:r>
            <a:endParaRPr lang="sl-SI" dirty="0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F4C7E259-C7FA-45A3-A47D-DC7C62189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196975"/>
            <a:ext cx="3671888" cy="58293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061101-71B4-4C3E-9995-1A2FE236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Tempelj </a:t>
            </a:r>
            <a:r>
              <a:rPr lang="sl-SI" dirty="0" err="1"/>
              <a:t>castorja</a:t>
            </a:r>
            <a:r>
              <a:rPr lang="sl-SI" dirty="0"/>
              <a:t> in </a:t>
            </a:r>
            <a:r>
              <a:rPr lang="sl-SI" dirty="0" err="1"/>
              <a:t>poluksa</a:t>
            </a:r>
            <a:endParaRPr lang="sl-SI" dirty="0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B41DB665-50F0-4966-B0A0-859C66413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Legenda</a:t>
            </a:r>
          </a:p>
          <a:p>
            <a:r>
              <a:rPr lang="sl-SI" altLang="sl-SI"/>
              <a:t>Danes le še trije stebri iz časa obnove (17 pr. Kr.)</a:t>
            </a:r>
          </a:p>
          <a:p>
            <a:r>
              <a:rPr lang="sl-SI" altLang="sl-SI"/>
              <a:t>6 po Kr. nov tempelj – ohranjen le še podij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781BD-4B28-4CDE-B1D4-57A6EB14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bazilike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F703849A-971D-4E5F-8355-2D589D462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Emilijina bazilika</a:t>
            </a:r>
          </a:p>
          <a:p>
            <a:r>
              <a:rPr lang="sl-SI" altLang="sl-SI"/>
              <a:t>Julijina bazilika</a:t>
            </a:r>
          </a:p>
          <a:p>
            <a:r>
              <a:rPr lang="sl-SI" altLang="sl-SI"/>
              <a:t>Bazilika Marka Avrelija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834A8A-8C74-4503-A2BB-CD9277E2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Bazilika marka </a:t>
            </a:r>
            <a:r>
              <a:rPr lang="sl-SI" dirty="0" err="1"/>
              <a:t>avrelija</a:t>
            </a:r>
            <a:endParaRPr lang="sl-SI" dirty="0"/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8F0D0407-9B7F-411F-9DEC-C0FA40892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8436" name="Picture 2" descr="D:\slike\nikon d3000\pomlad 2011\ROMA  11. - 15. 4. 2011\DSC_0311.JPG">
            <a:extLst>
              <a:ext uri="{FF2B5EF4-FFF2-40B4-BE49-F238E27FC236}">
                <a16:creationId xmlns:a16="http://schemas.microsoft.com/office/drawing/2014/main" id="{8D8F2603-AE8C-4B8B-AD52-E5511009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789487" cy="715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D:\slike\nikon d3000\pomlad 2011\ROMA  11. - 15. 4. 2011\DSC_0312.JPG">
            <a:extLst>
              <a:ext uri="{FF2B5EF4-FFF2-40B4-BE49-F238E27FC236}">
                <a16:creationId xmlns:a16="http://schemas.microsoft.com/office/drawing/2014/main" id="{4A710FF3-1981-437D-8FBF-90917A75B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1925"/>
            <a:ext cx="4484688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152</Words>
  <Application>Microsoft Office PowerPoint</Application>
  <PresentationFormat>On-screen Show (4:3)</PresentationFormat>
  <Paragraphs>41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Franklin Gothic Book</vt:lpstr>
      <vt:lpstr>Franklin Gothic Medium</vt:lpstr>
      <vt:lpstr>Wingdings 2</vt:lpstr>
      <vt:lpstr>Potovanje</vt:lpstr>
      <vt:lpstr>RIMSKI FORUM</vt:lpstr>
      <vt:lpstr>PowerPoint Presentation</vt:lpstr>
      <vt:lpstr>Templji</vt:lpstr>
      <vt:lpstr>Vestin tempelj</vt:lpstr>
      <vt:lpstr>Vestin tempelj </vt:lpstr>
      <vt:lpstr>Tempelj castorja in poluksa</vt:lpstr>
      <vt:lpstr>Tempelj castorja in poluksa</vt:lpstr>
      <vt:lpstr>bazilike</vt:lpstr>
      <vt:lpstr>Bazilika marka avrelija</vt:lpstr>
      <vt:lpstr>Bazilika marka avrelija</vt:lpstr>
      <vt:lpstr>slavoloka</vt:lpstr>
      <vt:lpstr>Titov slavolok</vt:lpstr>
      <vt:lpstr>Titov slavolok</vt:lpstr>
      <vt:lpstr>Via sacra</vt:lpstr>
      <vt:lpstr>Via sacra</vt:lpstr>
      <vt:lpstr>Hvala za vašo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2019-06-03T09:16:24Z</dcterms:created>
  <dcterms:modified xsi:type="dcterms:W3CDTF">2019-06-03T09:16:24Z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