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685A-D747-4C59-AED6-F9301FC79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53C5C-35D9-46D3-A0EB-00DFB4786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F1F3-2F65-4034-9C13-BA1D5D8D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A018-77E8-491A-B8D8-9F0A382A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0461-77A5-4A82-A828-B64DBE9A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61E93-6B26-4D4B-8821-471AF102F2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52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57ED-0698-47DC-A97B-1C4926D8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A2751-407E-4119-943A-92842CDED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F446-80E1-4FB8-A9D3-AF5215AA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6CE0-63DA-411E-8E57-D68F359B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3BE01-7B45-4F65-9E13-27B1692A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DB75D-7F82-496C-A0A1-3C6A31E5DD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83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336A1-267E-4776-A05A-035CE1C39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D91F9-FCF4-418B-B91D-546BC913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FC30-EAC5-4A54-8CAE-1D8DB3AC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5562-697F-48D7-8A0E-472DB899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6BAC-A2A4-41AC-9505-565356B3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AEF2-B76F-404E-A0BA-F6B8CF2BE1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461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E0D-E201-4FA6-9835-B02AD815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7ECF5-3206-43F3-97D8-F8EF77EB40C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5B05-47C3-4C3E-A4B5-B0E17A9D6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EF0C6-0C73-4F25-9C70-AF9CDBE2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8D9C9-974E-423F-85C4-61E0B95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B7E7C-8960-4B33-8555-EA904D6A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F38CB8-FDE2-4BEC-ACF7-67A65EE7C9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153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717F-6D5E-44E8-B608-7E1E53B2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59DA-92D4-4420-BAAF-4720BBFF90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70DBB-067E-47EF-9625-97A785AC094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50E88-967A-4F66-86DD-A551B661F39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66142-5860-478C-A1F0-B926BD9B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ECADB5-5FAD-4101-99F6-882BECA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69B10A-B712-4821-8048-4ED5305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FA990A-A2BB-4541-826B-3707B5AF40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312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F91FBB-4E78-4FD2-B9B7-9FC6142A4F4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73899-6B7F-49C3-B705-44DA2683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25278-AB54-49A9-A0E2-F01C53D0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A043D-52FC-4863-90E9-9A75AB42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147FA1-82B0-46A9-92A3-1258165750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99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D4F4-6077-41B2-A300-A4965EC0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AF04-2214-4722-937D-0ABFE899B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FBA03-0B70-4DEA-94EF-D6F5766F902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EA4A5-5299-4E38-9C51-83740F4C984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61962F-3C1C-487F-B396-383DB6FC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7FE2FF-F3BD-46A8-AEB5-83210759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B66259-8053-4152-88E8-000A8F3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D449A6-4547-44CE-B3AC-4C0D3EED29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571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E8B4-919D-4974-BF3B-8ACA3302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7187-60B3-411B-95A9-8849355E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FF51E-14CD-4EA0-B489-19382A11A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A7BE8-F70E-480F-A4FF-AB46D0CC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61A2-D08C-497C-ACFE-8AF5FA4E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95F58-6510-432E-AB10-6042D242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8A8ADA-409F-42D0-9BC5-E188E71D14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823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1AF1-A11B-428C-ADF4-B0D163BA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9E01-E441-4404-9BD7-D0C3CE545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F9E7F-8320-4447-AC79-948218E53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319DA-BDD6-4FD2-A8B0-6021D6A4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0C727-2667-47A2-ADFD-1934CDC1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B6C89-88E5-4264-A7E6-8D0E1663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4B202D-4EBE-4CB8-98FD-59F25A2145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45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DF89-39E9-4543-AAA5-2B7B72F6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BE73-C252-4D81-806F-37C0682E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A37EC-FE31-4BF2-A9DE-4EC8A009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B8681-EF04-427B-851D-1B3D8DA7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E10E7-BFE1-4689-95A2-E2C9DAA5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8896-8AF1-40B5-B766-6F50E79D59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921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3FC0-CE15-46F8-91BA-FF6E8CA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99CFC-7440-413C-98CA-7AE4CC74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6774-7029-4E20-93A8-63ABAB65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3893E-0E59-4928-BC75-516782A8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DB25-5B92-431D-A90C-9DF8874F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0CFE-5354-4469-9EBD-4C60CA224C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3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FF0-AE44-4963-BF12-2CFAF036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C4D8-22DD-4CB1-9625-8C39F6A9F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152E7-5CBF-4E2D-B837-28AD2B431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1C300-EF36-493E-A0E8-73A42D67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868E6-7F08-49F4-B0ED-C7E612A4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73020-E982-4568-95BE-80F9B6B0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310E-D03B-4920-A37B-468015E049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64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F8FF-D291-4E31-A576-6C09343D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110F-2E1E-4C87-80CB-30FC0F1A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C02EC-9FD8-4ED4-BFF5-D3106D42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B9920-0632-44CD-A961-F56809626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20194-D05D-4FC9-AADC-8745CAEE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44F2A-D0E5-407A-8877-700704D8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089F0-A0C0-46B4-99B3-81ABAEDE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DE250-3C4C-4944-A806-E5D7FE6D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E41B8-F3A1-4318-A7AB-220DD0BA35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6E5B-EF1A-44D5-A286-60650EA2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5A782-E545-4580-A5F0-B221BC68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DB85F-DB75-4346-9135-0C29BF54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38A38-2576-49F4-AFD0-5A343081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91D3-0FB0-4022-AA1D-749E78A5F7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71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2D9FD-3459-4AEA-AD11-C2027199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39994-41F7-48A1-B79D-B02752B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F6FEC-6E93-4FD4-BDEA-076F2B07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0BF8D-4325-46BC-BD4F-5981B4B3EC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640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1E7C-F375-4C35-A4AA-98D97AF9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DCE36-53C3-4EE3-B0C4-0AC58EAC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E7815-AFD7-4CB9-B40A-77B6BB19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2DF5-27E5-4216-B6FC-54EABF45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379DE-9593-410D-8F1A-F6DD1052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85736-88F2-4B22-A6E3-6855354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67FB4-5B81-4B14-BCC6-4522C4639F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374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2C3E-D451-48E2-BA4C-B05B7B3A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C18F9-CC50-439C-9F60-2C61A8AA0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84D42-853E-4109-90C5-5870A167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11A30-17BF-4861-9B3E-B8B5B99D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6516D-D32C-4D34-9D85-AF6BC87F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09CF-8D3C-41F5-8F20-448C0A0B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D335C-8232-4A53-A1ED-46D3B01943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35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29BCA8-19F4-485F-98D4-C659AD86C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63E1E9-219E-4F62-9F45-5D4EC7E77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049B07-5CD8-459C-B672-B46F5A654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A45559-4506-45C0-86AC-45B4392F3A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070415-6049-425D-8A2D-4DCF3961D5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9F42728-BA07-4D82-AD4D-691179B380C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11A65C6-D378-4E4C-BF83-00085908C5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752600"/>
          </a:xfrm>
        </p:spPr>
        <p:txBody>
          <a:bodyPr anchor="ctr"/>
          <a:lstStyle/>
          <a:p>
            <a:r>
              <a:rPr lang="sl-SI" altLang="sl-SI" sz="4400">
                <a:solidFill>
                  <a:srgbClr val="FF0000"/>
                </a:solidFill>
              </a:rPr>
              <a:t>Rimski sužnji in gladiatorji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CD5BF8-E85E-4DF8-BB70-77FC029491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0" cy="2438400"/>
          </a:xfrm>
        </p:spPr>
        <p:txBody>
          <a:bodyPr/>
          <a:lstStyle/>
          <a:p>
            <a:r>
              <a:rPr lang="sl-SI" altLang="sl-SI" sz="3200">
                <a:solidFill>
                  <a:schemeClr val="bg1"/>
                </a:solidFill>
              </a:rPr>
              <a:t> </a:t>
            </a:r>
            <a:endParaRPr lang="sl-SI" altLang="sl-SI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AAF3CBF-E42B-4D15-95E1-13E958A32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Gladiatorska prisega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A1E2EFE-601C-44F1-9BD3-4A704A8A7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Svobodnjake in tudi številne sužnje, prodane v gladiatorske šole je čakalo: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Ožigosanje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Vklepanje v verige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Morebiten uboj z železnim orožjem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Plačevanje hrane in pijače z lastno krvjo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Trpljenje zaradi stvari, ki jih niso izbrali sami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Veščine in čast: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Gladiatorji so poosebljali z vrlinami: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Pogumno bojevanje in častna smrt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Gledalci so občudovali spretno ubijanje in junaško smrt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797E60-F846-47E5-B266-0F1949949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Vrste gladiatorjev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882D038-EF85-4E27-A205-6A10CEEDE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RETIARIUS ali mož z mrežo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Nosil je predpasnik okoli bokov in pas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Ni imel oklepa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V desni roki je imel mrežo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Nosil je </a:t>
            </a:r>
            <a:r>
              <a:rPr lang="sl-SI" altLang="sl-SI" sz="2000">
                <a:solidFill>
                  <a:srgbClr val="FF0000"/>
                </a:solidFill>
              </a:rPr>
              <a:t>podlogo</a:t>
            </a:r>
            <a:r>
              <a:rPr lang="sl-SI" altLang="sl-SI" sz="2000">
                <a:solidFill>
                  <a:schemeClr val="bg1"/>
                </a:solidFill>
              </a:rPr>
              <a:t> in ščit na rami,da si je varoval levo roko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Z levo roko je uporabljal trizob in bodalo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Hitro se je premikal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SECUTOR ali preganjalec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Na glavi je imel čelado z grebenom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Nosil je težki ščit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Levo roko je imel zavarovano z usnjenimi trakovi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Bil je dobro zaščiten, ampak počasen.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Zapestja in komolce si je ovil z usnjenimi trakovi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3C73C3-176D-4879-9CF2-870FC6447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8ED6283-EDD3-454F-A491-241E6B51A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HOPLOMACHUS  ali oboroženec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Uporabljal je majhen okrogel ščit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Na desni roki in levi nogi je imel podložen oklep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Nosil je čelado z odprtino na obrazu, da je videl, kako najbolje uporabiti ščit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MURMILLO ali ribji bojevnik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Nosil je čelado z grebenom in ribjim znakom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Imel je meč in štirikoten ščit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Levo roko, v kateri je imel meč si je zaščitil z oklepom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Varoval si je najbolj ranljive dele telesa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Zaščitil si je obe nogi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>
            <a:extLst>
              <a:ext uri="{FF2B5EF4-FFF2-40B4-BE49-F238E27FC236}">
                <a16:creationId xmlns:a16="http://schemas.microsoft.com/office/drawing/2014/main" id="{088B7FCC-F61A-4E08-B5B9-BE36CC775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7" name="Picture 7" descr="secutor">
            <a:extLst>
              <a:ext uri="{FF2B5EF4-FFF2-40B4-BE49-F238E27FC236}">
                <a16:creationId xmlns:a16="http://schemas.microsoft.com/office/drawing/2014/main" id="{0D1B1F06-5418-448F-B0EC-1266BF8B43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735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Rectangle 9">
            <a:extLst>
              <a:ext uri="{FF2B5EF4-FFF2-40B4-BE49-F238E27FC236}">
                <a16:creationId xmlns:a16="http://schemas.microsoft.com/office/drawing/2014/main" id="{D8BDE08B-1478-4E96-A615-8A3ABE5D7D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</a:rPr>
              <a:t>Secutor ali preganjalec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>
            <a:extLst>
              <a:ext uri="{FF2B5EF4-FFF2-40B4-BE49-F238E27FC236}">
                <a16:creationId xmlns:a16="http://schemas.microsoft.com/office/drawing/2014/main" id="{3058AF0A-702F-4733-9803-1E5EA511C1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9718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</a:rPr>
              <a:t>                                                Njegov meč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</a:rPr>
              <a:t>Hoplomachus ali oboroženec</a:t>
            </a:r>
          </a:p>
        </p:txBody>
      </p:sp>
      <p:pic>
        <p:nvPicPr>
          <p:cNvPr id="28681" name="Picture 9" descr="HOPLOMACHUS">
            <a:extLst>
              <a:ext uri="{FF2B5EF4-FFF2-40B4-BE49-F238E27FC236}">
                <a16:creationId xmlns:a16="http://schemas.microsoft.com/office/drawing/2014/main" id="{52D4D192-8855-4CBA-B57B-6A947AC51D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4543425" cy="632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 descr="mec">
            <a:extLst>
              <a:ext uri="{FF2B5EF4-FFF2-40B4-BE49-F238E27FC236}">
                <a16:creationId xmlns:a16="http://schemas.microsoft.com/office/drawing/2014/main" id="{370DE91D-5038-48DA-9216-90B28B97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138"/>
            <a:ext cx="34290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>
            <a:extLst>
              <a:ext uri="{FF2B5EF4-FFF2-40B4-BE49-F238E27FC236}">
                <a16:creationId xmlns:a16="http://schemas.microsoft.com/office/drawing/2014/main" id="{07232D42-5895-499E-8C3B-D2B824145D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6248400"/>
            <a:ext cx="8229600" cy="609600"/>
          </a:xfrm>
        </p:spPr>
        <p:txBody>
          <a:bodyPr/>
          <a:lstStyle/>
          <a:p>
            <a:r>
              <a:rPr lang="sl-SI" altLang="sl-SI" sz="2800"/>
              <a:t>                          </a:t>
            </a:r>
            <a:r>
              <a:rPr lang="sl-SI" altLang="sl-SI" sz="2800">
                <a:solidFill>
                  <a:schemeClr val="bg1"/>
                </a:solidFill>
              </a:rPr>
              <a:t>Murmillo ali ribji bojevnik</a:t>
            </a:r>
          </a:p>
        </p:txBody>
      </p:sp>
      <p:pic>
        <p:nvPicPr>
          <p:cNvPr id="31751" name="Picture 7" descr="murmillo">
            <a:extLst>
              <a:ext uri="{FF2B5EF4-FFF2-40B4-BE49-F238E27FC236}">
                <a16:creationId xmlns:a16="http://schemas.microsoft.com/office/drawing/2014/main" id="{5390DDB3-1291-49D8-90B4-7E8122D46D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0"/>
            <a:ext cx="3606800" cy="6178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>
            <a:extLst>
              <a:ext uri="{FF2B5EF4-FFF2-40B4-BE49-F238E27FC236}">
                <a16:creationId xmlns:a16="http://schemas.microsoft.com/office/drawing/2014/main" id="{3A87B02D-9F89-46D1-8FB7-5512F8CED1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324600"/>
            <a:ext cx="8229600" cy="533400"/>
          </a:xfrm>
        </p:spPr>
        <p:txBody>
          <a:bodyPr/>
          <a:lstStyle/>
          <a:p>
            <a:r>
              <a:rPr lang="sl-SI" altLang="sl-SI" sz="2800"/>
              <a:t>                        </a:t>
            </a:r>
            <a:r>
              <a:rPr lang="sl-SI" altLang="sl-SI" sz="2800">
                <a:solidFill>
                  <a:schemeClr val="bg1"/>
                </a:solidFill>
              </a:rPr>
              <a:t>RETIARIUS ali mož z mrežo</a:t>
            </a:r>
          </a:p>
        </p:txBody>
      </p:sp>
      <p:pic>
        <p:nvPicPr>
          <p:cNvPr id="33799" name="Picture 7" descr="RETIARIUS">
            <a:extLst>
              <a:ext uri="{FF2B5EF4-FFF2-40B4-BE49-F238E27FC236}">
                <a16:creationId xmlns:a16="http://schemas.microsoft.com/office/drawing/2014/main" id="{1733E117-52E5-490D-9FAB-BFB45D4EA4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4151313" cy="634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991B4B2-6C0B-4788-8248-6EC1485BA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SUŽNJI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948CCFE-9B15-4D86-959C-9EC720A08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l-SI" altLang="sl-SI" sz="2600">
                <a:solidFill>
                  <a:schemeClr val="bg1"/>
                </a:solidFill>
              </a:rPr>
              <a:t>Ljudje so postali sužnji na različne načine: v vojni, na sodišču ali po rojstvu suženjskih staršev.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Suženj je bil absolutna last svojega gospodarja in mu je bil povsem podrejen 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Sužnjev je bilo v Rimu največ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Nečloveške razmere v katerih so bili prisiljeni živeti, so prispevale k izbruhu številnih uporov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Cene sužnjev so se razlikovale glede na njihovo starost in sposobnost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Bogate družine so imela učene sužnje za učitelje,kuharje,pisarje,zdravnike in glasbenike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60EE37C-30D8-404F-B522-71AB25155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1CFF20B-BE4F-4DF5-8D8C-26E882732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l-SI" altLang="sl-SI" sz="2600">
                <a:solidFill>
                  <a:schemeClr val="bg1"/>
                </a:solidFill>
              </a:rPr>
              <a:t>Sužnji so delali v tovarnah,rudnikih,kmetijah…</a:t>
            </a: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  <a:p>
            <a:r>
              <a:rPr lang="sl-SI" altLang="sl-SI" sz="2600">
                <a:solidFill>
                  <a:schemeClr val="bg1"/>
                </a:solidFill>
              </a:rPr>
              <a:t>                         Dela hišnih sužnjev</a:t>
            </a:r>
          </a:p>
          <a:p>
            <a:endParaRPr lang="sl-SI" altLang="sl-SI" sz="2600">
              <a:solidFill>
                <a:schemeClr val="bg1"/>
              </a:solidFill>
            </a:endParaRPr>
          </a:p>
          <a:p>
            <a:endParaRPr lang="sl-SI" altLang="sl-SI" sz="2600">
              <a:solidFill>
                <a:schemeClr val="bg1"/>
              </a:solidFill>
            </a:endParaRPr>
          </a:p>
        </p:txBody>
      </p:sp>
      <p:pic>
        <p:nvPicPr>
          <p:cNvPr id="36868" name="Picture 4" descr="roman-slavery">
            <a:extLst>
              <a:ext uri="{FF2B5EF4-FFF2-40B4-BE49-F238E27FC236}">
                <a16:creationId xmlns:a16="http://schemas.microsoft.com/office/drawing/2014/main" id="{5A070F99-6C0C-4ECC-BEE0-D91F4D78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1054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F991A91-58F0-44F3-8D70-767F10C77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2B4B509-DABC-4122-A04D-190BA70AC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7893" name="Picture 5" descr="slave">
            <a:extLst>
              <a:ext uri="{FF2B5EF4-FFF2-40B4-BE49-F238E27FC236}">
                <a16:creationId xmlns:a16="http://schemas.microsoft.com/office/drawing/2014/main" id="{1735017D-2246-448B-BA03-50F13B33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D780276-BD5D-44A0-B855-318E35751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Gladiatorji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4D42E3-76BD-4182-9C49-5101EDD458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Gladiator- Suženj ali svobodnjak prodan v gladiatorske šole.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Borili so se en gladiator proti drugemu ali v skupinah.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Poznamo več vrst gladiatorjev.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Gladiatorji so se borili v amfiteatrih, kjer so zabavali množico z spretnim ubijanjem.</a:t>
            </a:r>
          </a:p>
        </p:txBody>
      </p:sp>
      <p:pic>
        <p:nvPicPr>
          <p:cNvPr id="9221" name="Picture 5" descr="gladiatorji">
            <a:extLst>
              <a:ext uri="{FF2B5EF4-FFF2-40B4-BE49-F238E27FC236}">
                <a16:creationId xmlns:a16="http://schemas.microsoft.com/office/drawing/2014/main" id="{946C92CA-88E0-4F09-88F6-0313929809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32213"/>
            <a:ext cx="3810000" cy="312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4D19F03-D032-4E49-ABF7-9A97DEAB6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Sužnji v verigah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BA79CB2-2896-4241-91E9-A45C99DD8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8916" name="Picture 4" descr="slaves_in_chains">
            <a:extLst>
              <a:ext uri="{FF2B5EF4-FFF2-40B4-BE49-F238E27FC236}">
                <a16:creationId xmlns:a16="http://schemas.microsoft.com/office/drawing/2014/main" id="{62615884-BEEA-4A54-A696-364E62D2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0684C31-4640-4E1C-980A-BD1B5F1D9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E62DC18-BFDE-4CB3-8989-BE637F57B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Zahvaljujemo se vam za pozornost in upamo, da vam je bila naša predstavitev všeč.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253251-62C7-4374-AA55-7BAE1CA4E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Gladiatorske igre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51D3C0D-AA8C-4BD0-9119-9AD46D1DF0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3505200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Gladiatorske igre so bili boji gladiatorjev z živalmi ter med seboj.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Med rimljani so bile zelo priljubljene.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Te igre so poznali že Etruščani.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 Prvi rimski boj , ki mu je bilo mogoče prisostvovati, je bil  boj med tremi pari gladiatorjev, ki so se spopadli v Forumu v 3. stoletju pr.n. št.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Ta vrsta prireditev je bila dokaj priljubljena.</a:t>
            </a:r>
          </a:p>
        </p:txBody>
      </p:sp>
      <p:pic>
        <p:nvPicPr>
          <p:cNvPr id="8198" name="Picture 6" descr="a_rim1">
            <a:extLst>
              <a:ext uri="{FF2B5EF4-FFF2-40B4-BE49-F238E27FC236}">
                <a16:creationId xmlns:a16="http://schemas.microsoft.com/office/drawing/2014/main" id="{810CCC57-D04B-4E29-904C-99E89D21BE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5213" y="4152900"/>
            <a:ext cx="2998787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5E4EE73E-162A-49BF-8DCD-D9C7E8D1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791200"/>
            <a:ext cx="2400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rgbClr val="FF0000"/>
                </a:solidFill>
                <a:latin typeface="Times New Roman" panose="02020603050405020304" pitchFamily="18" charset="0"/>
              </a:rPr>
              <a:t>Boj</a:t>
            </a:r>
            <a:endParaRPr lang="sl-SI" altLang="sl-SI" sz="2400" b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8C1BF3-8475-49C7-8C51-EDCDE0263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Orožje gladiatorjev</a:t>
            </a:r>
          </a:p>
        </p:txBody>
      </p:sp>
      <p:pic>
        <p:nvPicPr>
          <p:cNvPr id="12296" name="Picture 8" descr="a_rim3">
            <a:extLst>
              <a:ext uri="{FF2B5EF4-FFF2-40B4-BE49-F238E27FC236}">
                <a16:creationId xmlns:a16="http://schemas.microsoft.com/office/drawing/2014/main" id="{7243CA8D-99A6-4A3B-B9C0-B1ABD4C21B4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82700"/>
            <a:ext cx="4038600" cy="2960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 descr="a_rim4">
            <a:extLst>
              <a:ext uri="{FF2B5EF4-FFF2-40B4-BE49-F238E27FC236}">
                <a16:creationId xmlns:a16="http://schemas.microsoft.com/office/drawing/2014/main" id="{9AABCCF5-DF2A-49EB-B127-456122252DA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219200"/>
            <a:ext cx="20637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8" name="Rectangle 10">
            <a:extLst>
              <a:ext uri="{FF2B5EF4-FFF2-40B4-BE49-F238E27FC236}">
                <a16:creationId xmlns:a16="http://schemas.microsoft.com/office/drawing/2014/main" id="{7BEBBB3C-DDEA-4886-9E9D-1E0DE3B0A14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altLang="sl-SI" sz="2800"/>
              <a:t>                                   </a:t>
            </a:r>
            <a:r>
              <a:rPr lang="sl-SI" altLang="sl-SI" sz="2800">
                <a:solidFill>
                  <a:schemeClr val="bg1"/>
                </a:solidFill>
              </a:rPr>
              <a:t>BOJ</a:t>
            </a: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12299" name="Picture 11" descr="a_rim2">
            <a:extLst>
              <a:ext uri="{FF2B5EF4-FFF2-40B4-BE49-F238E27FC236}">
                <a16:creationId xmlns:a16="http://schemas.microsoft.com/office/drawing/2014/main" id="{AF7133BF-3567-452C-B14B-86AE1110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4590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7D610316-CE63-42BF-8864-B63F5509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327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chemeClr val="bg1"/>
                </a:solidFill>
                <a:latin typeface="Times New Roman" panose="02020603050405020304" pitchFamily="18" charset="0"/>
              </a:rPr>
              <a:t>Ščit</a:t>
            </a:r>
            <a:endParaRPr lang="sl-SI" altLang="sl-SI" sz="2400" b="0">
              <a:solidFill>
                <a:schemeClr val="bg1"/>
              </a:solidFill>
            </a:endParaRP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ECD75E17-ECD1-479F-A1D9-32528DD0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752600"/>
            <a:ext cx="1981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rgbClr val="FFFFFF"/>
                </a:solidFill>
                <a:latin typeface="Times New Roman" panose="02020603050405020304" pitchFamily="18" charset="0"/>
              </a:rPr>
              <a:t>Čelada</a:t>
            </a:r>
            <a:endParaRPr lang="sl-SI" altLang="sl-SI" sz="2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Gladiator_1">
            <a:extLst>
              <a:ext uri="{FF2B5EF4-FFF2-40B4-BE49-F238E27FC236}">
                <a16:creationId xmlns:a16="http://schemas.microsoft.com/office/drawing/2014/main" id="{9CBF5BB5-8888-40E5-B42B-65DDCBD000E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8686800" cy="626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5064A82B-8415-421F-8EFF-B827A681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rgbClr val="FFFFFF"/>
                </a:solidFill>
                <a:latin typeface="Times New Roman" panose="02020603050405020304" pitchFamily="18" charset="0"/>
              </a:rPr>
              <a:t>Boj (utrinek iz filma)</a:t>
            </a:r>
            <a:endParaRPr lang="sl-SI" altLang="sl-SI" sz="24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FE1FE65-67EA-4004-85AA-7D95DF469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Kolosej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792560B-D264-4E2B-A072-DCAFAC095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Kolosej je bil zgrajen, da bi ljudje gledali prelivanje krvi in ubijanje.Gladiatorji so se bojevali med seboj do smrti.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Gladiatorji so pred bitko bili v podzemlju pod » odrom« skupaj z živalmi , ki so jih z dvigali  pripeljali v areno.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Slika Koloseja je tudi v ozadju diaprojekcije</a:t>
            </a:r>
          </a:p>
          <a:p>
            <a:pPr>
              <a:buFontTx/>
              <a:buNone/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17412" name="Picture 4" descr="rim88">
            <a:extLst>
              <a:ext uri="{FF2B5EF4-FFF2-40B4-BE49-F238E27FC236}">
                <a16:creationId xmlns:a16="http://schemas.microsoft.com/office/drawing/2014/main" id="{111145D5-B080-49F3-B5E2-A692FFB6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CE69E0BD-490C-46B8-8CAE-856889DA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05400"/>
            <a:ext cx="3733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rgbClr val="FFFFFF"/>
                </a:solidFill>
                <a:latin typeface="Times New Roman" panose="02020603050405020304" pitchFamily="18" charset="0"/>
              </a:rPr>
              <a:t>Kolosej</a:t>
            </a:r>
            <a:endParaRPr lang="sl-SI" altLang="sl-SI" sz="24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7744FF6-1AC8-4566-A7DC-615240150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O gladiatorjih,šolah,ter bojih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57CA384-EE47-4FA5-B92E-670D23F18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600">
                <a:solidFill>
                  <a:schemeClr val="bg1"/>
                </a:solidFill>
              </a:rPr>
              <a:t>Gladitorski boji so bili verskega izvora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Obstajali so poklicni gladiatorji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V šolah so preživljali muke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Nekateri svobodnjaki so se zaradi želje po slavi prodali v gladiatorske šole</a:t>
            </a:r>
          </a:p>
          <a:p>
            <a:r>
              <a:rPr lang="sl-SI" altLang="sl-SI" sz="2600">
                <a:solidFill>
                  <a:schemeClr val="bg1"/>
                </a:solidFill>
              </a:rPr>
              <a:t>Ko so prišli v areno se cezarja pozdravili-živeli cezar, pozdravljajo te tisti , ki se odpravljajo v smrt. oz. ave cesar , morituri te salutant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47ADA713-30D7-4C57-823F-F32118CB9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9464" name="Picture 8" descr="slika1">
            <a:extLst>
              <a:ext uri="{FF2B5EF4-FFF2-40B4-BE49-F238E27FC236}">
                <a16:creationId xmlns:a16="http://schemas.microsoft.com/office/drawing/2014/main" id="{CAEBDB82-56C5-42C0-AF7C-CFC83EBF46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4343400" cy="175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 descr="slika2">
            <a:extLst>
              <a:ext uri="{FF2B5EF4-FFF2-40B4-BE49-F238E27FC236}">
                <a16:creationId xmlns:a16="http://schemas.microsoft.com/office/drawing/2014/main" id="{1517EBEE-4DE6-4C70-AD85-BAF2CFA129C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81000"/>
            <a:ext cx="4343400" cy="213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 descr="slika3">
            <a:extLst>
              <a:ext uri="{FF2B5EF4-FFF2-40B4-BE49-F238E27FC236}">
                <a16:creationId xmlns:a16="http://schemas.microsoft.com/office/drawing/2014/main" id="{F7CAC047-E750-4191-865B-3D030B5A472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505200"/>
            <a:ext cx="3505200" cy="2659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8" name="Text Box 12">
            <a:extLst>
              <a:ext uri="{FF2B5EF4-FFF2-40B4-BE49-F238E27FC236}">
                <a16:creationId xmlns:a16="http://schemas.microsoft.com/office/drawing/2014/main" id="{FFABFC88-E8BD-4756-A501-E7CD28ED3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chemeClr val="bg1"/>
                </a:solidFill>
                <a:latin typeface="Times New Roman" panose="02020603050405020304" pitchFamily="18" charset="0"/>
              </a:rPr>
              <a:t>Boj z živalmi</a:t>
            </a:r>
            <a:endParaRPr lang="sl-SI" altLang="sl-SI" sz="2400" b="0">
              <a:solidFill>
                <a:schemeClr val="bg1"/>
              </a:solidFill>
            </a:endParaRP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8AD1888F-20C1-42C2-8D3F-35B37DA6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86500"/>
            <a:ext cx="4038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000" b="0">
                <a:solidFill>
                  <a:srgbClr val="FFFFFF"/>
                </a:solidFill>
                <a:latin typeface="Times New Roman" panose="02020603050405020304" pitchFamily="18" charset="0"/>
              </a:rPr>
              <a:t>Boj med gladiatorji</a:t>
            </a:r>
            <a:endParaRPr lang="sl-SI" altLang="sl-SI" sz="2000" b="0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F45A176B-6F16-47FA-B3E8-0238A294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411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sl-SI" altLang="sl-SI" sz="2400" b="0">
                <a:solidFill>
                  <a:srgbClr val="FFFFFF"/>
                </a:solidFill>
                <a:latin typeface="Times New Roman" panose="02020603050405020304" pitchFamily="18" charset="0"/>
              </a:rPr>
              <a:t>Dogajanje pred bojem</a:t>
            </a:r>
            <a:endParaRPr lang="sl-SI" altLang="sl-SI" sz="24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9AFAFF-A3D7-46D4-AA01-96BF2FC3E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FF0000"/>
                </a:solidFill>
              </a:rPr>
              <a:t>PODROBNOSTI GLADIATORSKIH IGER</a:t>
            </a:r>
            <a:r>
              <a:rPr lang="sl-SI" altLang="sl-SI" sz="4000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62DE87-9980-4391-A9F7-F5B876B04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Pravila: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Gladiatorji so se razlikovali glede na način bojevanja in uporabo orožja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Boji so potekali med gladiatorji različnih vrst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Sodniki so skrbeli, da so boji potekali po pravilih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Boj: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Gladiatorji so se urili skupaj v vojašnicah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Zaradi nastopanja brez oklepa je bil boj življensko nevaren in časten.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</a:rPr>
              <a:t>	Če je nasprotnik gladiatorju prerezal arterijo, je ta umrl.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Privzeti načrt</vt:lpstr>
      <vt:lpstr>Rimski sužnji in gladiatorji</vt:lpstr>
      <vt:lpstr>Gladiatorji</vt:lpstr>
      <vt:lpstr>Gladiatorske igre</vt:lpstr>
      <vt:lpstr>Orožje gladiatorjev</vt:lpstr>
      <vt:lpstr>PowerPoint Presentation</vt:lpstr>
      <vt:lpstr>Kolosej</vt:lpstr>
      <vt:lpstr>O gladiatorjih,šolah,ter bojih</vt:lpstr>
      <vt:lpstr>PowerPoint Presentation</vt:lpstr>
      <vt:lpstr>PODROBNOSTI GLADIATORSKIH IGER </vt:lpstr>
      <vt:lpstr>Gladiatorska prisega</vt:lpstr>
      <vt:lpstr>Vrste gladiatorjev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SUŽNJI</vt:lpstr>
      <vt:lpstr>PowerPoint Presentation</vt:lpstr>
      <vt:lpstr>PowerPoint Presentation</vt:lpstr>
      <vt:lpstr>Sužnji v verigah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2019-06-03T09:16:25Z</dcterms:created>
  <dcterms:modified xsi:type="dcterms:W3CDTF">2019-06-03T09:16:25Z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