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68C54A-F3F5-4A95-910A-89E4389658EB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74803D4-0180-41E4-BEFD-0E7C1EB5183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0DA290B3-34AC-48FB-9429-35D672F931D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AD00C4F2-D202-4725-A7C5-516EE6BDC737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01263F8-AF18-45D0-B8B2-FD0EEDECB4BF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F8E59597-6F6B-49E0-A34C-A880247E2978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F8E7BD3-91DD-4849-AC5D-CA9038F65DD1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CA0191D1-076D-43D1-8814-3744019D184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F45D9B6D-0F5D-45BC-9ED9-DCEDCFE269F3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4FC21EB-504B-4A3C-A50C-10227B030BD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2723E9A-BD03-4BEF-A952-7B194447312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09F126D-BDB3-4B30-91FE-0B26E08EE3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B583A99-8376-4ADC-A7DD-49BACDB1765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E7A82A7-0342-45F8-A56C-D6898E48EF6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40D5FD1-CA19-442E-92F9-9908B425762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67727F6-0693-45A4-8ABE-226C8D415164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CDA1DD1-6B1C-47FD-929F-E86ACE764C6F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01829DD-094C-442B-BF66-4B0D1ED2CFD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530D792-215F-4583-9358-65ECFD1923C6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DBC91FC0-0FD6-41E8-9687-A854C220BBD8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F1083073-2B70-4323-AA6B-F02F1F203D38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0ACE8CD2-2D96-4D01-B275-972FCC0D0AE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3E11CDA3-8076-4D7B-92B9-4C178E8247BE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20369C1B-35B6-4F27-8CA1-226EBEC78BBE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75966736-C3F9-4061-9DDF-C441EF942236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F7E5130D-E6A5-439F-9244-248378205E5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C3BF336F-7DD0-426E-9E80-CBF815C294E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2DFEA995-F180-4B3B-9450-9769F983D2F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3F805053-C356-4C07-A0F7-B03042C0AC9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415FFBDC-B6E4-4082-AA99-7CAF23A6A915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7E1A25EE-8BC3-4782-88DD-D030D9FFAC3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920CA75F-1EFB-4BE4-BF95-605ACA14BC9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6" name="AutoShape 34">
              <a:extLst>
                <a:ext uri="{FF2B5EF4-FFF2-40B4-BE49-F238E27FC236}">
                  <a16:creationId xmlns:a16="http://schemas.microsoft.com/office/drawing/2014/main" id="{2F76E640-8B2E-4741-9247-AF46F12C8AC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438C9FA-6C0B-4489-8403-B71E60AAC5C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6EB25209-7F75-452D-92EE-9E4623B547C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</p:grpSp>
      <p:sp>
        <p:nvSpPr>
          <p:cNvPr id="358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358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C708E396-6A84-4A41-B8C2-5E58BF8442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BAFAEA-3735-46F2-B2E4-4195FEB15FF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B186B6B6-4AA4-4CE3-AC17-8045755355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3025CAF7-B476-4458-B9A0-89919DEB1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14E6D-79F0-4A37-BDC9-B23005BA80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133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D60C098A-4267-40E8-85EC-7D1D3D331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17D0-2471-4E61-A261-7BD15FB5126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C0B90A6A-EC60-4042-8B03-D101815135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927740E1-28A7-42B1-A821-E17C8E30F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6A267-CEC5-46B4-AF66-1A6D646076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074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7A3F8278-420E-4D18-8E44-68ACC5F54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DB36A-497C-435D-9284-4FAFA16EEA7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9B107ACA-F034-48E2-A8DA-E7670BD4B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074F3A96-651E-4BC9-9E84-01F013F3B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45784-15A7-44CD-BDAA-A12FA9CD50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242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664049FD-FCC3-45EE-824E-4AF0D5459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59F-53A1-41B3-AFC2-C5776735BE6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E5DD1679-AF56-47F2-9C28-40809506B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042E54F6-1ADD-4CB0-889F-FF1558794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5EC4A-03DC-4840-B7CD-6FD04B8AC5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817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E52094D0-46E3-44E9-B67F-17BD3E7C41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26E51-37FC-447B-853C-C9A909CDF85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44A76BA1-47F8-4285-85E7-58E16A930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D8309DBB-59D9-412F-8C6E-ABBE4FC3D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B0BC0-1D72-4504-823F-FF7E949911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247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D369FC78-1E2A-4762-996F-B18106973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89498-2295-43B8-8280-E4E87F2CC6D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22664570-0220-42CD-86ED-69D9CA8F2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27A093C2-03D7-4B85-B32D-03DC958B8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4003B-060F-4BE2-9D8D-2034D67143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913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70652B54-589A-4342-85F3-6FB1AA621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33D1D-1719-45BB-A73C-056852848A7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F1892855-0D3F-4C6C-B8AC-B5C3122EA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03CF30C5-B702-4741-8F6F-43AE0ED8C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02121-9883-4B40-94BF-A3279E4722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639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673E8D4E-21BE-4F14-9B76-4825A6DFC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2024F-9F9C-41D4-BEBD-BD57C10733D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A33DFF6-1359-4AA9-9A83-9E9DBAC8D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6A97C850-46C6-4387-8564-A89D777F05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C4CC9-BCDA-443B-A24B-FA195D83E4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600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1DF18DEE-2BCE-40B7-93EA-FFA89A835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902A7-8B66-4F6A-99DC-24F9D84F423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5EF80ECA-4B6A-48B5-BCE8-FFF4EFEED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D8B32F44-6672-4A4A-BF1E-A3EE6E1501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566B6-AA8C-4AE8-9715-3FBA19996B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653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3E49EC6D-FDF4-4E1B-8AE0-7E6E2A32F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4EC4-5019-4F5F-830F-932C75FBADF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88997129-9574-4453-B3B8-5D5AB2742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C7E1B74D-1AC6-4295-84DC-8472E416C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DBACB-52CE-4134-AB63-300CC20FBA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13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B189BD1E-BF25-404B-9FF0-BF34D9403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2147-A98B-497E-A195-1ACEE0EBFAB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31D5E20A-55EB-44B5-9D62-D530A14B4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D5DC9AA3-9325-44EC-9DDE-E3FB7EA74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AFA3E-6B24-4BB2-923D-CA994B45A4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081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47CCCF9-6647-4BEA-8E5B-0CA0D1E06978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4819" name="Rectangle 3">
              <a:extLst>
                <a:ext uri="{FF2B5EF4-FFF2-40B4-BE49-F238E27FC236}">
                  <a16:creationId xmlns:a16="http://schemas.microsoft.com/office/drawing/2014/main" id="{20DDB20E-443B-4B06-B0CA-F228922F4E6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20" name="Oval 4">
              <a:extLst>
                <a:ext uri="{FF2B5EF4-FFF2-40B4-BE49-F238E27FC236}">
                  <a16:creationId xmlns:a16="http://schemas.microsoft.com/office/drawing/2014/main" id="{085D18E5-0EB1-4AC6-8C3B-61473217A11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21" name="Rectangle 5">
              <a:extLst>
                <a:ext uri="{FF2B5EF4-FFF2-40B4-BE49-F238E27FC236}">
                  <a16:creationId xmlns:a16="http://schemas.microsoft.com/office/drawing/2014/main" id="{DFB27EBA-5EB5-4D31-AC55-896652F539B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22" name="Freeform 6">
              <a:extLst>
                <a:ext uri="{FF2B5EF4-FFF2-40B4-BE49-F238E27FC236}">
                  <a16:creationId xmlns:a16="http://schemas.microsoft.com/office/drawing/2014/main" id="{B36EA583-59EB-40F4-A18A-F2522A00994D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23" name="Rectangle 7">
              <a:extLst>
                <a:ext uri="{FF2B5EF4-FFF2-40B4-BE49-F238E27FC236}">
                  <a16:creationId xmlns:a16="http://schemas.microsoft.com/office/drawing/2014/main" id="{A48285F8-1A6B-4888-8DE6-05DD1523380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24" name="Rectangle 8">
              <a:extLst>
                <a:ext uri="{FF2B5EF4-FFF2-40B4-BE49-F238E27FC236}">
                  <a16:creationId xmlns:a16="http://schemas.microsoft.com/office/drawing/2014/main" id="{61F21837-315A-4495-8494-9CDD511A66B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25" name="Rectangle 9">
              <a:extLst>
                <a:ext uri="{FF2B5EF4-FFF2-40B4-BE49-F238E27FC236}">
                  <a16:creationId xmlns:a16="http://schemas.microsoft.com/office/drawing/2014/main" id="{16EEA4E2-3C67-4B1F-8CD9-7B9AEC1CF37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26" name="Rectangle 10">
              <a:extLst>
                <a:ext uri="{FF2B5EF4-FFF2-40B4-BE49-F238E27FC236}">
                  <a16:creationId xmlns:a16="http://schemas.microsoft.com/office/drawing/2014/main" id="{0129AF7C-97A2-430F-B098-AC7809109FD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27" name="Rectangle 11">
              <a:extLst>
                <a:ext uri="{FF2B5EF4-FFF2-40B4-BE49-F238E27FC236}">
                  <a16:creationId xmlns:a16="http://schemas.microsoft.com/office/drawing/2014/main" id="{41228EDB-7A6A-4743-A887-C4D362CDB0F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28" name="Freeform 12">
              <a:extLst>
                <a:ext uri="{FF2B5EF4-FFF2-40B4-BE49-F238E27FC236}">
                  <a16:creationId xmlns:a16="http://schemas.microsoft.com/office/drawing/2014/main" id="{EB73213A-3D27-4A3E-B659-4C9D6C6AFBD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29" name="Freeform 13">
              <a:extLst>
                <a:ext uri="{FF2B5EF4-FFF2-40B4-BE49-F238E27FC236}">
                  <a16:creationId xmlns:a16="http://schemas.microsoft.com/office/drawing/2014/main" id="{AC27F3A3-5F3E-439E-BE30-62621B1B9FA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30" name="Freeform 14">
              <a:extLst>
                <a:ext uri="{FF2B5EF4-FFF2-40B4-BE49-F238E27FC236}">
                  <a16:creationId xmlns:a16="http://schemas.microsoft.com/office/drawing/2014/main" id="{D3027EB2-BCC5-43ED-B11D-DDD829DA17E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31" name="Freeform 15">
              <a:extLst>
                <a:ext uri="{FF2B5EF4-FFF2-40B4-BE49-F238E27FC236}">
                  <a16:creationId xmlns:a16="http://schemas.microsoft.com/office/drawing/2014/main" id="{01EAFD15-DFE4-4A21-9766-EB882D396CB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32" name="Freeform 16">
              <a:extLst>
                <a:ext uri="{FF2B5EF4-FFF2-40B4-BE49-F238E27FC236}">
                  <a16:creationId xmlns:a16="http://schemas.microsoft.com/office/drawing/2014/main" id="{99A1CDD5-2436-4CFA-838E-B0DBE540023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33" name="Freeform 17">
              <a:extLst>
                <a:ext uri="{FF2B5EF4-FFF2-40B4-BE49-F238E27FC236}">
                  <a16:creationId xmlns:a16="http://schemas.microsoft.com/office/drawing/2014/main" id="{75EE4FC4-B210-40B9-A3E3-8F23DB52E62B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34" name="Freeform 18">
              <a:extLst>
                <a:ext uri="{FF2B5EF4-FFF2-40B4-BE49-F238E27FC236}">
                  <a16:creationId xmlns:a16="http://schemas.microsoft.com/office/drawing/2014/main" id="{C4075985-1A06-4E05-8DF5-2C2F3FB746D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35" name="Freeform 19">
              <a:extLst>
                <a:ext uri="{FF2B5EF4-FFF2-40B4-BE49-F238E27FC236}">
                  <a16:creationId xmlns:a16="http://schemas.microsoft.com/office/drawing/2014/main" id="{D120DAE1-EAAF-49EB-A46B-3A2045FCCF3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36" name="Freeform 20">
              <a:extLst>
                <a:ext uri="{FF2B5EF4-FFF2-40B4-BE49-F238E27FC236}">
                  <a16:creationId xmlns:a16="http://schemas.microsoft.com/office/drawing/2014/main" id="{607BDF87-0045-4D75-9AF4-CCA4E281CD57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37" name="Freeform 21">
              <a:extLst>
                <a:ext uri="{FF2B5EF4-FFF2-40B4-BE49-F238E27FC236}">
                  <a16:creationId xmlns:a16="http://schemas.microsoft.com/office/drawing/2014/main" id="{8BF15AD4-9429-4E03-A5D9-5EFA20041D1C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38" name="Freeform 22">
              <a:extLst>
                <a:ext uri="{FF2B5EF4-FFF2-40B4-BE49-F238E27FC236}">
                  <a16:creationId xmlns:a16="http://schemas.microsoft.com/office/drawing/2014/main" id="{94406530-DFEC-4FE0-B9B1-8E125654F629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39" name="Freeform 23">
              <a:extLst>
                <a:ext uri="{FF2B5EF4-FFF2-40B4-BE49-F238E27FC236}">
                  <a16:creationId xmlns:a16="http://schemas.microsoft.com/office/drawing/2014/main" id="{64AF0753-1333-4092-A426-B9E607EFC8C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40" name="Freeform 24">
              <a:extLst>
                <a:ext uri="{FF2B5EF4-FFF2-40B4-BE49-F238E27FC236}">
                  <a16:creationId xmlns:a16="http://schemas.microsoft.com/office/drawing/2014/main" id="{ADE7B945-8494-4AF0-B661-BE7DB9D392E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41" name="Freeform 25">
              <a:extLst>
                <a:ext uri="{FF2B5EF4-FFF2-40B4-BE49-F238E27FC236}">
                  <a16:creationId xmlns:a16="http://schemas.microsoft.com/office/drawing/2014/main" id="{FAE95840-9097-4682-B430-49CAE4A0BC5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42" name="Freeform 26">
              <a:extLst>
                <a:ext uri="{FF2B5EF4-FFF2-40B4-BE49-F238E27FC236}">
                  <a16:creationId xmlns:a16="http://schemas.microsoft.com/office/drawing/2014/main" id="{6EC04C8F-8A0F-49E7-BEDA-0763243FC40B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43" name="Oval 27">
              <a:extLst>
                <a:ext uri="{FF2B5EF4-FFF2-40B4-BE49-F238E27FC236}">
                  <a16:creationId xmlns:a16="http://schemas.microsoft.com/office/drawing/2014/main" id="{BED5DAFB-9C4C-4A85-9F05-42C519B099B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44" name="Oval 28">
              <a:extLst>
                <a:ext uri="{FF2B5EF4-FFF2-40B4-BE49-F238E27FC236}">
                  <a16:creationId xmlns:a16="http://schemas.microsoft.com/office/drawing/2014/main" id="{4ADF115B-A44A-4F96-8429-6FF45BD16D8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45" name="Oval 29">
              <a:extLst>
                <a:ext uri="{FF2B5EF4-FFF2-40B4-BE49-F238E27FC236}">
                  <a16:creationId xmlns:a16="http://schemas.microsoft.com/office/drawing/2014/main" id="{EE8953DD-1802-43CF-B1FB-F3FCAEB6E16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46" name="Freeform 30">
              <a:extLst>
                <a:ext uri="{FF2B5EF4-FFF2-40B4-BE49-F238E27FC236}">
                  <a16:creationId xmlns:a16="http://schemas.microsoft.com/office/drawing/2014/main" id="{89C42FF3-555C-4CED-9F3F-F553D4B604E9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47" name="Freeform 31">
              <a:extLst>
                <a:ext uri="{FF2B5EF4-FFF2-40B4-BE49-F238E27FC236}">
                  <a16:creationId xmlns:a16="http://schemas.microsoft.com/office/drawing/2014/main" id="{7C60C67B-ACBC-4A98-AD04-D4DBF5B5E5AC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48" name="Rectangle 32">
              <a:extLst>
                <a:ext uri="{FF2B5EF4-FFF2-40B4-BE49-F238E27FC236}">
                  <a16:creationId xmlns:a16="http://schemas.microsoft.com/office/drawing/2014/main" id="{849B9BA8-E89C-4A8A-A1E6-294AEF18403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49" name="Rectangle 33">
              <a:extLst>
                <a:ext uri="{FF2B5EF4-FFF2-40B4-BE49-F238E27FC236}">
                  <a16:creationId xmlns:a16="http://schemas.microsoft.com/office/drawing/2014/main" id="{2C719A29-071F-45C9-BAB6-03DADC703AF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50" name="AutoShape 34">
              <a:extLst>
                <a:ext uri="{FF2B5EF4-FFF2-40B4-BE49-F238E27FC236}">
                  <a16:creationId xmlns:a16="http://schemas.microsoft.com/office/drawing/2014/main" id="{8F033AC3-515B-42D4-9169-88EE6E6AF59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51" name="Freeform 35">
              <a:extLst>
                <a:ext uri="{FF2B5EF4-FFF2-40B4-BE49-F238E27FC236}">
                  <a16:creationId xmlns:a16="http://schemas.microsoft.com/office/drawing/2014/main" id="{39248ED6-BBB5-4B89-BE3C-86DBC651320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4852" name="Freeform 36">
              <a:extLst>
                <a:ext uri="{FF2B5EF4-FFF2-40B4-BE49-F238E27FC236}">
                  <a16:creationId xmlns:a16="http://schemas.microsoft.com/office/drawing/2014/main" id="{180E1D08-F57F-4D16-A9F5-982EA088EEB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</p:grpSp>
      <p:sp>
        <p:nvSpPr>
          <p:cNvPr id="34853" name="Rectangle 37">
            <a:extLst>
              <a:ext uri="{FF2B5EF4-FFF2-40B4-BE49-F238E27FC236}">
                <a16:creationId xmlns:a16="http://schemas.microsoft.com/office/drawing/2014/main" id="{35EFCA5F-838C-40E6-B7F3-6B96BD5F2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4854" name="Rectangle 38">
            <a:extLst>
              <a:ext uri="{FF2B5EF4-FFF2-40B4-BE49-F238E27FC236}">
                <a16:creationId xmlns:a16="http://schemas.microsoft.com/office/drawing/2014/main" id="{CCBD2A0A-9042-4173-AC27-C23E43A7C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4855" name="Rectangle 39">
            <a:extLst>
              <a:ext uri="{FF2B5EF4-FFF2-40B4-BE49-F238E27FC236}">
                <a16:creationId xmlns:a16="http://schemas.microsoft.com/office/drawing/2014/main" id="{859D490C-0157-49C3-80A7-BEEC5D5811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7883C6-0B92-468B-99A9-E42D3745B7C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4856" name="Rectangle 40">
            <a:extLst>
              <a:ext uri="{FF2B5EF4-FFF2-40B4-BE49-F238E27FC236}">
                <a16:creationId xmlns:a16="http://schemas.microsoft.com/office/drawing/2014/main" id="{2FFF0D5E-6C6B-47B4-969B-6EC6F49C0E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4857" name="Rectangle 41">
            <a:extLst>
              <a:ext uri="{FF2B5EF4-FFF2-40B4-BE49-F238E27FC236}">
                <a16:creationId xmlns:a16="http://schemas.microsoft.com/office/drawing/2014/main" id="{8D5EF958-C9AE-4731-88F1-C658E98CCB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410D48-C1A4-4AE3-8DB7-9AFCB8BF993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Panteon" TargetMode="External"/><Relationship Id="rId2" Type="http://schemas.openxmlformats.org/officeDocument/2006/relationships/hyperlink" Target="http://www.slideshare.net/DavidKouh/rimska-umetnos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C21695CB-FB3E-458F-9EAC-5C0BA97C6A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 </a:t>
            </a: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DD967F-B7E7-44D1-803F-5B8FA7B52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8" y="714375"/>
            <a:ext cx="7858125" cy="3505200"/>
          </a:xfrm>
        </p:spPr>
        <p:txBody>
          <a:bodyPr anchor="ctr"/>
          <a:lstStyle/>
          <a:p>
            <a:pPr>
              <a:defRPr/>
            </a:pPr>
            <a:r>
              <a:rPr lang="sl-SI" dirty="0"/>
              <a:t>RIMSKO GRADBENIŠTVO IN INFRASTRUKTURA</a:t>
            </a:r>
            <a:br>
              <a:rPr lang="sl-SI" dirty="0"/>
            </a:b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C2EBDB-E7E0-4DD5-9CD3-9218A873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CESTE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A4E80ED-5866-45D0-A1D7-70B7E79F1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Zemljo so najprej nabili</a:t>
            </a:r>
          </a:p>
          <a:p>
            <a:pPr>
              <a:defRPr/>
            </a:pPr>
            <a:r>
              <a:rPr lang="sl-SI" dirty="0"/>
              <a:t>položili 2 sloja kamnitih plošč</a:t>
            </a:r>
          </a:p>
          <a:p>
            <a:pPr>
              <a:defRPr/>
            </a:pPr>
            <a:r>
              <a:rPr lang="sl-SI" dirty="0"/>
              <a:t>nasuli sloj peska in sloj betona</a:t>
            </a:r>
          </a:p>
          <a:p>
            <a:pPr>
              <a:defRPr/>
            </a:pPr>
            <a:r>
              <a:rPr lang="sl-SI" dirty="0"/>
              <a:t>Kot površinski sloj so v malto položili trdne kamne</a:t>
            </a:r>
          </a:p>
        </p:txBody>
      </p:sp>
      <p:pic>
        <p:nvPicPr>
          <p:cNvPr id="4" name="Slika 3" descr="DSC03324.JPG">
            <a:extLst>
              <a:ext uri="{FF2B5EF4-FFF2-40B4-BE49-F238E27FC236}">
                <a16:creationId xmlns:a16="http://schemas.microsoft.com/office/drawing/2014/main" id="{93C35E09-E7C4-49E2-98AD-27E53A8934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43108" y="3857629"/>
            <a:ext cx="471490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2FC26F-A0A8-45BB-B285-BC6049CF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MOSTOVI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59F81BA-17B7-4574-BDE6-257F7973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Vojaški mostovi so bili leseni</a:t>
            </a:r>
          </a:p>
          <a:p>
            <a:pPr>
              <a:defRPr/>
            </a:pPr>
            <a:r>
              <a:rPr lang="sl-SI" dirty="0"/>
              <a:t>Mnogi še danes opravljajo svojo funkcijo</a:t>
            </a:r>
          </a:p>
          <a:p>
            <a:pPr>
              <a:defRPr/>
            </a:pPr>
            <a:r>
              <a:rPr lang="sl-SI" dirty="0"/>
              <a:t>Velikokrat olepšani z napisi ali kipi</a:t>
            </a:r>
          </a:p>
          <a:p>
            <a:pPr>
              <a:defRPr/>
            </a:pPr>
            <a:r>
              <a:rPr lang="sl-SI" dirty="0"/>
              <a:t>Trajanov most čez Donavo (50m)</a:t>
            </a:r>
          </a:p>
        </p:txBody>
      </p:sp>
      <p:pic>
        <p:nvPicPr>
          <p:cNvPr id="4" name="Slika 3" descr="300px-Pod_Drobeta.jpg">
            <a:extLst>
              <a:ext uri="{FF2B5EF4-FFF2-40B4-BE49-F238E27FC236}">
                <a16:creationId xmlns:a16="http://schemas.microsoft.com/office/drawing/2014/main" id="{81230CAC-6D03-4685-BBF7-5F79BE456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2976" y="3857628"/>
            <a:ext cx="5786478" cy="285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DFB818-DF85-4939-8545-4343D744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AKVADUKT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BE6BD2A-DB63-42E1-A47F-0FF9BF981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Naprava s katero so oskrbovali mesta z vodo</a:t>
            </a:r>
          </a:p>
          <a:p>
            <a:pPr>
              <a:defRPr/>
            </a:pPr>
            <a:r>
              <a:rPr lang="sl-SI" dirty="0"/>
              <a:t>Na vrhu kanal z vodo pod njim pa pot za nadzornike</a:t>
            </a:r>
          </a:p>
          <a:p>
            <a:pPr>
              <a:defRPr/>
            </a:pPr>
            <a:r>
              <a:rPr lang="sl-SI" dirty="0"/>
              <a:t>Antični rim je oskrbovalo 12 velikih akvaduktov</a:t>
            </a:r>
          </a:p>
        </p:txBody>
      </p:sp>
      <p:pic>
        <p:nvPicPr>
          <p:cNvPr id="4" name="Slika 3" descr="images.jpg">
            <a:extLst>
              <a:ext uri="{FF2B5EF4-FFF2-40B4-BE49-F238E27FC236}">
                <a16:creationId xmlns:a16="http://schemas.microsoft.com/office/drawing/2014/main" id="{9D38B3EE-E3E9-4258-B217-614477D9A5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28926" y="4286256"/>
            <a:ext cx="357190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241A2C4-3D0E-4B6E-B649-7EE256C0246E}"/>
              </a:ext>
            </a:extLst>
          </p:cNvPr>
          <p:cNvSpPr txBox="1"/>
          <p:nvPr/>
        </p:nvSpPr>
        <p:spPr>
          <a:xfrm>
            <a:off x="6357938" y="4572000"/>
            <a:ext cx="2786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Pont </a:t>
            </a:r>
            <a:r>
              <a:rPr lang="sl-SI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du</a:t>
            </a:r>
            <a:r>
              <a:rPr lang="sl-SI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Grand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960A2B-C2BC-4D22-B04B-07DC8F93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b="1" dirty="0"/>
              <a:t>VIRI IN LITERATURA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D110CC5-4AF3-4B1B-A618-FCC41BD6B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sz="2000" b="1" dirty="0"/>
              <a:t>Glavna literatura:</a:t>
            </a:r>
            <a:endParaRPr lang="sl-SI" sz="2000" dirty="0"/>
          </a:p>
          <a:p>
            <a:pPr>
              <a:defRPr/>
            </a:pPr>
            <a:r>
              <a:rPr lang="sl-SI" sz="2000" b="1" dirty="0"/>
              <a:t>~Jože Marinko, ANTIČNA ARHITEKTURA, založba družina, Ljubljana 1997</a:t>
            </a:r>
            <a:endParaRPr lang="sl-SI" sz="2000" dirty="0"/>
          </a:p>
          <a:p>
            <a:pPr>
              <a:defRPr/>
            </a:pPr>
            <a:r>
              <a:rPr lang="sl-SI" sz="2000" b="1" dirty="0"/>
              <a:t>Ostala literatura:</a:t>
            </a:r>
            <a:endParaRPr lang="sl-SI" sz="2000" dirty="0"/>
          </a:p>
          <a:p>
            <a:pPr>
              <a:defRPr/>
            </a:pPr>
            <a:r>
              <a:rPr lang="sl-SI" sz="2000" b="1" dirty="0"/>
              <a:t>~</a:t>
            </a:r>
            <a:r>
              <a:rPr lang="sl-SI" sz="2000" b="1" dirty="0" err="1"/>
              <a:t>Elisabetta</a:t>
            </a:r>
            <a:r>
              <a:rPr lang="sl-SI" sz="2000" b="1" dirty="0"/>
              <a:t> </a:t>
            </a:r>
            <a:r>
              <a:rPr lang="sl-SI" sz="2000" b="1" dirty="0" err="1"/>
              <a:t>Bovo</a:t>
            </a:r>
            <a:r>
              <a:rPr lang="sl-SI" sz="2000" b="1" dirty="0"/>
              <a:t>, VELIKI IMPERIJ, prevedel Miroslav Bajt, založba mladinska knjiga, Ljubljana 1997</a:t>
            </a:r>
            <a:endParaRPr lang="sl-SI" sz="2000" dirty="0"/>
          </a:p>
          <a:p>
            <a:pPr>
              <a:defRPr/>
            </a:pPr>
            <a:r>
              <a:rPr lang="sl-SI" sz="2000" b="1" dirty="0"/>
              <a:t>~</a:t>
            </a:r>
            <a:r>
              <a:rPr lang="sl-SI" sz="2000" b="1" dirty="0" err="1"/>
              <a:t>Fejda</a:t>
            </a:r>
            <a:r>
              <a:rPr lang="sl-SI" sz="2000" b="1" dirty="0"/>
              <a:t> Košir, O ANTIČNEM INŽINIRSTVU, Fakulteta za arhitekturo univerze v Ljubljani, Ljubljana 2009</a:t>
            </a:r>
            <a:endParaRPr lang="sl-SI" sz="2000" dirty="0"/>
          </a:p>
          <a:p>
            <a:pPr>
              <a:defRPr/>
            </a:pPr>
            <a:r>
              <a:rPr lang="sl-SI" sz="2000" b="1" dirty="0"/>
              <a:t>~ </a:t>
            </a:r>
            <a:r>
              <a:rPr lang="sl-SI" sz="2000" b="1" dirty="0">
                <a:hlinkClick r:id="rId2"/>
              </a:rPr>
              <a:t>http://www.slideshare.net/DavidKouh/rimska-umetnost</a:t>
            </a:r>
            <a:endParaRPr lang="sl-SI" sz="2000" dirty="0"/>
          </a:p>
          <a:p>
            <a:pPr>
              <a:defRPr/>
            </a:pPr>
            <a:r>
              <a:rPr lang="sl-SI" sz="2000" b="1" dirty="0"/>
              <a:t>~ </a:t>
            </a:r>
            <a:r>
              <a:rPr lang="sl-SI" sz="2000" b="1" dirty="0">
                <a:hlinkClick r:id="rId3"/>
              </a:rPr>
              <a:t>http://sl.wikipedia.org/wiki/Panteon</a:t>
            </a:r>
            <a:endParaRPr lang="sl-SI" sz="2000" dirty="0"/>
          </a:p>
          <a:p>
            <a:pPr>
              <a:defRPr/>
            </a:pPr>
            <a:endParaRPr lang="sl-SI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grada vsebine 3" descr="Colosseum.jpg">
            <a:extLst>
              <a:ext uri="{FF2B5EF4-FFF2-40B4-BE49-F238E27FC236}">
                <a16:creationId xmlns:a16="http://schemas.microsoft.com/office/drawing/2014/main" id="{C9955594-AF61-48B3-B4EF-7B2E663EF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AA3750F-9F46-47A0-8E1B-B06F7EB0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63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l-SI" b="1" dirty="0"/>
              <a:t>HVALA ZA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1D4D44-F3DE-4AE6-95D0-C4E28B56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VZORNIKI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A1220B6-FF0A-4630-8E4D-394B295A8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GRKI</a:t>
            </a:r>
          </a:p>
          <a:p>
            <a:pPr>
              <a:defRPr/>
            </a:pPr>
            <a:r>
              <a:rPr lang="sl-SI" dirty="0"/>
              <a:t>ETRUŠČANI (hkrati so širili kulturo male Azije)</a:t>
            </a:r>
          </a:p>
        </p:txBody>
      </p:sp>
      <p:pic>
        <p:nvPicPr>
          <p:cNvPr id="4" name="Slika 3" descr="rim_apenini_pred_rimljani.gif">
            <a:extLst>
              <a:ext uri="{FF2B5EF4-FFF2-40B4-BE49-F238E27FC236}">
                <a16:creationId xmlns:a16="http://schemas.microsoft.com/office/drawing/2014/main" id="{9069189E-B1BA-42D4-A5A2-F898C711C5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00232" y="2643182"/>
            <a:ext cx="4500594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0FD045-6EE1-4C2B-81B5-C9A3E18C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MATERIALI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EC518C3-1A84-4126-BE1A-2DADD161D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Žgana glina (votlaki, strešniki…)</a:t>
            </a:r>
          </a:p>
          <a:p>
            <a:pPr>
              <a:defRPr/>
            </a:pPr>
            <a:r>
              <a:rPr lang="sl-SI" dirty="0"/>
              <a:t>Kamen (kanalizacija, vodovod…)</a:t>
            </a:r>
          </a:p>
          <a:p>
            <a:pPr>
              <a:defRPr/>
            </a:pPr>
            <a:r>
              <a:rPr lang="sl-SI" dirty="0"/>
              <a:t>Les (mostovi, odri…)</a:t>
            </a:r>
          </a:p>
          <a:p>
            <a:pPr>
              <a:defRPr/>
            </a:pPr>
            <a:r>
              <a:rPr lang="sl-SI" dirty="0"/>
              <a:t>Konkrekcija (rimski beton)</a:t>
            </a:r>
          </a:p>
        </p:txBody>
      </p:sp>
      <p:pic>
        <p:nvPicPr>
          <p:cNvPr id="1026" name="Picture 2" descr="http://siol.sdn.si/sn/img/13/056/634973888187795152_391_003_rimski_grad_deultum.jpg">
            <a:extLst>
              <a:ext uri="{FF2B5EF4-FFF2-40B4-BE49-F238E27FC236}">
                <a16:creationId xmlns:a16="http://schemas.microsoft.com/office/drawing/2014/main" id="{8DC20F08-1B07-4D49-B894-A4AA03CFB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44" y="3905229"/>
            <a:ext cx="4429156" cy="29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tegole(1).jpg">
            <a:extLst>
              <a:ext uri="{FF2B5EF4-FFF2-40B4-BE49-F238E27FC236}">
                <a16:creationId xmlns:a16="http://schemas.microsoft.com/office/drawing/2014/main" id="{FE9ECCD5-FD40-486F-BE4D-473897DCCC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0034" y="3929066"/>
            <a:ext cx="4286248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FABAE0-CD8B-4B99-B418-D25BC363B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MERE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1A8B780-E10E-473B-A70E-5CC60407A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Čevelj (29,57cm)</a:t>
            </a:r>
          </a:p>
          <a:p>
            <a:pPr>
              <a:defRPr/>
            </a:pPr>
            <a:r>
              <a:rPr lang="sl-SI" dirty="0"/>
              <a:t>Prst (1,87cm)</a:t>
            </a:r>
          </a:p>
          <a:p>
            <a:pPr>
              <a:defRPr/>
            </a:pPr>
            <a:r>
              <a:rPr lang="sl-SI" dirty="0"/>
              <a:t>Palec (2,49cm)</a:t>
            </a:r>
          </a:p>
          <a:p>
            <a:pPr>
              <a:defRPr/>
            </a:pPr>
            <a:r>
              <a:rPr lang="sl-SI" dirty="0"/>
              <a:t>Komolec (44,39cm)</a:t>
            </a:r>
          </a:p>
          <a:p>
            <a:pPr>
              <a:defRPr/>
            </a:pPr>
            <a:r>
              <a:rPr lang="sl-SI" dirty="0"/>
              <a:t>Enojni korak (73,90cm)</a:t>
            </a:r>
          </a:p>
          <a:p>
            <a:pPr>
              <a:defRPr/>
            </a:pPr>
            <a:r>
              <a:rPr lang="sl-SI" dirty="0"/>
              <a:t>Dvojni korak (147,90cm)</a:t>
            </a:r>
          </a:p>
          <a:p>
            <a:pPr>
              <a:defRPr/>
            </a:pPr>
            <a:r>
              <a:rPr lang="sl-SI" dirty="0" err="1"/>
              <a:t>Decemped</a:t>
            </a:r>
            <a:r>
              <a:rPr lang="sl-SI" dirty="0"/>
              <a:t> (295,74cm)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F5FA85-D299-421F-9AF3-B8AB5F3F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TEMPELJ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2915FB9-E775-46E5-AE14-0627494F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Kombinacija grške in etruščanske arhitekture</a:t>
            </a:r>
          </a:p>
          <a:p>
            <a:pPr>
              <a:defRPr/>
            </a:pPr>
            <a:r>
              <a:rPr lang="sl-SI" dirty="0"/>
              <a:t>Ponavadi pravokotne oblike</a:t>
            </a:r>
          </a:p>
          <a:p>
            <a:pPr>
              <a:defRPr/>
            </a:pPr>
            <a:endParaRPr lang="sl-SI" dirty="0"/>
          </a:p>
        </p:txBody>
      </p:sp>
      <p:pic>
        <p:nvPicPr>
          <p:cNvPr id="4" name="Slika 3" descr="C:\Documents and Settings\Nadja\My Documents\Nadja sola\Slikovno gradivo\rimska umetnost\Vesta-s-Temple.jpg">
            <a:extLst>
              <a:ext uri="{FF2B5EF4-FFF2-40B4-BE49-F238E27FC236}">
                <a16:creationId xmlns:a16="http://schemas.microsoft.com/office/drawing/2014/main" id="{3A61EC47-B88D-4B3C-95BC-BA25EADEAC2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3143272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881D108-9125-46F0-B7AF-3A4C8057C460}"/>
              </a:ext>
            </a:extLst>
          </p:cNvPr>
          <p:cNvSpPr txBox="1"/>
          <p:nvPr/>
        </p:nvSpPr>
        <p:spPr>
          <a:xfrm>
            <a:off x="4143375" y="3571875"/>
            <a:ext cx="3286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Venerin tempelj v Rimu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797497-7433-4C81-959E-F28B58BD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TERME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EFD8A68-5F8B-4827-8C9F-B7195C95B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dirty="0" err="1"/>
              <a:t>Mnogonamenski</a:t>
            </a:r>
            <a:r>
              <a:rPr lang="sl-SI" dirty="0"/>
              <a:t> objekt prostori za telesno in duhovno rekreacijo</a:t>
            </a:r>
          </a:p>
          <a:p>
            <a:pPr>
              <a:defRPr/>
            </a:pPr>
            <a:r>
              <a:rPr lang="sl-SI" dirty="0"/>
              <a:t>tehnološko zelo napreden objekt z zahtevnimi izvedbami ogrevanja in dovajanja tekoče vode</a:t>
            </a:r>
          </a:p>
          <a:p>
            <a:pPr>
              <a:defRPr/>
            </a:pPr>
            <a:r>
              <a:rPr lang="sl-SI" dirty="0"/>
              <a:t>Samo v Rimu je bilo v 4.stol. približno 1000 manjših in večjih term</a:t>
            </a:r>
          </a:p>
        </p:txBody>
      </p:sp>
      <p:pic>
        <p:nvPicPr>
          <p:cNvPr id="4" name="Slika 3" descr="bathouse.jpg">
            <a:extLst>
              <a:ext uri="{FF2B5EF4-FFF2-40B4-BE49-F238E27FC236}">
                <a16:creationId xmlns:a16="http://schemas.microsoft.com/office/drawing/2014/main" id="{5C274E73-87A2-4684-90CC-F6D0A7E3DC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57884" y="4714884"/>
            <a:ext cx="328611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56CEA5-DFBD-480E-925B-4B356F92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GLEDALIŠČE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ADE227E-F02F-43F5-8E7D-1015C8504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Rimljani so gledališče gradili na ravnem</a:t>
            </a:r>
          </a:p>
          <a:p>
            <a:pPr>
              <a:defRPr/>
            </a:pPr>
            <a:r>
              <a:rPr lang="sl-SI" dirty="0"/>
              <a:t>Orkestra je v Grčiji služila kot oder v Rimu pa so na njem sedeli senatorji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384B204D-C51A-4E6A-8DA7-B7D748D7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7950603" cy="252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C76954-FE1D-4539-890F-63FA8DB5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AMFITEATER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2635271-56E6-4BD8-91E8-44E508EA2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dirty="0" err="1"/>
              <a:t>Gladiatorke</a:t>
            </a:r>
            <a:r>
              <a:rPr lang="sl-SI" dirty="0"/>
              <a:t> igre so najprej prirejali na forumu</a:t>
            </a:r>
          </a:p>
          <a:p>
            <a:pPr>
              <a:defRPr/>
            </a:pPr>
            <a:r>
              <a:rPr lang="sl-SI" dirty="0"/>
              <a:t>V času cesarstva je bilo zgrajenih preko 100 amfiteatrov po vsem imperiju</a:t>
            </a:r>
          </a:p>
        </p:txBody>
      </p:sp>
      <p:pic>
        <p:nvPicPr>
          <p:cNvPr id="5" name="Slika 4" descr="amfiteater.jpg">
            <a:extLst>
              <a:ext uri="{FF2B5EF4-FFF2-40B4-BE49-F238E27FC236}">
                <a16:creationId xmlns:a16="http://schemas.microsoft.com/office/drawing/2014/main" id="{9F524D2B-041F-4524-8CA8-E930315DA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760354"/>
            <a:ext cx="4357718" cy="288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F1A56B-29F5-4A25-9CB5-441717196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KOLOSEJ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B618C3C-7737-4A56-AE4C-99DA7150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sl-SI" dirty="0"/>
              <a:t>Prvotno znan kot </a:t>
            </a:r>
            <a:r>
              <a:rPr lang="sl-SI" dirty="0" err="1"/>
              <a:t>Flavijski</a:t>
            </a:r>
            <a:r>
              <a:rPr lang="sl-SI" dirty="0"/>
              <a:t> amfiteater</a:t>
            </a:r>
          </a:p>
          <a:p>
            <a:pPr>
              <a:defRPr/>
            </a:pPr>
            <a:r>
              <a:rPr lang="sl-SI" dirty="0"/>
              <a:t>Kapaciteta za 50.000 ljudi</a:t>
            </a:r>
          </a:p>
          <a:p>
            <a:pPr>
              <a:defRPr/>
            </a:pPr>
            <a:r>
              <a:rPr lang="sl-SI" dirty="0"/>
              <a:t>Gradnja se je pričela leta 72</a:t>
            </a:r>
          </a:p>
          <a:p>
            <a:pPr>
              <a:defRPr/>
            </a:pPr>
            <a:r>
              <a:rPr lang="sl-SI" dirty="0"/>
              <a:t>otvoritev s stotimi dnevi iger leta 80</a:t>
            </a:r>
          </a:p>
          <a:p>
            <a:pPr>
              <a:defRPr/>
            </a:pPr>
            <a:r>
              <a:rPr lang="sl-SI" dirty="0"/>
              <a:t>Tribune in notranjost je v celoti iz marmorja(</a:t>
            </a:r>
            <a:r>
              <a:rPr lang="sl-SI" dirty="0" err="1"/>
              <a:t>travertin</a:t>
            </a:r>
            <a:r>
              <a:rPr lang="sl-SI" dirty="0"/>
              <a:t>)</a:t>
            </a:r>
          </a:p>
          <a:p>
            <a:pPr>
              <a:defRPr/>
            </a:pPr>
            <a:r>
              <a:rPr lang="sl-SI" dirty="0"/>
              <a:t>Tribune so razdeljene v 5 sektorjev namenjenim različnim slojem prebivalstva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Bilanca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ilanca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lanca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ca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0</TotalTime>
  <Words>370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Tema1</vt:lpstr>
      <vt:lpstr>RIMSKO GRADBENIŠTVO IN INFRASTRUKTURA </vt:lpstr>
      <vt:lpstr>VZORNIKI</vt:lpstr>
      <vt:lpstr>MATERIALI</vt:lpstr>
      <vt:lpstr>MERE</vt:lpstr>
      <vt:lpstr>TEMPELJ</vt:lpstr>
      <vt:lpstr>TERME</vt:lpstr>
      <vt:lpstr>GLEDALIŠČE</vt:lpstr>
      <vt:lpstr>AMFITEATER</vt:lpstr>
      <vt:lpstr>KOLOSEJ</vt:lpstr>
      <vt:lpstr>CESTE</vt:lpstr>
      <vt:lpstr>MOSTOVI</vt:lpstr>
      <vt:lpstr>AKVADUKT</vt:lpstr>
      <vt:lpstr>VIRI IN LITERATURA</vt:lpstr>
      <vt:lpstr>HVALA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2019-06-03T09:16:26Z</dcterms:created>
  <dcterms:modified xsi:type="dcterms:W3CDTF">2019-06-03T09:16:26Z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