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8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8C8C-30CA-42C6-85BC-12BBF489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F1CB-AF42-4D92-BD3B-87D7DFF3BA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6427E-B8A7-4972-8640-29E2AFE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2D56-F462-4B64-AA51-F51CCB16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A6421-23D1-481F-842C-AF6F3A1769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09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FC5B9A-F029-478F-AA38-7F6A6AB7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8C8B-1C20-43E8-86DA-37300CB717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A4CD8C-34D0-4780-AA16-3532EDF7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56E0F-35D0-4C63-817C-046DC5BB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7046-BFB4-48E3-A7DB-E32C6920FB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802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CC00-DF4D-473E-BA45-2168B663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22C7-60A2-45DF-AF53-D5D98EC5C15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20D93-B65D-4895-80A5-F59F7397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2BDE-D468-46FF-812F-AFD6A38F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7ED8-2D84-457A-93F3-48A9D28494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762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E15F48-0269-4A1E-9219-7ADC427EBC22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EA5CE-75D4-45FA-87E7-868154B20421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755F21-1B72-4866-8F20-46DD024401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A2AC-1829-4544-A742-E056A0FE660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8823B8-9180-4E62-A1E9-DA185CB29B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C214BB-02DC-4F44-BF46-4DFC60D17A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5A39AD-D170-4997-A895-0217E609F3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081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B21FD-7DD5-4729-81B4-1386268C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9220-B692-4145-9ECA-C114F0CE01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1232-68C5-4DEA-9573-949798E8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2771-95F0-4A52-B509-DE4F021E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25AB5-FD1A-4D0F-9038-1ABEB75480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357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E7866-C7C0-4B76-B2D1-5CB0B5CE0DF5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AB396-388A-4436-AB2F-F6E24D338872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02B4D89-FEB9-420E-81FF-14DEABBA6CA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BB95-14B9-4DF2-BF92-68C2726E9E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7831332-09E2-4CD1-82DD-63DBA1FAD3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995A09-39CE-47F1-B6D1-A9DEB1B7C77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6B7DC3E-6830-4472-A974-DCC58E8F88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244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BA541-6CF2-4987-9BE8-3193EEED6361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61F3CC-27ED-4009-A164-423AFD74CFD5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418A4CC-5A3A-4BFD-844C-6536A28639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207C-AEAD-4B62-8110-CCE98D70F2D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039F21D-FC4A-43EF-81FA-6AF25468417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ED5D54-C21E-4627-9C6C-B5455691899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3517E9F-B098-4540-BA26-5EEC0F5FA2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553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233D-2B12-4185-9E17-15AAA718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1292-B60F-43C8-BAB5-98444306F2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DC59-F626-48D8-9FFD-1CCFF09D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3928-B580-4C4D-A1F1-71F5E450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19932-980D-4C11-8B8B-96E03EEA0F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641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4905-1559-4ABB-ACBC-8D4DCE25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8EAD-BE23-47D8-A3D1-46BCF16CC4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2C14D-50DC-4072-B336-8269B19A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35813-156C-4E2C-A062-229F16D6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8849-F9B0-4EEE-9DB4-6AEC216117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6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6B809-619C-4476-875F-D91D29C7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5F51-8780-4574-97AF-4237EF6753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EE1A-BBB9-463F-ABE8-0C4D504A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62D6-D83F-44DB-AAF4-3AC2C066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7FDB-ACB7-493E-B7EB-284A58C03C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579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883F4-3290-4079-9910-D7E099C2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12D43-3EA2-4183-8FEC-95D3B190BD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7069-41D2-4F51-8EF0-702C1398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389A6-18E7-4016-BC48-2FED46B8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4D018-B7B4-470E-84C0-A036DA5B55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918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16B8FF-EE99-4514-82FA-2ED601DB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61AB-C4D2-4FE7-B934-0206B491A9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928F3D-BE7A-45BA-A94A-3E9DF437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FE12CA-96B9-4B1A-A619-C2455510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E728-F03B-4C80-B203-99E9B355C7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985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AFB3BA-BE10-4A4C-8C6A-C7206BB0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F57D-38D1-444F-B2CA-0F34E61FBF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AA2782-FA50-4D87-BB3A-B4948DBA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C9869C-D654-4068-A11B-69B40076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2953D-594A-47C4-9753-61CC26EE3D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977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EA676C-FFA1-4D1B-9853-EB4B59B5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CDE5-937B-418E-8181-2725AD3E26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5AC596-4B6A-44F8-A8E4-6E58E1DC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5502E3-32E0-4E1A-BBD5-F170CE04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6709-37C6-4FA7-9083-EB84649BFE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517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AAA16E-0E0C-402E-B8DA-C50FA163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A008-94C6-4762-B159-A8B86736185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E93A42-9ADB-4E02-BCB4-28CCF800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6850B1-7582-46B7-AC8A-05BE26C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998C-E38F-40A0-A5B1-49FDF03866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0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2079E-103E-4AAD-B1CA-204470C3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EBD4-3A6A-4C84-891F-70A6D25DA1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3B9EE7-1DF0-461D-88CC-0567EE19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2DFA75-9E38-4A07-894A-272E1C9F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0B60-AEBF-44D2-A2FB-AFD1F00A80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589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D1DB49-62B4-44A9-BDD3-5600E132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50B8-7F11-4103-AA9D-E24C3AA46C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E5030-28A5-47C2-8AC6-B442104B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612017-A6A7-455D-A44F-FAC06F2A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B77BD-F88F-4337-9392-A195467400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860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DA8A21DE-F021-49A4-B979-7EABD1F155E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C55EA2B0-D26F-429B-B4A7-B3FAEECA80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3593B77-FC0A-41B3-8D34-64510425C66C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57FE3C94-EAF4-4133-9A69-64C8F998476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EFEA832B-BD45-475D-B150-5A70034B1C4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A07F37-B7A6-4EA7-A92D-72B044B857B7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6D7707C7-DA2E-4F51-AF16-B140779B4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451B607B-BA9C-4428-8025-4C10638A2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D304C-4B77-4A10-8173-AB4A8D463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4931B-47AD-410A-93CE-F6AEA741B52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C1F6-8CEB-4122-B8BA-6DDD4735C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EEAD8-6EAB-477B-8C0A-B3508AFDE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DA134F7B-D011-4487-8CB4-5AC1542E77D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5" r:id="rId12"/>
    <p:sldLayoutId id="2147484052" r:id="rId13"/>
    <p:sldLayoutId id="2147484056" r:id="rId14"/>
    <p:sldLayoutId id="2147484057" r:id="rId15"/>
    <p:sldLayoutId id="2147484053" r:id="rId16"/>
    <p:sldLayoutId id="214748405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ml.si/emona-2000/dogodki-in-novice-14909/vsi-dogodki-14910/dr-janez-kranjc-rimsko-pravo-najvecji-dosezek-rimske-kulture/" TargetMode="External"/><Relationship Id="rId2" Type="http://schemas.openxmlformats.org/officeDocument/2006/relationships/hyperlink" Target="http://pravnica.net/static/_u/files/2010/02/9c1fe830b069de1e8671aaf0aedefa6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rimsko+pravo&amp;source=lnms&amp;tbm=isch&amp;sa=X&amp;ei=N2siVYvSAsmpsgHv44G4Cw&amp;ved=0CAcQ_AUoAQ&amp;biw=1920&amp;bih=955" TargetMode="External"/><Relationship Id="rId4" Type="http://schemas.openxmlformats.org/officeDocument/2006/relationships/hyperlink" Target="http://www.crystalinks.com/romelaw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B389FB0-CAB1-458E-9B72-7556ECC28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5463"/>
            <a:ext cx="12192000" cy="990600"/>
          </a:xfrm>
        </p:spPr>
        <p:txBody>
          <a:bodyPr/>
          <a:lstStyle/>
          <a:p>
            <a:pPr algn="ctr"/>
            <a:r>
              <a:rPr lang="sl-SI" altLang="sl-SI"/>
              <a:t>Rimsko pravo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560F96DD-2D0A-4D80-A89C-501BDEFA5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20888"/>
            <a:ext cx="58483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C241C5D0-ECF7-43BF-B58E-0CE914BE6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0F65DAC-E1C4-461A-8B9F-3A3AE1CC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B34F-9771-4250-81B0-9250E88D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805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Besedilo privzeto (5.4.2015)</a:t>
            </a:r>
            <a:br>
              <a:rPr lang="sl-SI" dirty="0"/>
            </a:br>
            <a:r>
              <a:rPr lang="sl-SI" dirty="0">
                <a:hlinkClick r:id="rId2"/>
              </a:rPr>
              <a:t>http://pravnica.net/static/_u/files/2010/02/9c1fe830b069de1e8671aaf0aedefa69.pdf</a:t>
            </a:r>
            <a:br>
              <a:rPr lang="sl-SI" dirty="0"/>
            </a:br>
            <a:r>
              <a:rPr lang="sl-SI" dirty="0">
                <a:hlinkClick r:id="rId3"/>
              </a:rPr>
              <a:t>http://www.mgml.si/emona-2000/dogodki-in-novice-14909/vsi-dogodki-14910/dr-janez-kranjc-rimsko-pravo-najvecji-dosezek-rimske-kulture/</a:t>
            </a:r>
            <a:br>
              <a:rPr lang="sl-SI" dirty="0"/>
            </a:br>
            <a:r>
              <a:rPr lang="sl-SI" dirty="0">
                <a:hlinkClick r:id="rId4"/>
              </a:rPr>
              <a:t>http://www.crystalinks.com/romelaw.html</a:t>
            </a: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Slikovno gradivo (5.4.2015)</a:t>
            </a:r>
            <a:br>
              <a:rPr lang="sl-SI" dirty="0"/>
            </a:br>
            <a:r>
              <a:rPr lang="sl-SI" dirty="0">
                <a:hlinkClick r:id="rId5"/>
              </a:rPr>
              <a:t>https://www.google.com/search?q=rimsko+pravo&amp;source=lnms&amp;tbm=isch&amp;sa=X&amp;ei=N2siVYvSAsmpsgHv44G4Cw&amp;ved=0CAcQ_AUoAQ&amp;biw=1920&amp;bih=955</a:t>
            </a:r>
            <a:br>
              <a:rPr lang="sl-SI" dirty="0"/>
            </a:br>
            <a:endParaRPr lang="sl-SI" dirty="0"/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C7EF3BC-E250-4655-8B62-B13E4CB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55D76-3F6A-4002-8223-24C87DF41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4395787" cy="419576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Prvi zakoni na 12. bakrenih ploščah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Pravni sistem antičnega Rima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Označuje pravo rimske države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Išče rešitve za konkretne probleme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sl-SI" dirty="0"/>
              <a:t>	</a:t>
            </a:r>
            <a:br>
              <a:rPr lang="sl-SI" dirty="0"/>
            </a:br>
            <a:endParaRPr lang="sl-SI" u="sng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sl-SI" dirty="0"/>
          </a:p>
        </p:txBody>
      </p:sp>
      <p:pic>
        <p:nvPicPr>
          <p:cNvPr id="6148" name="Content Placeholder 4">
            <a:extLst>
              <a:ext uri="{FF2B5EF4-FFF2-40B4-BE49-F238E27FC236}">
                <a16:creationId xmlns:a16="http://schemas.microsoft.com/office/drawing/2014/main" id="{F926EC4E-AC2E-4880-BABF-8346FD35F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9813" y="2055813"/>
            <a:ext cx="3465512" cy="4200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96CB219-1F8D-4650-B53D-D596E0CC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447800"/>
            <a:ext cx="3400425" cy="587375"/>
          </a:xfrm>
        </p:spPr>
        <p:txBody>
          <a:bodyPr/>
          <a:lstStyle/>
          <a:p>
            <a:r>
              <a:rPr lang="sl-SI" altLang="sl-SI"/>
              <a:t>Prvi rimski zakonik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D2A90-CDFD-47E7-B630-784ABC331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700" y="2290763"/>
            <a:ext cx="3400425" cy="1144587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SzPct val="100000"/>
              <a:buFont typeface="Century Gothic" panose="020B0502020202020204" pitchFamily="34" charset="0"/>
              <a:buChar char="►"/>
              <a:defRPr/>
            </a:pPr>
            <a:r>
              <a:rPr lang="sl-SI" dirty="0"/>
              <a:t>Prvi rimski zapisani zakoni</a:t>
            </a:r>
          </a:p>
          <a:p>
            <a:pPr marL="285750" indent="-285750" fontAlgn="auto">
              <a:spcAft>
                <a:spcPts val="0"/>
              </a:spcAft>
              <a:buSzPct val="100000"/>
              <a:buFont typeface="Century Gothic" panose="020B0502020202020204" pitchFamily="34" charset="0"/>
              <a:buChar char="►"/>
              <a:defRPr/>
            </a:pPr>
            <a:r>
              <a:rPr lang="pl-PL" dirty="0"/>
              <a:t>od leta 451 do 449 pr. n. št.</a:t>
            </a:r>
          </a:p>
          <a:p>
            <a:pPr marL="285750" indent="-285750" fontAlgn="auto">
              <a:spcAft>
                <a:spcPts val="0"/>
              </a:spcAft>
              <a:buSzPct val="100000"/>
              <a:buFont typeface="Century Gothic" panose="020B0502020202020204" pitchFamily="34" charset="0"/>
              <a:buChar char="►"/>
              <a:defRPr/>
            </a:pPr>
            <a:endParaRPr lang="sl-SI" dirty="0"/>
          </a:p>
          <a:p>
            <a:pPr marL="285750" indent="-285750" fontAlgn="auto">
              <a:spcAft>
                <a:spcPts val="0"/>
              </a:spcAft>
              <a:buSzPct val="100000"/>
              <a:buFont typeface="Century Gothic" panose="020B0502020202020204" pitchFamily="34" charset="0"/>
              <a:buChar char="►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sl-SI" dirty="0"/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7001E96-FE87-4512-9BAF-9567DE0CF0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0125" y="1447800"/>
          <a:ext cx="5478463" cy="482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TABLE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Zakoni na tablah</a:t>
                      </a:r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I.</a:t>
                      </a:r>
                      <a:r>
                        <a:rPr lang="sl-SI" sz="1800" baseline="0" dirty="0"/>
                        <a:t> Tabla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Postopki</a:t>
                      </a:r>
                      <a:r>
                        <a:rPr lang="sl-SI" sz="1800" baseline="0" dirty="0"/>
                        <a:t> glede ravnanja na sodiščih 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II.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Obravnava sodnih</a:t>
                      </a:r>
                      <a:r>
                        <a:rPr lang="sl-SI" sz="1800" baseline="0" dirty="0"/>
                        <a:t> postopkov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III.</a:t>
                      </a:r>
                      <a:r>
                        <a:rPr lang="sl-SI" sz="1800" baseline="0" dirty="0"/>
                        <a:t> Tabla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Zakoni glede dolgov</a:t>
                      </a:r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IV.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Pravice očeta v družini</a:t>
                      </a:r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V.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Zakoni o dedovanju in</a:t>
                      </a:r>
                      <a:r>
                        <a:rPr lang="sl-SI" sz="1800" baseline="0" dirty="0"/>
                        <a:t> dediščini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VI.</a:t>
                      </a:r>
                      <a:r>
                        <a:rPr lang="sl-SI" sz="1800" baseline="0" dirty="0"/>
                        <a:t> Tabla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Zakoni o lastnini</a:t>
                      </a:r>
                      <a:r>
                        <a:rPr lang="sl-SI" sz="1800" baseline="0" dirty="0"/>
                        <a:t> 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VII.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Zemljiške</a:t>
                      </a:r>
                      <a:r>
                        <a:rPr lang="sl-SI" sz="1800" baseline="0" dirty="0"/>
                        <a:t> pravice in dolžnosti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VIII.</a:t>
                      </a:r>
                      <a:r>
                        <a:rPr lang="sl-SI" sz="1800" baseline="0" dirty="0"/>
                        <a:t> Tabla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Odškodnine</a:t>
                      </a:r>
                      <a:r>
                        <a:rPr lang="sl-SI" sz="1800" baseline="0" dirty="0"/>
                        <a:t> za prekrške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IX.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Javne</a:t>
                      </a:r>
                      <a:r>
                        <a:rPr lang="sl-SI" sz="1800" baseline="0" dirty="0"/>
                        <a:t> pravice in pravo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X.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Sveto pravo</a:t>
                      </a:r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XI.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1. Dodatek o poroki</a:t>
                      </a:r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XII. Tabla</a:t>
                      </a:r>
                    </a:p>
                  </a:txBody>
                  <a:tcPr marL="91421" marR="91421" marT="45723" marB="45723"/>
                </a:tc>
                <a:tc>
                  <a:txBody>
                    <a:bodyPr/>
                    <a:lstStyle/>
                    <a:p>
                      <a:r>
                        <a:rPr lang="sl-SI" sz="1800" dirty="0"/>
                        <a:t>2.</a:t>
                      </a:r>
                      <a:r>
                        <a:rPr lang="sl-SI" sz="1800" baseline="0" dirty="0"/>
                        <a:t> Dodatek o sužnjih</a:t>
                      </a:r>
                      <a:endParaRPr lang="sl-SI" sz="1800" dirty="0"/>
                    </a:p>
                  </a:txBody>
                  <a:tcPr marL="91421" marR="91421"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216" name="Picture 9">
            <a:extLst>
              <a:ext uri="{FF2B5EF4-FFF2-40B4-BE49-F238E27FC236}">
                <a16:creationId xmlns:a16="http://schemas.microsoft.com/office/drawing/2014/main" id="{592DB206-9198-4265-ADD0-76C93943A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006850"/>
            <a:ext cx="31718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90A3CEB-D113-4BB1-95AC-8A65B730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Razvoj Rimskega Prava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E49A55-F9DA-437D-8B84-C33B95CF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24013"/>
            <a:ext cx="8945563" cy="4195762"/>
          </a:xfrm>
        </p:spPr>
        <p:txBody>
          <a:bodyPr/>
          <a:lstStyle/>
          <a:p>
            <a:r>
              <a:rPr lang="sl-SI" altLang="sl-SI"/>
              <a:t>Žačetki leta 449/51p.n.š.</a:t>
            </a:r>
          </a:p>
          <a:p>
            <a:r>
              <a:rPr lang="sl-SI" altLang="sl-SI"/>
              <a:t>V civilnem obdobju je najbolj vplivno civilno pravo</a:t>
            </a:r>
          </a:p>
          <a:p>
            <a:r>
              <a:rPr lang="sl-SI" altLang="sl-SI"/>
              <a:t>Leta 201p.n.š. nastopi praetorsko pravo.</a:t>
            </a:r>
          </a:p>
          <a:p>
            <a:r>
              <a:rPr lang="sl-SI" altLang="sl-SI"/>
              <a:t>V času Avgusata delujejo klasični pravniki</a:t>
            </a:r>
          </a:p>
          <a:p>
            <a:r>
              <a:rPr lang="sl-SI" altLang="sl-SI"/>
              <a:t>Po letu 300 obdobje poklasičnega prava do leta 565, ko umre Justijan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DD761CF9-13E8-4145-9476-32E3660F9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6838"/>
            <a:ext cx="4602163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6CED461-01F7-4077-AB0C-CABC1A17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Civilno obdobje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BBD30-3606-4DB6-BA8F-647DB5F3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Ius civile – civilno pravo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Gre za norme ki veljajo samo za rimske državljane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sl-SI" dirty="0"/>
              <a:t>Sledijo novi zakoni iz ljudske skupščine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sl-SI" dirty="0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D38046E7-230E-45A5-9005-B2C0C2B7C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92500"/>
            <a:ext cx="52482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3E241B9-B005-4B48-8289-904BFE95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Praetorsko pravo – honorano pravo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8936339-E74C-4460-8EA8-0820440CF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Ko civilno pravo novonastalih odnosov ne rešuje zadavoljivo se razvije praetorsko pravo</a:t>
            </a:r>
          </a:p>
          <a:p>
            <a:r>
              <a:rPr lang="sl-SI" altLang="sl-SI"/>
              <a:t>Uveljavitev Praetorja</a:t>
            </a:r>
          </a:p>
          <a:p>
            <a:r>
              <a:rPr lang="sl-SI" altLang="sl-SI"/>
              <a:t>Na začetku izda edikt v katerem pove katerih smernic v pravosodju se bo držal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7A2737F4-86DA-462A-8B43-48192E0A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859213"/>
            <a:ext cx="4633912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C5764A2-AF25-452C-A0A1-7C6C7700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Klasičn pravo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D02CA57-4298-48D8-ABFA-2CF644DC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Začne se z cesarjem Avgustom </a:t>
            </a:r>
          </a:p>
          <a:p>
            <a:r>
              <a:rPr lang="sl-SI" altLang="sl-SI"/>
              <a:t>Začnejo se uveljavlajti laiki, to je novost saj so se pred tem z pravom predvsem posluževali svečeniki</a:t>
            </a:r>
          </a:p>
          <a:p>
            <a:r>
              <a:rPr lang="sl-SI" altLang="sl-SI"/>
              <a:t>Pravo v tem obdobju doseže vrh</a:t>
            </a:r>
          </a:p>
          <a:p>
            <a:r>
              <a:rPr lang="sl-SI" altLang="sl-SI"/>
              <a:t>Gre za izrazito jasne pravno logične rešitve konkretnih primerov, tudi jezik je izredno kvaliteten</a:t>
            </a:r>
          </a:p>
          <a:p>
            <a:r>
              <a:rPr lang="sl-SI" altLang="sl-SI"/>
              <a:t>Uveljavijo se tudi pravne šole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CD7B80C7-5C3A-42C0-AB5C-A4E5CAD18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375150"/>
            <a:ext cx="50069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9D05F40-C814-49E1-981C-18911BD6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Poklasično obdobje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3FFC8E3-9839-44F7-A5C4-19893C10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Edini zakonodajalec je cesar</a:t>
            </a:r>
          </a:p>
          <a:p>
            <a:r>
              <a:rPr lang="sl-SI" altLang="sl-SI"/>
              <a:t>Upad kvalitete prava – obdobje dominata</a:t>
            </a:r>
          </a:p>
          <a:p>
            <a:r>
              <a:rPr lang="sl-SI" altLang="sl-SI"/>
              <a:t>Zmeda je bila na vseh področjih in tudi na pravnem</a:t>
            </a:r>
          </a:p>
          <a:p>
            <a:r>
              <a:rPr lang="sl-SI" altLang="sl-SI"/>
              <a:t>V tem obdobju opažamo vpliv krščanstva v pravu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F44CDD6D-807E-48AD-807B-3CB1AB978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681413"/>
            <a:ext cx="384968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BA36BCB-160A-4E15-9154-6AC113A1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2175"/>
            <a:ext cx="12192000" cy="1652588"/>
          </a:xfrm>
        </p:spPr>
        <p:txBody>
          <a:bodyPr/>
          <a:lstStyle/>
          <a:p>
            <a:pPr algn="ctr"/>
            <a:r>
              <a:rPr lang="sl-SI" altLang="sl-SI"/>
              <a:t>Zahvaljujeva se Vam za vašo pozornost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52AB075B-6D9A-4368-9D4F-8C5BA5B0A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700" y="4776788"/>
            <a:ext cx="8824913" cy="860425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326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Rimsko pravo</vt:lpstr>
      <vt:lpstr>UVOD</vt:lpstr>
      <vt:lpstr>Prvi rimski zakonik</vt:lpstr>
      <vt:lpstr>Razvoj Rimskega Prava</vt:lpstr>
      <vt:lpstr>Civilno obdobje</vt:lpstr>
      <vt:lpstr>Praetorsko pravo – honorano pravo</vt:lpstr>
      <vt:lpstr>Klasičn pravo</vt:lpstr>
      <vt:lpstr>Poklasično obdobje</vt:lpstr>
      <vt:lpstr>Zahvaljujeva se Vam za vašo pozornost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2019-06-03T09:16:27Z</dcterms:created>
  <dcterms:modified xsi:type="dcterms:W3CDTF">2019-06-03T09:16:27Z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