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9" r:id="rId4"/>
    <p:sldId id="260" r:id="rId5"/>
    <p:sldId id="261" r:id="rId6"/>
    <p:sldId id="262" r:id="rId7"/>
    <p:sldId id="263" r:id="rId8"/>
    <p:sldId id="269" r:id="rId9"/>
    <p:sldId id="265" r:id="rId10"/>
    <p:sldId id="268" r:id="rId11"/>
    <p:sldId id="267" r:id="rId1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154" d="100"/>
          <a:sy n="154" d="100"/>
        </p:scale>
        <p:origin x="402" y="13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4" name="Ograda datuma 9">
            <a:extLst>
              <a:ext uri="{FF2B5EF4-FFF2-40B4-BE49-F238E27FC236}">
                <a16:creationId xmlns:a16="http://schemas.microsoft.com/office/drawing/2014/main" id="{6B780B90-7D13-4B38-8FEB-DD2181CE7F7C}"/>
              </a:ext>
            </a:extLst>
          </p:cNvPr>
          <p:cNvSpPr>
            <a:spLocks noGrp="1"/>
          </p:cNvSpPr>
          <p:nvPr>
            <p:ph type="dt" sz="half" idx="10"/>
          </p:nvPr>
        </p:nvSpPr>
        <p:spPr/>
        <p:txBody>
          <a:bodyPr/>
          <a:lstStyle>
            <a:lvl1pPr>
              <a:defRPr/>
            </a:lvl1pPr>
          </a:lstStyle>
          <a:p>
            <a:pPr>
              <a:defRPr/>
            </a:pPr>
            <a:fld id="{1B79326B-808C-4842-90D7-57C69313E21E}" type="datetimeFigureOut">
              <a:rPr lang="sl-SI"/>
              <a:pPr>
                <a:defRPr/>
              </a:pPr>
              <a:t>3. 06. 2019</a:t>
            </a:fld>
            <a:endParaRPr lang="sl-SI"/>
          </a:p>
        </p:txBody>
      </p:sp>
      <p:sp>
        <p:nvSpPr>
          <p:cNvPr id="5" name="Ograda noge 21">
            <a:extLst>
              <a:ext uri="{FF2B5EF4-FFF2-40B4-BE49-F238E27FC236}">
                <a16:creationId xmlns:a16="http://schemas.microsoft.com/office/drawing/2014/main" id="{D1ED7670-DDD1-4C6D-BE1E-A6ADABCF76A4}"/>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2D1ADBDF-0FB1-489E-918D-222DC3657FFC}"/>
              </a:ext>
            </a:extLst>
          </p:cNvPr>
          <p:cNvSpPr>
            <a:spLocks noGrp="1"/>
          </p:cNvSpPr>
          <p:nvPr>
            <p:ph type="sldNum" sz="quarter" idx="12"/>
          </p:nvPr>
        </p:nvSpPr>
        <p:spPr/>
        <p:txBody>
          <a:bodyPr/>
          <a:lstStyle>
            <a:lvl1pPr>
              <a:defRPr/>
            </a:lvl1pPr>
          </a:lstStyle>
          <a:p>
            <a:fld id="{15F47D0D-ECB4-4196-B429-6A7057B1B6CC}" type="slidenum">
              <a:rPr lang="sl-SI" altLang="sl-SI"/>
              <a:pPr/>
              <a:t>‹#›</a:t>
            </a:fld>
            <a:endParaRPr lang="sl-SI" altLang="sl-SI"/>
          </a:p>
        </p:txBody>
      </p:sp>
    </p:spTree>
    <p:extLst>
      <p:ext uri="{BB962C8B-B14F-4D97-AF65-F5344CB8AC3E}">
        <p14:creationId xmlns:p14="http://schemas.microsoft.com/office/powerpoint/2010/main" val="251547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8794C272-F460-4022-BAB9-72966FA28B77}"/>
              </a:ext>
            </a:extLst>
          </p:cNvPr>
          <p:cNvSpPr>
            <a:spLocks noGrp="1"/>
          </p:cNvSpPr>
          <p:nvPr>
            <p:ph type="dt" sz="half" idx="10"/>
          </p:nvPr>
        </p:nvSpPr>
        <p:spPr/>
        <p:txBody>
          <a:bodyPr/>
          <a:lstStyle>
            <a:lvl1pPr>
              <a:defRPr/>
            </a:lvl1pPr>
          </a:lstStyle>
          <a:p>
            <a:pPr>
              <a:defRPr/>
            </a:pPr>
            <a:fld id="{43A18A70-0BEA-48BE-A144-FB44E52CBDE4}" type="datetimeFigureOut">
              <a:rPr lang="sl-SI"/>
              <a:pPr>
                <a:defRPr/>
              </a:pPr>
              <a:t>3. 06. 2019</a:t>
            </a:fld>
            <a:endParaRPr lang="sl-SI"/>
          </a:p>
        </p:txBody>
      </p:sp>
      <p:sp>
        <p:nvSpPr>
          <p:cNvPr id="5" name="Ograda noge 21">
            <a:extLst>
              <a:ext uri="{FF2B5EF4-FFF2-40B4-BE49-F238E27FC236}">
                <a16:creationId xmlns:a16="http://schemas.microsoft.com/office/drawing/2014/main" id="{D764872C-3AC6-4636-AFD9-1A209830B64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6AA8BBD5-9A32-4BE3-9C70-BE13B4B6A509}"/>
              </a:ext>
            </a:extLst>
          </p:cNvPr>
          <p:cNvSpPr>
            <a:spLocks noGrp="1"/>
          </p:cNvSpPr>
          <p:nvPr>
            <p:ph type="sldNum" sz="quarter" idx="12"/>
          </p:nvPr>
        </p:nvSpPr>
        <p:spPr/>
        <p:txBody>
          <a:bodyPr/>
          <a:lstStyle>
            <a:lvl1pPr>
              <a:defRPr/>
            </a:lvl1pPr>
          </a:lstStyle>
          <a:p>
            <a:fld id="{9F01A439-41C6-4789-8283-9CA42BEF87E2}" type="slidenum">
              <a:rPr lang="sl-SI" altLang="sl-SI"/>
              <a:pPr/>
              <a:t>‹#›</a:t>
            </a:fld>
            <a:endParaRPr lang="sl-SI" altLang="sl-SI"/>
          </a:p>
        </p:txBody>
      </p:sp>
    </p:spTree>
    <p:extLst>
      <p:ext uri="{BB962C8B-B14F-4D97-AF65-F5344CB8AC3E}">
        <p14:creationId xmlns:p14="http://schemas.microsoft.com/office/powerpoint/2010/main" val="344369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914401"/>
            <a:ext cx="2057400" cy="5211763"/>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914401"/>
            <a:ext cx="6019800" cy="5211763"/>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769F7281-66D4-4DA0-9DAD-514008CCBDDA}"/>
              </a:ext>
            </a:extLst>
          </p:cNvPr>
          <p:cNvSpPr>
            <a:spLocks noGrp="1"/>
          </p:cNvSpPr>
          <p:nvPr>
            <p:ph type="dt" sz="half" idx="10"/>
          </p:nvPr>
        </p:nvSpPr>
        <p:spPr/>
        <p:txBody>
          <a:bodyPr/>
          <a:lstStyle>
            <a:lvl1pPr>
              <a:defRPr/>
            </a:lvl1pPr>
          </a:lstStyle>
          <a:p>
            <a:pPr>
              <a:defRPr/>
            </a:pPr>
            <a:fld id="{0527B988-67ED-46F7-AFFB-BE3DCC435E92}" type="datetimeFigureOut">
              <a:rPr lang="sl-SI"/>
              <a:pPr>
                <a:defRPr/>
              </a:pPr>
              <a:t>3. 06. 2019</a:t>
            </a:fld>
            <a:endParaRPr lang="sl-SI"/>
          </a:p>
        </p:txBody>
      </p:sp>
      <p:sp>
        <p:nvSpPr>
          <p:cNvPr id="5" name="Ograda noge 21">
            <a:extLst>
              <a:ext uri="{FF2B5EF4-FFF2-40B4-BE49-F238E27FC236}">
                <a16:creationId xmlns:a16="http://schemas.microsoft.com/office/drawing/2014/main" id="{D210E00C-3C89-4EB9-9374-462411681A6A}"/>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2D3268D8-23FD-4A65-ABD6-95A25B826E5D}"/>
              </a:ext>
            </a:extLst>
          </p:cNvPr>
          <p:cNvSpPr>
            <a:spLocks noGrp="1"/>
          </p:cNvSpPr>
          <p:nvPr>
            <p:ph type="sldNum" sz="quarter" idx="12"/>
          </p:nvPr>
        </p:nvSpPr>
        <p:spPr/>
        <p:txBody>
          <a:bodyPr/>
          <a:lstStyle>
            <a:lvl1pPr>
              <a:defRPr/>
            </a:lvl1pPr>
          </a:lstStyle>
          <a:p>
            <a:fld id="{57A713A4-7553-4E07-BF65-896F4024AC67}" type="slidenum">
              <a:rPr lang="sl-SI" altLang="sl-SI"/>
              <a:pPr/>
              <a:t>‹#›</a:t>
            </a:fld>
            <a:endParaRPr lang="sl-SI" altLang="sl-SI"/>
          </a:p>
        </p:txBody>
      </p:sp>
    </p:spTree>
    <p:extLst>
      <p:ext uri="{BB962C8B-B14F-4D97-AF65-F5344CB8AC3E}">
        <p14:creationId xmlns:p14="http://schemas.microsoft.com/office/powerpoint/2010/main" val="60952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360F8C96-F28A-4EB2-8A06-DB93081EF730}"/>
              </a:ext>
            </a:extLst>
          </p:cNvPr>
          <p:cNvSpPr>
            <a:spLocks noGrp="1"/>
          </p:cNvSpPr>
          <p:nvPr>
            <p:ph type="dt" sz="half" idx="10"/>
          </p:nvPr>
        </p:nvSpPr>
        <p:spPr/>
        <p:txBody>
          <a:bodyPr/>
          <a:lstStyle>
            <a:lvl1pPr>
              <a:defRPr/>
            </a:lvl1pPr>
          </a:lstStyle>
          <a:p>
            <a:pPr>
              <a:defRPr/>
            </a:pPr>
            <a:fld id="{1F723AEC-3CD8-4582-BD58-BAC1AFE3AA9E}" type="datetimeFigureOut">
              <a:rPr lang="sl-SI"/>
              <a:pPr>
                <a:defRPr/>
              </a:pPr>
              <a:t>3. 06. 2019</a:t>
            </a:fld>
            <a:endParaRPr lang="sl-SI"/>
          </a:p>
        </p:txBody>
      </p:sp>
      <p:sp>
        <p:nvSpPr>
          <p:cNvPr id="5" name="Ograda noge 21">
            <a:extLst>
              <a:ext uri="{FF2B5EF4-FFF2-40B4-BE49-F238E27FC236}">
                <a16:creationId xmlns:a16="http://schemas.microsoft.com/office/drawing/2014/main" id="{8349976B-751D-4404-8ACC-D1DCD82BA227}"/>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B7F1A53D-089F-41F8-BB11-87B355E62D65}"/>
              </a:ext>
            </a:extLst>
          </p:cNvPr>
          <p:cNvSpPr>
            <a:spLocks noGrp="1"/>
          </p:cNvSpPr>
          <p:nvPr>
            <p:ph type="sldNum" sz="quarter" idx="12"/>
          </p:nvPr>
        </p:nvSpPr>
        <p:spPr/>
        <p:txBody>
          <a:bodyPr/>
          <a:lstStyle>
            <a:lvl1pPr>
              <a:defRPr/>
            </a:lvl1pPr>
          </a:lstStyle>
          <a:p>
            <a:fld id="{1677A81D-40E7-4D15-A1EF-E24E4F54F80E}" type="slidenum">
              <a:rPr lang="sl-SI" altLang="sl-SI"/>
              <a:pPr/>
              <a:t>‹#›</a:t>
            </a:fld>
            <a:endParaRPr lang="sl-SI" altLang="sl-SI"/>
          </a:p>
        </p:txBody>
      </p:sp>
    </p:spTree>
    <p:extLst>
      <p:ext uri="{BB962C8B-B14F-4D97-AF65-F5344CB8AC3E}">
        <p14:creationId xmlns:p14="http://schemas.microsoft.com/office/powerpoint/2010/main" val="11575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4" name="Ograda datuma 9">
            <a:extLst>
              <a:ext uri="{FF2B5EF4-FFF2-40B4-BE49-F238E27FC236}">
                <a16:creationId xmlns:a16="http://schemas.microsoft.com/office/drawing/2014/main" id="{7BF45C1A-6B0D-4DF9-B0F4-1EF132EE4EE7}"/>
              </a:ext>
            </a:extLst>
          </p:cNvPr>
          <p:cNvSpPr>
            <a:spLocks noGrp="1"/>
          </p:cNvSpPr>
          <p:nvPr>
            <p:ph type="dt" sz="half" idx="10"/>
          </p:nvPr>
        </p:nvSpPr>
        <p:spPr/>
        <p:txBody>
          <a:bodyPr/>
          <a:lstStyle>
            <a:lvl1pPr>
              <a:defRPr/>
            </a:lvl1pPr>
          </a:lstStyle>
          <a:p>
            <a:pPr>
              <a:defRPr/>
            </a:pPr>
            <a:fld id="{E560D1B0-D5D9-45DD-B1C2-B736F436C127}" type="datetimeFigureOut">
              <a:rPr lang="sl-SI"/>
              <a:pPr>
                <a:defRPr/>
              </a:pPr>
              <a:t>3. 06. 2019</a:t>
            </a:fld>
            <a:endParaRPr lang="sl-SI"/>
          </a:p>
        </p:txBody>
      </p:sp>
      <p:sp>
        <p:nvSpPr>
          <p:cNvPr id="5" name="Ograda noge 21">
            <a:extLst>
              <a:ext uri="{FF2B5EF4-FFF2-40B4-BE49-F238E27FC236}">
                <a16:creationId xmlns:a16="http://schemas.microsoft.com/office/drawing/2014/main" id="{6687CEF3-812E-406E-A219-D9CAC1417CD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32A49062-8B6E-4101-8CE8-320240C2CB40}"/>
              </a:ext>
            </a:extLst>
          </p:cNvPr>
          <p:cNvSpPr>
            <a:spLocks noGrp="1"/>
          </p:cNvSpPr>
          <p:nvPr>
            <p:ph type="sldNum" sz="quarter" idx="12"/>
          </p:nvPr>
        </p:nvSpPr>
        <p:spPr/>
        <p:txBody>
          <a:bodyPr/>
          <a:lstStyle>
            <a:lvl1pPr>
              <a:defRPr/>
            </a:lvl1pPr>
          </a:lstStyle>
          <a:p>
            <a:fld id="{030334C0-8FE0-4407-9272-95C255F2E080}" type="slidenum">
              <a:rPr lang="sl-SI" altLang="sl-SI"/>
              <a:pPr/>
              <a:t>‹#›</a:t>
            </a:fld>
            <a:endParaRPr lang="sl-SI" altLang="sl-SI"/>
          </a:p>
        </p:txBody>
      </p:sp>
    </p:spTree>
    <p:extLst>
      <p:ext uri="{BB962C8B-B14F-4D97-AF65-F5344CB8AC3E}">
        <p14:creationId xmlns:p14="http://schemas.microsoft.com/office/powerpoint/2010/main" val="275818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010FC289-87BD-48AC-9DF9-9AFDBF32273B}"/>
              </a:ext>
            </a:extLst>
          </p:cNvPr>
          <p:cNvSpPr>
            <a:spLocks noGrp="1"/>
          </p:cNvSpPr>
          <p:nvPr>
            <p:ph type="dt" sz="half" idx="10"/>
          </p:nvPr>
        </p:nvSpPr>
        <p:spPr/>
        <p:txBody>
          <a:bodyPr/>
          <a:lstStyle>
            <a:lvl1pPr>
              <a:defRPr/>
            </a:lvl1pPr>
          </a:lstStyle>
          <a:p>
            <a:pPr>
              <a:defRPr/>
            </a:pPr>
            <a:fld id="{B851E2EB-3B24-4C07-A157-A74B8918FB41}" type="datetimeFigureOut">
              <a:rPr lang="sl-SI"/>
              <a:pPr>
                <a:defRPr/>
              </a:pPr>
              <a:t>3. 06. 2019</a:t>
            </a:fld>
            <a:endParaRPr lang="sl-SI"/>
          </a:p>
        </p:txBody>
      </p:sp>
      <p:sp>
        <p:nvSpPr>
          <p:cNvPr id="6" name="Ograda noge 21">
            <a:extLst>
              <a:ext uri="{FF2B5EF4-FFF2-40B4-BE49-F238E27FC236}">
                <a16:creationId xmlns:a16="http://schemas.microsoft.com/office/drawing/2014/main" id="{7585D14D-A247-4842-9D25-38A2C81E3D3E}"/>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374D0E78-76DD-491C-98A2-56039745DCE3}"/>
              </a:ext>
            </a:extLst>
          </p:cNvPr>
          <p:cNvSpPr>
            <a:spLocks noGrp="1"/>
          </p:cNvSpPr>
          <p:nvPr>
            <p:ph type="sldNum" sz="quarter" idx="12"/>
          </p:nvPr>
        </p:nvSpPr>
        <p:spPr/>
        <p:txBody>
          <a:bodyPr/>
          <a:lstStyle>
            <a:lvl1pPr>
              <a:defRPr/>
            </a:lvl1pPr>
          </a:lstStyle>
          <a:p>
            <a:fld id="{B217283C-80BE-46CC-A854-F3409999DDA1}" type="slidenum">
              <a:rPr lang="sl-SI" altLang="sl-SI"/>
              <a:pPr/>
              <a:t>‹#›</a:t>
            </a:fld>
            <a:endParaRPr lang="sl-SI" altLang="sl-SI"/>
          </a:p>
        </p:txBody>
      </p:sp>
    </p:spTree>
    <p:extLst>
      <p:ext uri="{BB962C8B-B14F-4D97-AF65-F5344CB8AC3E}">
        <p14:creationId xmlns:p14="http://schemas.microsoft.com/office/powerpoint/2010/main" val="87951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9">
            <a:extLst>
              <a:ext uri="{FF2B5EF4-FFF2-40B4-BE49-F238E27FC236}">
                <a16:creationId xmlns:a16="http://schemas.microsoft.com/office/drawing/2014/main" id="{8C8F4BE8-28DF-411D-847E-881A31ACEF84}"/>
              </a:ext>
            </a:extLst>
          </p:cNvPr>
          <p:cNvSpPr>
            <a:spLocks noGrp="1"/>
          </p:cNvSpPr>
          <p:nvPr>
            <p:ph type="dt" sz="half" idx="10"/>
          </p:nvPr>
        </p:nvSpPr>
        <p:spPr/>
        <p:txBody>
          <a:bodyPr/>
          <a:lstStyle>
            <a:lvl1pPr>
              <a:defRPr/>
            </a:lvl1pPr>
          </a:lstStyle>
          <a:p>
            <a:pPr>
              <a:defRPr/>
            </a:pPr>
            <a:fld id="{E7FC2504-65EF-43BD-9B07-5C7DF45FC7A3}" type="datetimeFigureOut">
              <a:rPr lang="sl-SI"/>
              <a:pPr>
                <a:defRPr/>
              </a:pPr>
              <a:t>3. 06. 2019</a:t>
            </a:fld>
            <a:endParaRPr lang="sl-SI"/>
          </a:p>
        </p:txBody>
      </p:sp>
      <p:sp>
        <p:nvSpPr>
          <p:cNvPr id="8" name="Ograda noge 21">
            <a:extLst>
              <a:ext uri="{FF2B5EF4-FFF2-40B4-BE49-F238E27FC236}">
                <a16:creationId xmlns:a16="http://schemas.microsoft.com/office/drawing/2014/main" id="{28A69804-848E-4FF5-B560-78718C9D9FD5}"/>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17">
            <a:extLst>
              <a:ext uri="{FF2B5EF4-FFF2-40B4-BE49-F238E27FC236}">
                <a16:creationId xmlns:a16="http://schemas.microsoft.com/office/drawing/2014/main" id="{3FD4EDE4-5B27-4270-963E-669A5C5F7EB1}"/>
              </a:ext>
            </a:extLst>
          </p:cNvPr>
          <p:cNvSpPr>
            <a:spLocks noGrp="1"/>
          </p:cNvSpPr>
          <p:nvPr>
            <p:ph type="sldNum" sz="quarter" idx="12"/>
          </p:nvPr>
        </p:nvSpPr>
        <p:spPr/>
        <p:txBody>
          <a:bodyPr/>
          <a:lstStyle>
            <a:lvl1pPr>
              <a:defRPr/>
            </a:lvl1pPr>
          </a:lstStyle>
          <a:p>
            <a:fld id="{3B3809C1-1D57-4869-BABE-DA75B1AB3AF7}" type="slidenum">
              <a:rPr lang="sl-SI" altLang="sl-SI"/>
              <a:pPr/>
              <a:t>‹#›</a:t>
            </a:fld>
            <a:endParaRPr lang="sl-SI" altLang="sl-SI"/>
          </a:p>
        </p:txBody>
      </p:sp>
    </p:spTree>
    <p:extLst>
      <p:ext uri="{BB962C8B-B14F-4D97-AF65-F5344CB8AC3E}">
        <p14:creationId xmlns:p14="http://schemas.microsoft.com/office/powerpoint/2010/main" val="40300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datuma 9">
            <a:extLst>
              <a:ext uri="{FF2B5EF4-FFF2-40B4-BE49-F238E27FC236}">
                <a16:creationId xmlns:a16="http://schemas.microsoft.com/office/drawing/2014/main" id="{CAEB3DE0-D553-4C6C-A534-257100B811B7}"/>
              </a:ext>
            </a:extLst>
          </p:cNvPr>
          <p:cNvSpPr>
            <a:spLocks noGrp="1"/>
          </p:cNvSpPr>
          <p:nvPr>
            <p:ph type="dt" sz="half" idx="10"/>
          </p:nvPr>
        </p:nvSpPr>
        <p:spPr/>
        <p:txBody>
          <a:bodyPr/>
          <a:lstStyle>
            <a:lvl1pPr>
              <a:defRPr/>
            </a:lvl1pPr>
          </a:lstStyle>
          <a:p>
            <a:pPr>
              <a:defRPr/>
            </a:pPr>
            <a:fld id="{EB4F6434-830D-4CD5-B816-45BC77C0AC0B}" type="datetimeFigureOut">
              <a:rPr lang="sl-SI"/>
              <a:pPr>
                <a:defRPr/>
              </a:pPr>
              <a:t>3. 06. 2019</a:t>
            </a:fld>
            <a:endParaRPr lang="sl-SI"/>
          </a:p>
        </p:txBody>
      </p:sp>
      <p:sp>
        <p:nvSpPr>
          <p:cNvPr id="4" name="Ograda noge 21">
            <a:extLst>
              <a:ext uri="{FF2B5EF4-FFF2-40B4-BE49-F238E27FC236}">
                <a16:creationId xmlns:a16="http://schemas.microsoft.com/office/drawing/2014/main" id="{59B83E06-6CD0-477C-98EF-611A647FE171}"/>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17">
            <a:extLst>
              <a:ext uri="{FF2B5EF4-FFF2-40B4-BE49-F238E27FC236}">
                <a16:creationId xmlns:a16="http://schemas.microsoft.com/office/drawing/2014/main" id="{EFDB96BD-0C36-4852-A24B-3122774E7E6B}"/>
              </a:ext>
            </a:extLst>
          </p:cNvPr>
          <p:cNvSpPr>
            <a:spLocks noGrp="1"/>
          </p:cNvSpPr>
          <p:nvPr>
            <p:ph type="sldNum" sz="quarter" idx="12"/>
          </p:nvPr>
        </p:nvSpPr>
        <p:spPr/>
        <p:txBody>
          <a:bodyPr/>
          <a:lstStyle>
            <a:lvl1pPr>
              <a:defRPr/>
            </a:lvl1pPr>
          </a:lstStyle>
          <a:p>
            <a:fld id="{3A4FA6CC-A9AB-4047-9F37-DB82ED213EC8}" type="slidenum">
              <a:rPr lang="sl-SI" altLang="sl-SI"/>
              <a:pPr/>
              <a:t>‹#›</a:t>
            </a:fld>
            <a:endParaRPr lang="sl-SI" altLang="sl-SI"/>
          </a:p>
        </p:txBody>
      </p:sp>
    </p:spTree>
    <p:extLst>
      <p:ext uri="{BB962C8B-B14F-4D97-AF65-F5344CB8AC3E}">
        <p14:creationId xmlns:p14="http://schemas.microsoft.com/office/powerpoint/2010/main" val="182502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9">
            <a:extLst>
              <a:ext uri="{FF2B5EF4-FFF2-40B4-BE49-F238E27FC236}">
                <a16:creationId xmlns:a16="http://schemas.microsoft.com/office/drawing/2014/main" id="{4500CF8D-4CBF-428D-8F39-F4B9080633C2}"/>
              </a:ext>
            </a:extLst>
          </p:cNvPr>
          <p:cNvSpPr>
            <a:spLocks noGrp="1"/>
          </p:cNvSpPr>
          <p:nvPr>
            <p:ph type="dt" sz="half" idx="10"/>
          </p:nvPr>
        </p:nvSpPr>
        <p:spPr/>
        <p:txBody>
          <a:bodyPr/>
          <a:lstStyle>
            <a:lvl1pPr>
              <a:defRPr/>
            </a:lvl1pPr>
          </a:lstStyle>
          <a:p>
            <a:pPr>
              <a:defRPr/>
            </a:pPr>
            <a:fld id="{18C109DC-21D2-4B32-969A-D47F18EDF802}" type="datetimeFigureOut">
              <a:rPr lang="sl-SI"/>
              <a:pPr>
                <a:defRPr/>
              </a:pPr>
              <a:t>3. 06. 2019</a:t>
            </a:fld>
            <a:endParaRPr lang="sl-SI"/>
          </a:p>
        </p:txBody>
      </p:sp>
      <p:sp>
        <p:nvSpPr>
          <p:cNvPr id="3" name="Ograda noge 21">
            <a:extLst>
              <a:ext uri="{FF2B5EF4-FFF2-40B4-BE49-F238E27FC236}">
                <a16:creationId xmlns:a16="http://schemas.microsoft.com/office/drawing/2014/main" id="{1B65DD2E-8818-4EBA-904E-888B3FF71210}"/>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7">
            <a:extLst>
              <a:ext uri="{FF2B5EF4-FFF2-40B4-BE49-F238E27FC236}">
                <a16:creationId xmlns:a16="http://schemas.microsoft.com/office/drawing/2014/main" id="{F9FC8BD1-BA85-4F25-BE53-FA92B458FE7A}"/>
              </a:ext>
            </a:extLst>
          </p:cNvPr>
          <p:cNvSpPr>
            <a:spLocks noGrp="1"/>
          </p:cNvSpPr>
          <p:nvPr>
            <p:ph type="sldNum" sz="quarter" idx="12"/>
          </p:nvPr>
        </p:nvSpPr>
        <p:spPr/>
        <p:txBody>
          <a:bodyPr/>
          <a:lstStyle>
            <a:lvl1pPr>
              <a:defRPr/>
            </a:lvl1pPr>
          </a:lstStyle>
          <a:p>
            <a:fld id="{EB1305CE-DE77-43A2-9FF2-45E9021ED0DB}" type="slidenum">
              <a:rPr lang="sl-SI" altLang="sl-SI"/>
              <a:pPr/>
              <a:t>‹#›</a:t>
            </a:fld>
            <a:endParaRPr lang="sl-SI" altLang="sl-SI"/>
          </a:p>
        </p:txBody>
      </p:sp>
    </p:spTree>
    <p:extLst>
      <p:ext uri="{BB962C8B-B14F-4D97-AF65-F5344CB8AC3E}">
        <p14:creationId xmlns:p14="http://schemas.microsoft.com/office/powerpoint/2010/main" val="13030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sl-SI"/>
              <a:t>Kliknite, če želite urediti sloge besedila matrice</a:t>
            </a:r>
          </a:p>
        </p:txBody>
      </p:sp>
      <p:sp>
        <p:nvSpPr>
          <p:cNvPr id="4" name="Ograda vsebin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27E975AE-9904-48B1-BFFC-CD82B3C7ACF4}"/>
              </a:ext>
            </a:extLst>
          </p:cNvPr>
          <p:cNvSpPr>
            <a:spLocks noGrp="1"/>
          </p:cNvSpPr>
          <p:nvPr>
            <p:ph type="dt" sz="half" idx="10"/>
          </p:nvPr>
        </p:nvSpPr>
        <p:spPr/>
        <p:txBody>
          <a:bodyPr/>
          <a:lstStyle>
            <a:lvl1pPr>
              <a:defRPr/>
            </a:lvl1pPr>
          </a:lstStyle>
          <a:p>
            <a:pPr>
              <a:defRPr/>
            </a:pPr>
            <a:fld id="{2A4F5318-C758-42DD-A7B9-C5CB67342501}" type="datetimeFigureOut">
              <a:rPr lang="sl-SI"/>
              <a:pPr>
                <a:defRPr/>
              </a:pPr>
              <a:t>3. 06. 2019</a:t>
            </a:fld>
            <a:endParaRPr lang="sl-SI"/>
          </a:p>
        </p:txBody>
      </p:sp>
      <p:sp>
        <p:nvSpPr>
          <p:cNvPr id="6" name="Ograda noge 21">
            <a:extLst>
              <a:ext uri="{FF2B5EF4-FFF2-40B4-BE49-F238E27FC236}">
                <a16:creationId xmlns:a16="http://schemas.microsoft.com/office/drawing/2014/main" id="{EC6BC3D6-29CF-4134-844E-C342CE3659DB}"/>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F35B0F22-D6D3-4B96-BFE7-3429D3A78CB9}"/>
              </a:ext>
            </a:extLst>
          </p:cNvPr>
          <p:cNvSpPr>
            <a:spLocks noGrp="1"/>
          </p:cNvSpPr>
          <p:nvPr>
            <p:ph type="sldNum" sz="quarter" idx="12"/>
          </p:nvPr>
        </p:nvSpPr>
        <p:spPr/>
        <p:txBody>
          <a:bodyPr/>
          <a:lstStyle>
            <a:lvl1pPr>
              <a:defRPr/>
            </a:lvl1pPr>
          </a:lstStyle>
          <a:p>
            <a:fld id="{0EE9B00F-B8B8-434C-91A5-023BACB3ECC0}" type="slidenum">
              <a:rPr lang="sl-SI" altLang="sl-SI"/>
              <a:pPr/>
              <a:t>‹#›</a:t>
            </a:fld>
            <a:endParaRPr lang="sl-SI" altLang="sl-SI"/>
          </a:p>
        </p:txBody>
      </p:sp>
    </p:spTree>
    <p:extLst>
      <p:ext uri="{BB962C8B-B14F-4D97-AF65-F5344CB8AC3E}">
        <p14:creationId xmlns:p14="http://schemas.microsoft.com/office/powerpoint/2010/main" val="75974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Odreži in zaokroži en kot pravokotnika 8">
            <a:extLst>
              <a:ext uri="{FF2B5EF4-FFF2-40B4-BE49-F238E27FC236}">
                <a16:creationId xmlns:a16="http://schemas.microsoft.com/office/drawing/2014/main" id="{0A0D41C1-1D5E-458C-AA04-C12A23C35CD0}"/>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 trikotnik 11">
            <a:extLst>
              <a:ext uri="{FF2B5EF4-FFF2-40B4-BE49-F238E27FC236}">
                <a16:creationId xmlns:a16="http://schemas.microsoft.com/office/drawing/2014/main" id="{DBA1B00B-321E-462B-8D1B-FA84E0375083}"/>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ročno 9">
            <a:extLst>
              <a:ext uri="{FF2B5EF4-FFF2-40B4-BE49-F238E27FC236}">
                <a16:creationId xmlns:a16="http://schemas.microsoft.com/office/drawing/2014/main" id="{7059469D-46EF-406B-970E-4649EB48D3AE}"/>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Prostoročno 10">
            <a:extLst>
              <a:ext uri="{FF2B5EF4-FFF2-40B4-BE49-F238E27FC236}">
                <a16:creationId xmlns:a16="http://schemas.microsoft.com/office/drawing/2014/main" id="{BC883A0F-855E-4FA9-B256-D3CE1BF0190A}"/>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Naslov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sl-SI"/>
              <a:t>Kliknite, če želite urediti slog naslova matrice</a:t>
            </a:r>
            <a:endParaRPr lang="en-US"/>
          </a:p>
        </p:txBody>
      </p:sp>
      <p:sp>
        <p:nvSpPr>
          <p:cNvPr id="4" name="Ograda besedila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sl-SI"/>
              <a:t>Kliknite, če želite urediti sloge besedila matrice</a:t>
            </a:r>
          </a:p>
        </p:txBody>
      </p:sp>
      <p:sp>
        <p:nvSpPr>
          <p:cNvPr id="3" name="Ograda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sl-SI" noProof="0"/>
              <a:t>Kliknite ikono, če želite dodati sliko</a:t>
            </a:r>
            <a:endParaRPr lang="en-US" noProof="0" dirty="0"/>
          </a:p>
        </p:txBody>
      </p:sp>
      <p:sp>
        <p:nvSpPr>
          <p:cNvPr id="9" name="Ograda datuma 4">
            <a:extLst>
              <a:ext uri="{FF2B5EF4-FFF2-40B4-BE49-F238E27FC236}">
                <a16:creationId xmlns:a16="http://schemas.microsoft.com/office/drawing/2014/main" id="{D27BF14A-A58E-4161-80CF-B2CE83A8FE29}"/>
              </a:ext>
            </a:extLst>
          </p:cNvPr>
          <p:cNvSpPr>
            <a:spLocks noGrp="1"/>
          </p:cNvSpPr>
          <p:nvPr>
            <p:ph type="dt" sz="half" idx="10"/>
          </p:nvPr>
        </p:nvSpPr>
        <p:spPr/>
        <p:txBody>
          <a:bodyPr/>
          <a:lstStyle>
            <a:lvl1pPr>
              <a:defRPr/>
            </a:lvl1pPr>
          </a:lstStyle>
          <a:p>
            <a:pPr>
              <a:defRPr/>
            </a:pPr>
            <a:fld id="{154273D9-E700-4B14-BBC2-AB209D796DD3}" type="datetimeFigureOut">
              <a:rPr lang="sl-SI"/>
              <a:pPr>
                <a:defRPr/>
              </a:pPr>
              <a:t>3. 06. 2019</a:t>
            </a:fld>
            <a:endParaRPr lang="sl-SI"/>
          </a:p>
        </p:txBody>
      </p:sp>
      <p:sp>
        <p:nvSpPr>
          <p:cNvPr id="10" name="Ograda noge 5">
            <a:extLst>
              <a:ext uri="{FF2B5EF4-FFF2-40B4-BE49-F238E27FC236}">
                <a16:creationId xmlns:a16="http://schemas.microsoft.com/office/drawing/2014/main" id="{06B42423-931F-4B8F-8C8A-E6A58C790AAC}"/>
              </a:ext>
            </a:extLst>
          </p:cNvPr>
          <p:cNvSpPr>
            <a:spLocks noGrp="1"/>
          </p:cNvSpPr>
          <p:nvPr>
            <p:ph type="ftr" sz="quarter" idx="11"/>
          </p:nvPr>
        </p:nvSpPr>
        <p:spPr/>
        <p:txBody>
          <a:bodyPr/>
          <a:lstStyle>
            <a:lvl1pPr>
              <a:defRPr/>
            </a:lvl1pPr>
          </a:lstStyle>
          <a:p>
            <a:pPr>
              <a:defRPr/>
            </a:pPr>
            <a:endParaRPr lang="sl-SI"/>
          </a:p>
        </p:txBody>
      </p:sp>
      <p:sp>
        <p:nvSpPr>
          <p:cNvPr id="11" name="Ograda številke diapozitiva 6">
            <a:extLst>
              <a:ext uri="{FF2B5EF4-FFF2-40B4-BE49-F238E27FC236}">
                <a16:creationId xmlns:a16="http://schemas.microsoft.com/office/drawing/2014/main" id="{7CDFDF94-68C6-4C8D-9D74-91993C3C322F}"/>
              </a:ext>
            </a:extLst>
          </p:cNvPr>
          <p:cNvSpPr>
            <a:spLocks noGrp="1"/>
          </p:cNvSpPr>
          <p:nvPr>
            <p:ph type="sldNum" sz="quarter" idx="12"/>
          </p:nvPr>
        </p:nvSpPr>
        <p:spPr>
          <a:xfrm>
            <a:off x="8077200" y="6356350"/>
            <a:ext cx="609600" cy="365125"/>
          </a:xfrm>
        </p:spPr>
        <p:txBody>
          <a:bodyPr/>
          <a:lstStyle>
            <a:lvl1pPr>
              <a:defRPr/>
            </a:lvl1pPr>
          </a:lstStyle>
          <a:p>
            <a:fld id="{ECFD5030-5FA2-4339-8F60-EE1A327C1714}" type="slidenum">
              <a:rPr lang="sl-SI" altLang="sl-SI"/>
              <a:pPr/>
              <a:t>‹#›</a:t>
            </a:fld>
            <a:endParaRPr lang="sl-SI" altLang="sl-SI"/>
          </a:p>
        </p:txBody>
      </p:sp>
    </p:spTree>
    <p:extLst>
      <p:ext uri="{BB962C8B-B14F-4D97-AF65-F5344CB8AC3E}">
        <p14:creationId xmlns:p14="http://schemas.microsoft.com/office/powerpoint/2010/main" val="344111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Prostoročno 6">
            <a:extLst>
              <a:ext uri="{FF2B5EF4-FFF2-40B4-BE49-F238E27FC236}">
                <a16:creationId xmlns:a16="http://schemas.microsoft.com/office/drawing/2014/main" id="{9440D4F3-390B-4BB0-A604-D2DFAD4446FC}"/>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Prostoročno 7">
            <a:extLst>
              <a:ext uri="{FF2B5EF4-FFF2-40B4-BE49-F238E27FC236}">
                <a16:creationId xmlns:a16="http://schemas.microsoft.com/office/drawing/2014/main" id="{C1875DA7-646B-45EE-B94D-27CEDBEFE9F7}"/>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Ograda naslova 8">
            <a:extLst>
              <a:ext uri="{FF2B5EF4-FFF2-40B4-BE49-F238E27FC236}">
                <a16:creationId xmlns:a16="http://schemas.microsoft.com/office/drawing/2014/main" id="{E2EB3F75-3A58-4218-987A-F3667DF13840}"/>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sl-SI" altLang="sl-SI"/>
              <a:t>Kliknite, če želite urediti slog naslova matrice</a:t>
            </a:r>
            <a:endParaRPr lang="en-US" altLang="sl-SI"/>
          </a:p>
        </p:txBody>
      </p:sp>
      <p:sp>
        <p:nvSpPr>
          <p:cNvPr id="1029" name="Ograda besedila 29">
            <a:extLst>
              <a:ext uri="{FF2B5EF4-FFF2-40B4-BE49-F238E27FC236}">
                <a16:creationId xmlns:a16="http://schemas.microsoft.com/office/drawing/2014/main" id="{C3DD53F5-7241-491E-A512-65140E1EE171}"/>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Ograda datuma 9">
            <a:extLst>
              <a:ext uri="{FF2B5EF4-FFF2-40B4-BE49-F238E27FC236}">
                <a16:creationId xmlns:a16="http://schemas.microsoft.com/office/drawing/2014/main" id="{11E1A611-62E6-47E6-BAE1-95B7C7C8667F}"/>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A68D9EB1-BFA0-4264-93F8-D19FD96683F2}" type="datetimeFigureOut">
              <a:rPr lang="sl-SI"/>
              <a:pPr>
                <a:defRPr/>
              </a:pPr>
              <a:t>3. 06. 2019</a:t>
            </a:fld>
            <a:endParaRPr lang="sl-SI"/>
          </a:p>
        </p:txBody>
      </p:sp>
      <p:sp>
        <p:nvSpPr>
          <p:cNvPr id="22" name="Ograda noge 21">
            <a:extLst>
              <a:ext uri="{FF2B5EF4-FFF2-40B4-BE49-F238E27FC236}">
                <a16:creationId xmlns:a16="http://schemas.microsoft.com/office/drawing/2014/main" id="{03CDC613-31FD-4B8A-BD2E-3BAEA4466EB6}"/>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sl-SI"/>
          </a:p>
        </p:txBody>
      </p:sp>
      <p:sp>
        <p:nvSpPr>
          <p:cNvPr id="18" name="Ograda številke diapozitiva 17">
            <a:extLst>
              <a:ext uri="{FF2B5EF4-FFF2-40B4-BE49-F238E27FC236}">
                <a16:creationId xmlns:a16="http://schemas.microsoft.com/office/drawing/2014/main" id="{544D74C7-3F59-46B0-B7D6-D2A4D08B2149}"/>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E3E1D7"/>
                </a:solidFill>
                <a:latin typeface="Constantia" panose="02030602050306030303" pitchFamily="18" charset="0"/>
              </a:defRPr>
            </a:lvl1pPr>
          </a:lstStyle>
          <a:p>
            <a:fld id="{CEF871AE-29FA-4C06-A1A5-D1CA4D2ED3B7}" type="slidenum">
              <a:rPr lang="sl-SI" altLang="sl-SI"/>
              <a:pPr/>
              <a:t>‹#›</a:t>
            </a:fld>
            <a:endParaRPr lang="sl-SI" altLang="sl-SI"/>
          </a:p>
        </p:txBody>
      </p:sp>
      <p:grpSp>
        <p:nvGrpSpPr>
          <p:cNvPr id="1033" name="Skupina 1">
            <a:extLst>
              <a:ext uri="{FF2B5EF4-FFF2-40B4-BE49-F238E27FC236}">
                <a16:creationId xmlns:a16="http://schemas.microsoft.com/office/drawing/2014/main" id="{72D08C12-4A78-487F-81D1-A17BDCF48FA7}"/>
              </a:ext>
            </a:extLst>
          </p:cNvPr>
          <p:cNvGrpSpPr>
            <a:grpSpLocks/>
          </p:cNvGrpSpPr>
          <p:nvPr/>
        </p:nvGrpSpPr>
        <p:grpSpPr bwMode="auto">
          <a:xfrm>
            <a:off x="-19050" y="203200"/>
            <a:ext cx="9180513" cy="647700"/>
            <a:chOff x="-19045" y="216550"/>
            <a:chExt cx="9180548" cy="649224"/>
          </a:xfrm>
        </p:grpSpPr>
        <p:sp>
          <p:nvSpPr>
            <p:cNvPr id="12" name="Prostoročno 11">
              <a:extLst>
                <a:ext uri="{FF2B5EF4-FFF2-40B4-BE49-F238E27FC236}">
                  <a16:creationId xmlns:a16="http://schemas.microsoft.com/office/drawing/2014/main" id="{F3802222-40B9-4C26-A11F-77CF45EC694E}"/>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Prostoročno 12">
              <a:extLst>
                <a:ext uri="{FF2B5EF4-FFF2-40B4-BE49-F238E27FC236}">
                  <a16:creationId xmlns:a16="http://schemas.microsoft.com/office/drawing/2014/main" id="{29B946C7-CF60-4FED-8CC5-E1F6557C1F3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3"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9BBB5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9BBB5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8064A2"/>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Franklin_D._Roosevelt" TargetMode="External"/><Relationship Id="rId2" Type="http://schemas.openxmlformats.org/officeDocument/2006/relationships/hyperlink" Target="http://history1900s.about.com/od/people/a/fdr.htm" TargetMode="External"/><Relationship Id="rId1" Type="http://schemas.openxmlformats.org/officeDocument/2006/relationships/slideLayout" Target="../slideLayouts/slideLayout2.xml"/><Relationship Id="rId5" Type="http://schemas.openxmlformats.org/officeDocument/2006/relationships/hyperlink" Target="http://www.whitehouse.gov/about/presidents/franklindroosevelt" TargetMode="External"/><Relationship Id="rId4" Type="http://schemas.openxmlformats.org/officeDocument/2006/relationships/hyperlink" Target="http://millercenter.org/president/fdrooseve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n.wikipedia.org/wiki/File:FDR_in_1893.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File:Franklin_Roosevelt_Secretary_of_the_Navy_1913.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File:US_Employment_Graph_-_1920_to_1940.sv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4363006-63A0-45B8-9A0A-7061E60C4DA2}"/>
              </a:ext>
            </a:extLst>
          </p:cNvPr>
          <p:cNvSpPr>
            <a:spLocks noGrp="1"/>
          </p:cNvSpPr>
          <p:nvPr>
            <p:ph type="ctrTitle"/>
          </p:nvPr>
        </p:nvSpPr>
        <p:spPr/>
        <p:txBody>
          <a:bodyPr/>
          <a:lstStyle/>
          <a:p>
            <a:pPr algn="ctr" fontAlgn="auto">
              <a:spcAft>
                <a:spcPts val="0"/>
              </a:spcAft>
              <a:defRPr/>
            </a:pPr>
            <a:r>
              <a:rPr lang="sl-SI" dirty="0">
                <a:solidFill>
                  <a:schemeClr val="accent2">
                    <a:lumMod val="75000"/>
                  </a:schemeClr>
                </a:solidFill>
                <a:effectLst>
                  <a:outerShdw blurRad="38100" dist="38100" dir="2700000" algn="tl">
                    <a:srgbClr val="000000">
                      <a:alpha val="43137"/>
                    </a:srgbClr>
                  </a:outerShdw>
                </a:effectLst>
              </a:rPr>
              <a:t>FRANKLIN DELANO ROOSEVELT</a:t>
            </a:r>
          </a:p>
        </p:txBody>
      </p:sp>
      <p:sp>
        <p:nvSpPr>
          <p:cNvPr id="3075" name="Podnaslov 2">
            <a:extLst>
              <a:ext uri="{FF2B5EF4-FFF2-40B4-BE49-F238E27FC236}">
                <a16:creationId xmlns:a16="http://schemas.microsoft.com/office/drawing/2014/main" id="{29F593B5-B610-45EB-A4A3-8617C50DABCC}"/>
              </a:ext>
            </a:extLst>
          </p:cNvPr>
          <p:cNvSpPr>
            <a:spLocks noGrp="1"/>
          </p:cNvSpPr>
          <p:nvPr>
            <p:ph type="subTitle" idx="1"/>
          </p:nvPr>
        </p:nvSpPr>
        <p:spPr>
          <a:xfrm>
            <a:off x="533400" y="3228975"/>
            <a:ext cx="7999413" cy="2792413"/>
          </a:xfrm>
        </p:spPr>
        <p:txBody>
          <a:bodyPr/>
          <a:lstStyle/>
          <a:p>
            <a:pPr marR="0" algn="l"/>
            <a:r>
              <a:rPr lang="sl-SI" altLang="sl-SI" dirty="0"/>
              <a:t>                                                             </a:t>
            </a:r>
          </a:p>
          <a:p>
            <a:pPr marR="0" algn="l"/>
            <a:endParaRPr lang="sl-SI" altLang="sl-SI" dirty="0"/>
          </a:p>
          <a:p>
            <a:pPr marR="0" algn="l"/>
            <a:endParaRPr lang="sl-SI" altLang="sl-SI" dirty="0"/>
          </a:p>
          <a:p>
            <a:pPr marR="0" algn="l"/>
            <a:endParaRPr lang="sl-SI" altLang="sl-SI" dirty="0"/>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1F238A-42A9-496A-853E-6774DD458CC6}"/>
              </a:ext>
            </a:extLst>
          </p:cNvPr>
          <p:cNvSpPr>
            <a:spLocks noGrp="1"/>
          </p:cNvSpPr>
          <p:nvPr>
            <p:ph type="title"/>
          </p:nvPr>
        </p:nvSpPr>
        <p:spPr/>
        <p:txBody>
          <a:bodyPr>
            <a:normAutofit/>
          </a:bodyPr>
          <a:lstStyle/>
          <a:p>
            <a:pPr fontAlgn="auto">
              <a:spcAft>
                <a:spcPts val="0"/>
              </a:spcAft>
              <a:defRPr/>
            </a:pPr>
            <a:r>
              <a:rPr lang="sl-SI" b="1" dirty="0">
                <a:solidFill>
                  <a:schemeClr val="accent2">
                    <a:lumMod val="75000"/>
                  </a:schemeClr>
                </a:solidFill>
                <a:effectLst>
                  <a:outerShdw blurRad="38100" dist="38100" dir="2700000" algn="tl">
                    <a:srgbClr val="000000">
                      <a:alpha val="43137"/>
                    </a:srgbClr>
                  </a:outerShdw>
                </a:effectLst>
              </a:rPr>
              <a:t>ZANIMIVOSTI:</a:t>
            </a:r>
          </a:p>
        </p:txBody>
      </p:sp>
      <p:sp>
        <p:nvSpPr>
          <p:cNvPr id="12291" name="Ograda vsebine 2">
            <a:extLst>
              <a:ext uri="{FF2B5EF4-FFF2-40B4-BE49-F238E27FC236}">
                <a16:creationId xmlns:a16="http://schemas.microsoft.com/office/drawing/2014/main" id="{2162F444-9AAC-4475-A86D-7222A4DB6424}"/>
              </a:ext>
            </a:extLst>
          </p:cNvPr>
          <p:cNvSpPr>
            <a:spLocks noGrp="1"/>
          </p:cNvSpPr>
          <p:nvPr>
            <p:ph idx="1"/>
          </p:nvPr>
        </p:nvSpPr>
        <p:spPr/>
        <p:txBody>
          <a:bodyPr/>
          <a:lstStyle/>
          <a:p>
            <a:r>
              <a:rPr lang="sl-SI" altLang="sl-SI"/>
              <a:t>Franklin Delano Roosevelt je bil 32 predsednik ZDA.</a:t>
            </a:r>
          </a:p>
          <a:p>
            <a:r>
              <a:rPr lang="sl-SI" altLang="sl-SI"/>
              <a:t>Do danes ostaja edini ameriški predsednik, ki je služil več kot dva mandata. Imel je kar 4 mandate.</a:t>
            </a:r>
          </a:p>
          <a:p>
            <a:r>
              <a:rPr lang="sl-SI" altLang="sl-SI"/>
              <a:t>Bil je najbolj vraževeren politik, ki je trpel za fobijo pred številko 13. Če je imel seznam povabljencev za Belo hišo 13 oseb, je Roosevelt povabil svojo tajnico, da se jim pridruži in jih je tako bilo 14. Prav tako ni želel začenjati potovanja na petek, 13. </a:t>
            </a:r>
          </a:p>
          <a:p>
            <a:endParaRPr lang="sl-SI" altLang="sl-SI"/>
          </a:p>
          <a:p>
            <a:endParaRPr lang="sl-SI" altLang="sl-SI"/>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16D788-F293-4492-A1A2-3D96CD482AD6}"/>
              </a:ext>
            </a:extLst>
          </p:cNvPr>
          <p:cNvSpPr>
            <a:spLocks noGrp="1"/>
          </p:cNvSpPr>
          <p:nvPr>
            <p:ph type="title"/>
          </p:nvPr>
        </p:nvSpPr>
        <p:spPr/>
        <p:txBody>
          <a:bodyPr>
            <a:normAutofit/>
          </a:bodyPr>
          <a:lstStyle/>
          <a:p>
            <a:pPr fontAlgn="auto">
              <a:spcAft>
                <a:spcPts val="0"/>
              </a:spcAft>
              <a:defRPr/>
            </a:pPr>
            <a:r>
              <a:rPr lang="sl-SI" b="1" dirty="0">
                <a:solidFill>
                  <a:schemeClr val="accent2">
                    <a:lumMod val="75000"/>
                  </a:schemeClr>
                </a:solidFill>
                <a:effectLst>
                  <a:outerShdw blurRad="38100" dist="38100" dir="2700000" algn="tl">
                    <a:srgbClr val="000000">
                      <a:alpha val="43137"/>
                    </a:srgbClr>
                  </a:outerShdw>
                </a:effectLst>
              </a:rPr>
              <a:t>VIRI:</a:t>
            </a:r>
          </a:p>
        </p:txBody>
      </p:sp>
      <p:sp>
        <p:nvSpPr>
          <p:cNvPr id="3" name="Ograda vsebine 2">
            <a:extLst>
              <a:ext uri="{FF2B5EF4-FFF2-40B4-BE49-F238E27FC236}">
                <a16:creationId xmlns:a16="http://schemas.microsoft.com/office/drawing/2014/main" id="{532B9DB9-B87F-492D-9008-78537126017D}"/>
              </a:ext>
            </a:extLst>
          </p:cNvPr>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sl-SI" dirty="0"/>
              <a:t>Internetne strani:</a:t>
            </a:r>
          </a:p>
          <a:p>
            <a:pPr marL="274320" indent="-274320" fontAlgn="auto">
              <a:spcAft>
                <a:spcPts val="0"/>
              </a:spcAft>
              <a:buClr>
                <a:schemeClr val="accent3"/>
              </a:buClr>
              <a:buFont typeface="Courier New" pitchFamily="49" charset="0"/>
              <a:buChar char="o"/>
              <a:defRPr/>
            </a:pPr>
            <a:r>
              <a:rPr lang="sl-SI" dirty="0">
                <a:solidFill>
                  <a:schemeClr val="accent2">
                    <a:lumMod val="75000"/>
                  </a:schemeClr>
                </a:solidFill>
                <a:hlinkClick r:id="rId2"/>
              </a:rPr>
              <a:t>http://history1900s.about.com/od/people/a/fdr.htm</a:t>
            </a:r>
            <a:r>
              <a:rPr lang="sl-SI" dirty="0">
                <a:solidFill>
                  <a:schemeClr val="accent2">
                    <a:lumMod val="75000"/>
                  </a:schemeClr>
                </a:solidFill>
              </a:rPr>
              <a:t> </a:t>
            </a:r>
          </a:p>
          <a:p>
            <a:pPr marL="274320" indent="-274320" fontAlgn="auto">
              <a:spcAft>
                <a:spcPts val="0"/>
              </a:spcAft>
              <a:buClr>
                <a:schemeClr val="accent3"/>
              </a:buClr>
              <a:buFont typeface="Courier New" pitchFamily="49" charset="0"/>
              <a:buChar char="o"/>
              <a:defRPr/>
            </a:pPr>
            <a:r>
              <a:rPr lang="sl-SI" dirty="0">
                <a:hlinkClick r:id="rId3"/>
              </a:rPr>
              <a:t>http://en.wikipedia.org/wiki/Franklin_D._Roosevelt</a:t>
            </a:r>
            <a:r>
              <a:rPr lang="sl-SI" dirty="0"/>
              <a:t> </a:t>
            </a:r>
          </a:p>
          <a:p>
            <a:pPr marL="274320" indent="-274320" fontAlgn="auto">
              <a:spcAft>
                <a:spcPts val="0"/>
              </a:spcAft>
              <a:buClr>
                <a:schemeClr val="accent3"/>
              </a:buClr>
              <a:buFont typeface="Courier New" pitchFamily="49" charset="0"/>
              <a:buChar char="o"/>
              <a:defRPr/>
            </a:pPr>
            <a:r>
              <a:rPr lang="sl-SI" dirty="0">
                <a:solidFill>
                  <a:schemeClr val="accent2">
                    <a:lumMod val="75000"/>
                  </a:schemeClr>
                </a:solidFill>
                <a:hlinkClick r:id="rId4"/>
              </a:rPr>
              <a:t>http://millercenter.org/president/fdroosevelt</a:t>
            </a:r>
            <a:endParaRPr lang="sl-SI" dirty="0">
              <a:solidFill>
                <a:schemeClr val="accent2">
                  <a:lumMod val="75000"/>
                </a:schemeClr>
              </a:solidFill>
            </a:endParaRPr>
          </a:p>
          <a:p>
            <a:pPr marL="274320" indent="-274320" fontAlgn="auto">
              <a:spcAft>
                <a:spcPts val="0"/>
              </a:spcAft>
              <a:buClr>
                <a:schemeClr val="accent3"/>
              </a:buClr>
              <a:buFont typeface="Courier New" pitchFamily="49" charset="0"/>
              <a:buChar char="o"/>
              <a:defRPr/>
            </a:pPr>
            <a:r>
              <a:rPr lang="sl-SI" dirty="0">
                <a:hlinkClick r:id="rId5"/>
              </a:rPr>
              <a:t>http://www.whitehouse.gov/about/presidents/franklindroosevelt</a:t>
            </a:r>
            <a:endParaRPr lang="sl-SI" dirty="0"/>
          </a:p>
          <a:p>
            <a:pPr marL="274320" indent="-274320" fontAlgn="auto">
              <a:spcAft>
                <a:spcPts val="0"/>
              </a:spcAft>
              <a:buClr>
                <a:schemeClr val="accent3"/>
              </a:buClr>
              <a:buFont typeface="Wingdings 2"/>
              <a:buChar char=""/>
              <a:defRPr/>
            </a:pPr>
            <a:r>
              <a:rPr lang="sl-SI" dirty="0"/>
              <a:t> knjige:</a:t>
            </a:r>
          </a:p>
          <a:p>
            <a:pPr marL="274320" indent="-274320" fontAlgn="auto">
              <a:spcAft>
                <a:spcPts val="0"/>
              </a:spcAft>
              <a:buClr>
                <a:schemeClr val="accent3"/>
              </a:buClr>
              <a:buFont typeface="Wingdings 2"/>
              <a:buChar char=""/>
              <a:defRPr/>
            </a:pPr>
            <a:endParaRPr lang="sl-SI" dirty="0"/>
          </a:p>
          <a:p>
            <a:pPr marL="274320" indent="-274320" fontAlgn="auto">
              <a:spcAft>
                <a:spcPts val="0"/>
              </a:spcAft>
              <a:buClr>
                <a:schemeClr val="accent3"/>
              </a:buClr>
              <a:buFont typeface="Wingdings 2"/>
              <a:buChar char=""/>
              <a:defRPr/>
            </a:pPr>
            <a:r>
              <a:rPr lang="sl-SI" dirty="0"/>
              <a:t>Učbenik za zgodovino (60-62)</a:t>
            </a:r>
          </a:p>
          <a:p>
            <a:pPr marL="274320" indent="-274320" fontAlgn="auto">
              <a:spcAft>
                <a:spcPts val="0"/>
              </a:spcAft>
              <a:buClr>
                <a:schemeClr val="accent3"/>
              </a:buClr>
              <a:buFont typeface="Wingdings 2"/>
              <a:buChar char=""/>
              <a:defRPr/>
            </a:pPr>
            <a:endParaRPr lang="sl-SI" dirty="0"/>
          </a:p>
          <a:p>
            <a:pPr marL="274320" indent="-274320" fontAlgn="auto">
              <a:spcAft>
                <a:spcPts val="0"/>
              </a:spcAft>
              <a:buClr>
                <a:schemeClr val="accent3"/>
              </a:buClr>
              <a:buFont typeface="Courier New" pitchFamily="49" charset="0"/>
              <a:buChar char="o"/>
              <a:defRPr/>
            </a:pPr>
            <a:endParaRPr lang="sl-SI" dirty="0"/>
          </a:p>
          <a:p>
            <a:pPr marL="274320" indent="-274320" fontAlgn="auto">
              <a:spcAft>
                <a:spcPts val="0"/>
              </a:spcAft>
              <a:buClr>
                <a:schemeClr val="accent3"/>
              </a:buClr>
              <a:buFont typeface="Wingdings 2"/>
              <a:buNone/>
              <a:defRPr/>
            </a:pPr>
            <a:endParaRPr lang="sl-SI" dirty="0"/>
          </a:p>
          <a:p>
            <a:pPr marL="274320" indent="-274320" fontAlgn="auto">
              <a:spcAft>
                <a:spcPts val="0"/>
              </a:spcAft>
              <a:buClr>
                <a:schemeClr val="accent3"/>
              </a:buClr>
              <a:buFont typeface="Wingdings 2"/>
              <a:buChar char=""/>
              <a:defRPr/>
            </a:pPr>
            <a:endParaRPr lang="sl-SI" dirty="0"/>
          </a:p>
          <a:p>
            <a:pPr marL="274320" indent="-274320" fontAlgn="auto">
              <a:spcAft>
                <a:spcPts val="0"/>
              </a:spcAft>
              <a:buClr>
                <a:schemeClr val="accent3"/>
              </a:buClr>
              <a:buFontTx/>
              <a:buChar char="-"/>
              <a:defRPr/>
            </a:pPr>
            <a:endParaRPr lang="sl-SI" dirty="0"/>
          </a:p>
          <a:p>
            <a:pPr marL="274320" indent="-274320" fontAlgn="auto">
              <a:spcAft>
                <a:spcPts val="0"/>
              </a:spcAft>
              <a:buClr>
                <a:schemeClr val="accent3"/>
              </a:buClr>
              <a:buFontTx/>
              <a:buChar char="-"/>
              <a:defRPr/>
            </a:pPr>
            <a:endParaRPr lang="sl-SI" dirty="0"/>
          </a:p>
          <a:p>
            <a:pPr marL="274320" indent="-274320" fontAlgn="auto">
              <a:spcAft>
                <a:spcPts val="0"/>
              </a:spcAft>
              <a:buClr>
                <a:schemeClr val="accent3"/>
              </a:buClr>
              <a:buFont typeface="Wingdings 2"/>
              <a:buNone/>
              <a:defRPr/>
            </a:pPr>
            <a:endParaRPr lang="sl-SI" dirty="0"/>
          </a:p>
          <a:p>
            <a:pPr marL="274320" indent="-274320" fontAlgn="auto">
              <a:spcAft>
                <a:spcPts val="0"/>
              </a:spcAft>
              <a:buClr>
                <a:schemeClr val="accent3"/>
              </a:buClr>
              <a:buFont typeface="Wingdings 2"/>
              <a:buNone/>
              <a:defRPr/>
            </a:pPr>
            <a:endParaRPr lang="sl-SI" dirty="0"/>
          </a:p>
        </p:txBody>
      </p:sp>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e/eb/FDR_in_1893.jpg/170px-FDR_in_1893.jpg">
            <a:hlinkClick r:id="rId2"/>
            <a:extLst>
              <a:ext uri="{FF2B5EF4-FFF2-40B4-BE49-F238E27FC236}">
                <a16:creationId xmlns:a16="http://schemas.microsoft.com/office/drawing/2014/main" id="{43714881-7DDD-4250-A1A0-AC839A0AA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2852738"/>
            <a:ext cx="205263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1DEC48BC-F750-4910-8577-EDB127BE29D4}"/>
              </a:ext>
            </a:extLst>
          </p:cNvPr>
          <p:cNvSpPr>
            <a:spLocks noGrp="1"/>
          </p:cNvSpPr>
          <p:nvPr>
            <p:ph type="title"/>
          </p:nvPr>
        </p:nvSpPr>
        <p:spPr/>
        <p:txBody>
          <a:bodyPr>
            <a:normAutofit/>
          </a:bodyPr>
          <a:lstStyle/>
          <a:p>
            <a:pPr fontAlgn="auto">
              <a:spcAft>
                <a:spcPts val="0"/>
              </a:spcAft>
              <a:defRPr/>
            </a:pPr>
            <a:r>
              <a:rPr lang="sl-SI" b="1" dirty="0">
                <a:solidFill>
                  <a:schemeClr val="accent2">
                    <a:lumMod val="75000"/>
                  </a:schemeClr>
                </a:solidFill>
                <a:effectLst>
                  <a:outerShdw blurRad="38100" dist="38100" dir="2700000" algn="tl">
                    <a:srgbClr val="000000">
                      <a:alpha val="43137"/>
                    </a:srgbClr>
                  </a:outerShdw>
                </a:effectLst>
              </a:rPr>
              <a:t>OTROŠTVO IN ŠTUDIJ:</a:t>
            </a:r>
          </a:p>
        </p:txBody>
      </p:sp>
      <p:sp>
        <p:nvSpPr>
          <p:cNvPr id="3" name="Ograda vsebine 2">
            <a:extLst>
              <a:ext uri="{FF2B5EF4-FFF2-40B4-BE49-F238E27FC236}">
                <a16:creationId xmlns:a16="http://schemas.microsoft.com/office/drawing/2014/main" id="{2EFAED8F-4D01-4D45-BADC-65A29E07DE03}"/>
              </a:ext>
            </a:extLst>
          </p:cNvPr>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sl-SI" sz="2200" dirty="0"/>
              <a:t>Franklin Delano Roosevelt, ameriški odvetnik in politik se je rodil 30. januarja 1889 v New Yorku. Oče James Roosevelt in njegova mati Sara Ann Delano sta izhajala iz bogatih družin. Sara je imela zelo velik vpliv na njegovo življenje.                                                Zelo veliko časa je preživel s svojo družino in se ni                                                        veliko družil s svojimi sovrstniki.  Leta 1896, pri 14                                                                         letih so ga poslali na njegovo prvo uradno šolanje                                                         v šolo </a:t>
            </a:r>
            <a:r>
              <a:rPr lang="sl-SI" sz="2200" dirty="0" err="1"/>
              <a:t>Groton</a:t>
            </a:r>
            <a:r>
              <a:rPr lang="sl-SI" sz="2200" dirty="0"/>
              <a:t>. V šoli je bil povprečen učenec. Leta                                              1900 je začel študirati na Harvardu. Le po nekaj                                      mesecih študija je Franklinu umrl oče. Čez nekaj                                              let je postal zelo dejaven v šolskem časopisu </a:t>
            </a:r>
            <a:r>
              <a:rPr lang="sl-SI" sz="2200" dirty="0" err="1"/>
              <a:t>The</a:t>
            </a:r>
            <a:r>
              <a:rPr lang="sl-SI" sz="2200" dirty="0"/>
              <a:t>                                         Harvard </a:t>
            </a:r>
            <a:r>
              <a:rPr lang="sl-SI" sz="2200" dirty="0" err="1"/>
              <a:t>Crimson</a:t>
            </a:r>
            <a:r>
              <a:rPr lang="sl-SI" sz="2200" dirty="0"/>
              <a:t>. Leta 1903 postal tudi urednik                                              tega časopisa.</a:t>
            </a:r>
          </a:p>
          <a:p>
            <a:pPr marL="274320" indent="-274320" fontAlgn="auto">
              <a:spcAft>
                <a:spcPts val="0"/>
              </a:spcAft>
              <a:buClr>
                <a:schemeClr val="accent3"/>
              </a:buClr>
              <a:buFont typeface="Wingdings 2"/>
              <a:buChar char=""/>
              <a:defRPr/>
            </a:pPr>
            <a:endParaRPr lang="sl-SI" sz="2200" dirty="0"/>
          </a:p>
          <a:p>
            <a:pPr marL="274320" indent="-274320" fontAlgn="auto">
              <a:spcAft>
                <a:spcPts val="0"/>
              </a:spcAft>
              <a:buClr>
                <a:schemeClr val="accent3"/>
              </a:buClr>
              <a:buFont typeface="Wingdings 2"/>
              <a:buChar char=""/>
              <a:defRPr/>
            </a:pPr>
            <a:endParaRPr lang="sl-SI" dirty="0"/>
          </a:p>
          <a:p>
            <a:pPr marL="274320" indent="-274320" fontAlgn="auto">
              <a:spcAft>
                <a:spcPts val="0"/>
              </a:spcAft>
              <a:buClr>
                <a:schemeClr val="accent3"/>
              </a:buClr>
              <a:buFont typeface="Wingdings 2"/>
              <a:buChar char=""/>
              <a:defRPr/>
            </a:pPr>
            <a:endParaRPr lang="sl-SI" dirty="0"/>
          </a:p>
          <a:p>
            <a:pPr marL="274320" indent="-274320" fontAlgn="auto">
              <a:spcAft>
                <a:spcPts val="0"/>
              </a:spcAft>
              <a:buClr>
                <a:schemeClr val="accent3"/>
              </a:buClr>
              <a:buFont typeface="Wingdings 2"/>
              <a:buChar char=""/>
              <a:defRPr/>
            </a:pPr>
            <a:endParaRPr lang="sl-SI" dirty="0"/>
          </a:p>
          <a:p>
            <a:pPr marL="274320" indent="-274320" fontAlgn="auto">
              <a:spcAft>
                <a:spcPts val="0"/>
              </a:spcAft>
              <a:buClr>
                <a:schemeClr val="accent3"/>
              </a:buClr>
              <a:buFont typeface="Wingdings 2"/>
              <a:buChar char=""/>
              <a:defRPr/>
            </a:pPr>
            <a:endParaRPr lang="sl-SI" dirty="0"/>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cdn1.beeffco.com/files/poll-images/normal/franklin-d-roosevelt_4990.jpg">
            <a:extLst>
              <a:ext uri="{FF2B5EF4-FFF2-40B4-BE49-F238E27FC236}">
                <a16:creationId xmlns:a16="http://schemas.microsoft.com/office/drawing/2014/main" id="{5F4D0072-B95C-4769-8552-04B1C6A6E49D}"/>
              </a:ext>
            </a:extLst>
          </p:cNvPr>
          <p:cNvPicPr>
            <a:picLocks noChangeAspect="1" noChangeArrowheads="1"/>
          </p:cNvPicPr>
          <p:nvPr/>
        </p:nvPicPr>
        <p:blipFill>
          <a:blip r:embed="rId2" cstate="print"/>
          <a:srcRect/>
          <a:stretch>
            <a:fillRect/>
          </a:stretch>
        </p:blipFill>
        <p:spPr bwMode="auto">
          <a:xfrm>
            <a:off x="4932040" y="2636912"/>
            <a:ext cx="4211960" cy="42210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Naslov 1">
            <a:extLst>
              <a:ext uri="{FF2B5EF4-FFF2-40B4-BE49-F238E27FC236}">
                <a16:creationId xmlns:a16="http://schemas.microsoft.com/office/drawing/2014/main" id="{361D3174-9061-4A42-A73E-0E115FBB6D2A}"/>
              </a:ext>
            </a:extLst>
          </p:cNvPr>
          <p:cNvSpPr>
            <a:spLocks noGrp="1"/>
          </p:cNvSpPr>
          <p:nvPr>
            <p:ph type="title"/>
          </p:nvPr>
        </p:nvSpPr>
        <p:spPr/>
        <p:txBody>
          <a:bodyPr>
            <a:normAutofit/>
          </a:bodyPr>
          <a:lstStyle/>
          <a:p>
            <a:pPr fontAlgn="auto">
              <a:spcAft>
                <a:spcPts val="0"/>
              </a:spcAft>
              <a:defRPr/>
            </a:pPr>
            <a:r>
              <a:rPr lang="sl-SI" b="1" dirty="0">
                <a:solidFill>
                  <a:schemeClr val="accent2">
                    <a:lumMod val="75000"/>
                  </a:schemeClr>
                </a:solidFill>
                <a:effectLst>
                  <a:outerShdw blurRad="38100" dist="38100" dir="2700000" algn="tl">
                    <a:srgbClr val="000000">
                      <a:alpha val="43137"/>
                    </a:srgbClr>
                  </a:outerShdw>
                </a:effectLst>
              </a:rPr>
              <a:t>DRUŽINSKO ŽIVLJENJE:</a:t>
            </a:r>
          </a:p>
        </p:txBody>
      </p:sp>
      <p:sp>
        <p:nvSpPr>
          <p:cNvPr id="3" name="Ograda vsebine 2">
            <a:extLst>
              <a:ext uri="{FF2B5EF4-FFF2-40B4-BE49-F238E27FC236}">
                <a16:creationId xmlns:a16="http://schemas.microsoft.com/office/drawing/2014/main" id="{FAA16D8F-3063-4E4F-B989-5A0642DDE755}"/>
              </a:ext>
            </a:extLst>
          </p:cNvPr>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sl-SI" sz="2400" dirty="0"/>
              <a:t>17. marca 1905 se je Franklin poročil z </a:t>
            </a:r>
            <a:r>
              <a:rPr lang="sl-SI" sz="2400" dirty="0" err="1"/>
              <a:t>Eleanor</a:t>
            </a:r>
            <a:r>
              <a:rPr lang="sl-SI" sz="2400" dirty="0"/>
              <a:t> kljub hudim nasprotovanji njegove matere. Po poroki sta se preselila v </a:t>
            </a:r>
            <a:r>
              <a:rPr lang="sl-SI" sz="2400" dirty="0" err="1"/>
              <a:t>Springwood</a:t>
            </a:r>
            <a:r>
              <a:rPr lang="sl-SI" sz="2400" dirty="0"/>
              <a:t>. Franklin je bil karizmatičen, lep in družabno aktiven  človek. </a:t>
            </a:r>
            <a:r>
              <a:rPr lang="sl-SI" sz="2400" dirty="0" err="1"/>
              <a:t>Eleanor</a:t>
            </a:r>
            <a:r>
              <a:rPr lang="sl-SI" sz="2400" dirty="0"/>
              <a:t> pa je bila pravo nasprotje. Bila je sramežljiva in ni marala družabnega življenja. Večino časa je bila doma, kjer je vzgajala otroke. Imela sta jih kar šest:</a:t>
            </a:r>
          </a:p>
          <a:p>
            <a:pPr marL="274320" indent="-274320" fontAlgn="auto">
              <a:spcAft>
                <a:spcPts val="0"/>
              </a:spcAft>
              <a:buClr>
                <a:schemeClr val="accent3"/>
              </a:buClr>
              <a:buFont typeface="Courier New" pitchFamily="49" charset="0"/>
              <a:buChar char="o"/>
              <a:defRPr/>
            </a:pPr>
            <a:r>
              <a:rPr lang="sl-SI" sz="2400" dirty="0"/>
              <a:t>Anna (1906–1975)</a:t>
            </a:r>
          </a:p>
          <a:p>
            <a:pPr marL="274320" indent="-274320" fontAlgn="auto">
              <a:spcAft>
                <a:spcPts val="0"/>
              </a:spcAft>
              <a:buClr>
                <a:schemeClr val="accent3"/>
              </a:buClr>
              <a:buFont typeface="Courier New" pitchFamily="49" charset="0"/>
              <a:buChar char="o"/>
              <a:defRPr/>
            </a:pPr>
            <a:r>
              <a:rPr lang="sl-SI" sz="2400" dirty="0"/>
              <a:t>James (1907–1991)</a:t>
            </a:r>
          </a:p>
          <a:p>
            <a:pPr marL="274320" indent="-274320" fontAlgn="auto">
              <a:spcAft>
                <a:spcPts val="0"/>
              </a:spcAft>
              <a:buClr>
                <a:schemeClr val="accent3"/>
              </a:buClr>
              <a:buFont typeface="Courier New" pitchFamily="49" charset="0"/>
              <a:buChar char="o"/>
              <a:defRPr/>
            </a:pPr>
            <a:r>
              <a:rPr lang="sl-SI" sz="2400" dirty="0"/>
              <a:t>Franklin ml. (1909–1909)</a:t>
            </a:r>
          </a:p>
          <a:p>
            <a:pPr marL="274320" indent="-274320" fontAlgn="auto">
              <a:spcAft>
                <a:spcPts val="0"/>
              </a:spcAft>
              <a:buClr>
                <a:schemeClr val="accent3"/>
              </a:buClr>
              <a:buFont typeface="Courier New" pitchFamily="49" charset="0"/>
              <a:buChar char="o"/>
              <a:defRPr/>
            </a:pPr>
            <a:r>
              <a:rPr lang="sl-SI" sz="2400" dirty="0" err="1"/>
              <a:t>Elliott</a:t>
            </a:r>
            <a:r>
              <a:rPr lang="sl-SI" sz="2400" dirty="0"/>
              <a:t> (1910–1990)</a:t>
            </a:r>
          </a:p>
          <a:p>
            <a:pPr marL="274320" indent="-274320" fontAlgn="auto">
              <a:spcAft>
                <a:spcPts val="0"/>
              </a:spcAft>
              <a:buClr>
                <a:schemeClr val="accent3"/>
              </a:buClr>
              <a:buFont typeface="Courier New" pitchFamily="49" charset="0"/>
              <a:buChar char="o"/>
              <a:defRPr/>
            </a:pPr>
            <a:r>
              <a:rPr lang="sl-SI" sz="2400" dirty="0"/>
              <a:t>Drugi Franklin, ml. (1914–1988)</a:t>
            </a:r>
          </a:p>
          <a:p>
            <a:pPr marL="274320" indent="-274320" fontAlgn="auto">
              <a:spcAft>
                <a:spcPts val="0"/>
              </a:spcAft>
              <a:buClr>
                <a:schemeClr val="accent3"/>
              </a:buClr>
              <a:buFont typeface="Courier New" pitchFamily="49" charset="0"/>
              <a:buChar char="o"/>
              <a:defRPr/>
            </a:pPr>
            <a:r>
              <a:rPr lang="sl-SI" sz="2400" dirty="0"/>
              <a:t>John (1916–1981).</a:t>
            </a:r>
          </a:p>
          <a:p>
            <a:pPr marL="274320" indent="-274320" fontAlgn="auto">
              <a:spcAft>
                <a:spcPts val="0"/>
              </a:spcAft>
              <a:buClr>
                <a:schemeClr val="accent3"/>
              </a:buClr>
              <a:buFont typeface="Wingdings 2"/>
              <a:buChar char=""/>
              <a:defRPr/>
            </a:pPr>
            <a:endParaRPr lang="sl-SI" sz="2400" dirty="0"/>
          </a:p>
          <a:p>
            <a:pPr marL="274320" indent="-274320" fontAlgn="auto">
              <a:spcAft>
                <a:spcPts val="0"/>
              </a:spcAft>
              <a:buClr>
                <a:schemeClr val="accent3"/>
              </a:buClr>
              <a:buFont typeface="Wingdings 2"/>
              <a:buChar char=""/>
              <a:defRPr/>
            </a:pPr>
            <a:endParaRPr lang="sl-SI" dirty="0"/>
          </a:p>
        </p:txBody>
      </p:sp>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1/11/Franklin_Roosevelt_Secretary_of_the_Navy_1913.jpg/170px-Franklin_Roosevelt_Secretary_of_the_Navy_1913.jpg">
            <a:hlinkClick r:id="rId2"/>
            <a:extLst>
              <a:ext uri="{FF2B5EF4-FFF2-40B4-BE49-F238E27FC236}">
                <a16:creationId xmlns:a16="http://schemas.microsoft.com/office/drawing/2014/main" id="{EB9C42FF-F2FE-4F4A-9090-0282B9030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060575"/>
            <a:ext cx="2843212"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E923379B-271C-4BA2-AC53-05430C1B398B}"/>
              </a:ext>
            </a:extLst>
          </p:cNvPr>
          <p:cNvSpPr>
            <a:spLocks noGrp="1"/>
          </p:cNvSpPr>
          <p:nvPr>
            <p:ph type="title"/>
          </p:nvPr>
        </p:nvSpPr>
        <p:spPr/>
        <p:txBody>
          <a:bodyPr>
            <a:normAutofit/>
          </a:bodyPr>
          <a:lstStyle/>
          <a:p>
            <a:pPr fontAlgn="auto">
              <a:spcAft>
                <a:spcPts val="0"/>
              </a:spcAft>
              <a:defRPr/>
            </a:pPr>
            <a:r>
              <a:rPr lang="sl-SI" b="1" dirty="0">
                <a:solidFill>
                  <a:schemeClr val="accent2">
                    <a:lumMod val="75000"/>
                  </a:schemeClr>
                </a:solidFill>
                <a:effectLst>
                  <a:outerShdw blurRad="38100" dist="38100" dir="2700000" algn="tl">
                    <a:srgbClr val="000000">
                      <a:alpha val="43137"/>
                    </a:srgbClr>
                  </a:outerShdw>
                </a:effectLst>
              </a:rPr>
              <a:t>POLITIČNO</a:t>
            </a:r>
            <a:r>
              <a:rPr lang="sl-SI" b="1" dirty="0">
                <a:solidFill>
                  <a:schemeClr val="accent2">
                    <a:lumMod val="75000"/>
                  </a:schemeClr>
                </a:solidFill>
              </a:rPr>
              <a:t> </a:t>
            </a:r>
            <a:r>
              <a:rPr lang="sl-SI" b="1" dirty="0">
                <a:solidFill>
                  <a:schemeClr val="accent2">
                    <a:lumMod val="75000"/>
                  </a:schemeClr>
                </a:solidFill>
                <a:effectLst>
                  <a:outerShdw blurRad="38100" dist="38100" dir="2700000" algn="tl">
                    <a:srgbClr val="000000">
                      <a:alpha val="43137"/>
                    </a:srgbClr>
                  </a:outerShdw>
                </a:effectLst>
              </a:rPr>
              <a:t>ŽIVLJENJE</a:t>
            </a:r>
            <a:r>
              <a:rPr lang="sl-SI" b="1" dirty="0">
                <a:solidFill>
                  <a:schemeClr val="accent2">
                    <a:lumMod val="75000"/>
                  </a:schemeClr>
                </a:solidFill>
              </a:rPr>
              <a:t>:</a:t>
            </a:r>
          </a:p>
        </p:txBody>
      </p:sp>
      <p:sp>
        <p:nvSpPr>
          <p:cNvPr id="6148" name="Ograda vsebine 2">
            <a:extLst>
              <a:ext uri="{FF2B5EF4-FFF2-40B4-BE49-F238E27FC236}">
                <a16:creationId xmlns:a16="http://schemas.microsoft.com/office/drawing/2014/main" id="{D999ABC2-CC54-4849-ABA4-DB740EFF540C}"/>
              </a:ext>
            </a:extLst>
          </p:cNvPr>
          <p:cNvSpPr>
            <a:spLocks noGrp="1"/>
          </p:cNvSpPr>
          <p:nvPr>
            <p:ph idx="1"/>
          </p:nvPr>
        </p:nvSpPr>
        <p:spPr/>
        <p:txBody>
          <a:bodyPr/>
          <a:lstStyle/>
          <a:p>
            <a:r>
              <a:rPr lang="sl-SI" altLang="sl-SI" sz="2400"/>
              <a:t>S politiko se je začel ukvarjati leta                                           1910, ko je postal član newyorškega                                              senata. Bil je demokrat in se je na                                   predsedniških volitvah 1912 zavzemal                                                   za izvolitev demokratskega kandidata                                  Woodrowa Wilsona. Od leta 1913 do                                                         1920 je bil pomočnik ministra za                                              mornarico. Leta 1920, ko je na                                          predsedniških volitvah kandidiral za                           podpredsednika  demokratične                                               stranke, je doživel hud poraz.</a:t>
            </a:r>
          </a:p>
          <a:p>
            <a:endParaRPr lang="sl-SI" altLang="sl-SI"/>
          </a:p>
        </p:txBody>
      </p:sp>
    </p:spTree>
  </p:cSld>
  <p:clrMapOvr>
    <a:masterClrMapping/>
  </p:clrMapOvr>
  <p:transition>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georgiainfo.galileo.usg.edu/gahistmarkers/GeorgiaWarmSpringsFoundationMarker.jpg">
            <a:extLst>
              <a:ext uri="{FF2B5EF4-FFF2-40B4-BE49-F238E27FC236}">
                <a16:creationId xmlns:a16="http://schemas.microsoft.com/office/drawing/2014/main" id="{99868413-8E4A-44B7-8B9F-136DD400E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75" y="2565400"/>
            <a:ext cx="500062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EAB2319C-EE8D-4A65-AD60-84E64CFB652E}"/>
              </a:ext>
            </a:extLst>
          </p:cNvPr>
          <p:cNvSpPr>
            <a:spLocks noGrp="1"/>
          </p:cNvSpPr>
          <p:nvPr>
            <p:ph type="title"/>
          </p:nvPr>
        </p:nvSpPr>
        <p:spPr>
          <a:xfrm flipV="1">
            <a:off x="457200" y="658813"/>
            <a:ext cx="8229600" cy="46037"/>
          </a:xfrm>
        </p:spPr>
        <p:txBody>
          <a:bodyPr>
            <a:normAutofit fontScale="90000"/>
          </a:bodyPr>
          <a:lstStyle/>
          <a:p>
            <a:pPr fontAlgn="auto">
              <a:spcAft>
                <a:spcPts val="0"/>
              </a:spcAft>
              <a:defRPr/>
            </a:pPr>
            <a:endParaRPr lang="sl-SI" dirty="0"/>
          </a:p>
        </p:txBody>
      </p:sp>
      <p:sp>
        <p:nvSpPr>
          <p:cNvPr id="3" name="Ograda vsebine 2">
            <a:extLst>
              <a:ext uri="{FF2B5EF4-FFF2-40B4-BE49-F238E27FC236}">
                <a16:creationId xmlns:a16="http://schemas.microsoft.com/office/drawing/2014/main" id="{984456AA-51F2-4761-9F33-9E7FBBB597C8}"/>
              </a:ext>
            </a:extLst>
          </p:cNvPr>
          <p:cNvSpPr>
            <a:spLocks noGrp="1"/>
          </p:cNvSpPr>
          <p:nvPr>
            <p:ph idx="1"/>
          </p:nvPr>
        </p:nvSpPr>
        <p:spPr>
          <a:xfrm>
            <a:off x="457200" y="908050"/>
            <a:ext cx="8229600" cy="5416550"/>
          </a:xfrm>
        </p:spPr>
        <p:txBody>
          <a:bodyPr>
            <a:normAutofit lnSpcReduction="10000"/>
          </a:bodyPr>
          <a:lstStyle/>
          <a:p>
            <a:pPr marL="274320" indent="-274320" fontAlgn="auto">
              <a:spcAft>
                <a:spcPts val="0"/>
              </a:spcAft>
              <a:buClr>
                <a:schemeClr val="accent3"/>
              </a:buClr>
              <a:buFont typeface="Wingdings 2"/>
              <a:buChar char=""/>
              <a:defRPr/>
            </a:pPr>
            <a:r>
              <a:rPr lang="sl-SI" sz="2200" dirty="0"/>
              <a:t>Leta 1921 je zbolel za hudo boleznijo in ostal paraliziran od pasu navzdol. Tako je leta 1927 ustanovil zdravilišče </a:t>
            </a:r>
            <a:r>
              <a:rPr lang="sl-SI" sz="2200" dirty="0" err="1"/>
              <a:t>Warm</a:t>
            </a:r>
            <a:r>
              <a:rPr lang="sl-SI" sz="2200" dirty="0"/>
              <a:t> </a:t>
            </a:r>
            <a:r>
              <a:rPr lang="sl-SI" sz="2200" dirty="0" err="1"/>
              <a:t>Springs</a:t>
            </a:r>
            <a:r>
              <a:rPr lang="sl-SI" sz="2200" dirty="0"/>
              <a:t> </a:t>
            </a:r>
            <a:r>
              <a:rPr lang="sl-SI" sz="2200" dirty="0" err="1"/>
              <a:t>Foundation</a:t>
            </a:r>
            <a:r>
              <a:rPr lang="sl-SI" sz="2200" dirty="0"/>
              <a:t> v Georgiji, da bi pomagal drugim žrtvam te bolezni. Toda bolezen ga ni ustavila in leta 1928 se je vrnil na politično prizorišče. Istega leta je bil izvoljen za guvernerja zvezne države </a:t>
            </a:r>
          </a:p>
          <a:p>
            <a:pPr marL="274320" indent="-274320" fontAlgn="auto">
              <a:spcAft>
                <a:spcPts val="0"/>
              </a:spcAft>
              <a:buClr>
                <a:schemeClr val="accent3"/>
              </a:buClr>
              <a:buFont typeface="Wingdings 2"/>
              <a:buNone/>
              <a:defRPr/>
            </a:pPr>
            <a:r>
              <a:rPr lang="sl-SI" sz="2200" dirty="0"/>
              <a:t>    New York. Novembra leta                                                                      1932 je kandidiral za                                                                          predsednika in zlahka                                                                                zmagal. Po izvolitvi je                                                                                 izpeljal eno najbolj                                                                     domiselnih reform v ZDA.                                                                            Imenovala se je New </a:t>
            </a:r>
            <a:r>
              <a:rPr lang="sl-SI" sz="2200" dirty="0" err="1"/>
              <a:t>Deal</a:t>
            </a:r>
            <a:r>
              <a:rPr lang="sl-SI" sz="2200" dirty="0"/>
              <a:t>.                                                                                Program je vseboval vrsto                                                                                 ukrepov, s katerimi je del                                                                                     zvezne porabe namenil za                                                                                          javna dela in milijonom                                                                                brezposelnim omogočil delo. </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E1A234-A23B-48A0-B521-283F45F8BE8A}"/>
              </a:ext>
            </a:extLst>
          </p:cNvPr>
          <p:cNvSpPr>
            <a:spLocks noGrp="1"/>
          </p:cNvSpPr>
          <p:nvPr>
            <p:ph type="title"/>
          </p:nvPr>
        </p:nvSpPr>
        <p:spPr>
          <a:xfrm flipV="1">
            <a:off x="457200" y="658813"/>
            <a:ext cx="8229600" cy="46037"/>
          </a:xfrm>
        </p:spPr>
        <p:txBody>
          <a:bodyPr>
            <a:normAutofit fontScale="90000"/>
          </a:bodyPr>
          <a:lstStyle/>
          <a:p>
            <a:pPr fontAlgn="auto">
              <a:spcAft>
                <a:spcPts val="0"/>
              </a:spcAft>
              <a:defRPr/>
            </a:pPr>
            <a:endParaRPr lang="sl-SI" dirty="0"/>
          </a:p>
        </p:txBody>
      </p:sp>
      <p:sp>
        <p:nvSpPr>
          <p:cNvPr id="8195" name="Ograda vsebine 2">
            <a:extLst>
              <a:ext uri="{FF2B5EF4-FFF2-40B4-BE49-F238E27FC236}">
                <a16:creationId xmlns:a16="http://schemas.microsoft.com/office/drawing/2014/main" id="{39F3A620-809E-4D1C-8659-DCBA4B961F1E}"/>
              </a:ext>
            </a:extLst>
          </p:cNvPr>
          <p:cNvSpPr>
            <a:spLocks noGrp="1"/>
          </p:cNvSpPr>
          <p:nvPr>
            <p:ph idx="1"/>
          </p:nvPr>
        </p:nvSpPr>
        <p:spPr>
          <a:xfrm>
            <a:off x="457200" y="765175"/>
            <a:ext cx="8229600" cy="5759450"/>
          </a:xfrm>
        </p:spPr>
        <p:txBody>
          <a:bodyPr/>
          <a:lstStyle/>
          <a:p>
            <a:r>
              <a:rPr lang="sl-SI" altLang="sl-SI" sz="2200"/>
              <a:t>S tem je spodbudi socialno in gospodarsko okrevanje države. Roosevelt je gledal tudi dolgoročno. Skušal je preprečiti poslovno zlorabo in ustvariti možnosti za organizirano delo. Vrhunec je dosegel leta 1935 z zakonom o socialni varnosti s katerim je starejšim zagotovil pokojnino, brezposelnim in nesposobnim delo ter revnim družinam podporo. Mogočni poslovneži so ga zaradi tega sovražili, revni Američani pa oboževali. Med njimi so bili tudi črnci, ki so po tradiciji volili republikance.</a:t>
            </a:r>
          </a:p>
          <a:p>
            <a:endParaRPr lang="sl-SI" altLang="sl-SI" sz="2200"/>
          </a:p>
        </p:txBody>
      </p:sp>
      <p:pic>
        <p:nvPicPr>
          <p:cNvPr id="8196" name="Picture 2" descr="http://upload.wikimedia.org/wikipedia/commons/thumb/a/a1/US_Employment_Graph_-_1920_to_1940.svg/400px-US_Employment_Graph_-_1920_to_1940.svg.png">
            <a:hlinkClick r:id="rId2"/>
            <a:extLst>
              <a:ext uri="{FF2B5EF4-FFF2-40B4-BE49-F238E27FC236}">
                <a16:creationId xmlns:a16="http://schemas.microsoft.com/office/drawing/2014/main" id="{3204119D-1B46-415F-9AFE-B96ADFA44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275" y="3573463"/>
            <a:ext cx="4530725"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http://t1.gstatic.com/images?q=tbn:ANd9GcQa_0saFaT9RlhG8mikUd4EmHHk5TERcni9ofyIdAcokJSIOIoccQ">
            <a:extLst>
              <a:ext uri="{FF2B5EF4-FFF2-40B4-BE49-F238E27FC236}">
                <a16:creationId xmlns:a16="http://schemas.microsoft.com/office/drawing/2014/main" id="{FD7BC3C2-A7B6-401C-90ED-838634EE8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644900"/>
            <a:ext cx="37449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9C9180-8BFF-4E0A-BD37-6EEC0DC0C41B}"/>
              </a:ext>
            </a:extLst>
          </p:cNvPr>
          <p:cNvSpPr>
            <a:spLocks noGrp="1"/>
          </p:cNvSpPr>
          <p:nvPr>
            <p:ph type="title"/>
          </p:nvPr>
        </p:nvSpPr>
        <p:spPr>
          <a:xfrm>
            <a:off x="457200" y="704850"/>
            <a:ext cx="8229600" cy="60325"/>
          </a:xfrm>
        </p:spPr>
        <p:txBody>
          <a:bodyPr>
            <a:normAutofit fontScale="90000"/>
          </a:bodyPr>
          <a:lstStyle/>
          <a:p>
            <a:pPr fontAlgn="auto">
              <a:spcAft>
                <a:spcPts val="0"/>
              </a:spcAft>
              <a:defRPr/>
            </a:pPr>
            <a:endParaRPr lang="sl-SI" dirty="0"/>
          </a:p>
        </p:txBody>
      </p:sp>
      <p:sp>
        <p:nvSpPr>
          <p:cNvPr id="9219" name="Ograda vsebine 2">
            <a:extLst>
              <a:ext uri="{FF2B5EF4-FFF2-40B4-BE49-F238E27FC236}">
                <a16:creationId xmlns:a16="http://schemas.microsoft.com/office/drawing/2014/main" id="{5C8B697A-D0C0-4860-A0F1-E9C71626F2E4}"/>
              </a:ext>
            </a:extLst>
          </p:cNvPr>
          <p:cNvSpPr>
            <a:spLocks noGrp="1"/>
          </p:cNvSpPr>
          <p:nvPr>
            <p:ph idx="1"/>
          </p:nvPr>
        </p:nvSpPr>
        <p:spPr>
          <a:xfrm>
            <a:off x="457200" y="188913"/>
            <a:ext cx="8229600" cy="6135687"/>
          </a:xfrm>
        </p:spPr>
        <p:txBody>
          <a:bodyPr/>
          <a:lstStyle/>
          <a:p>
            <a:r>
              <a:rPr lang="sl-SI" altLang="sl-SI" sz="2200"/>
              <a:t>Na volitvah leta 1936 ga je izvolila velika večina in priboril si je še en mandat. V zunanji politiki je Roosevelt vzpostavil dobre odnose z Južno Ameriko in Japonsko. Takrat ga je zelo skrbela kriza, ki jo je povzročil Hitlerjev vzpon na oblast. Ko se je leta 1939 v Evropi začela vojna je omahljive Američane prepričal, da so sklenili zvezo z Veliko Britanijo, ji dobavljali orožje ter varovali njene ladje. </a:t>
            </a:r>
          </a:p>
          <a:p>
            <a:r>
              <a:rPr lang="sl-SI" altLang="sl-SI" sz="2200"/>
              <a:t>V notranji politiki so bili mnogi, celo voditelji v njegovi lastni stranki, zelo nezadovoljni z njegovo nepričakovano odločitvijo, da bo še v tretje kandidiral za predsednika. Leta 1940 je še enkrat prepričljivo zmagal.</a:t>
            </a:r>
          </a:p>
          <a:p>
            <a:r>
              <a:rPr lang="sl-SI" altLang="sl-SI" sz="2200"/>
              <a:t>7. decembra 1941 so Japonci napadli ladjevje ZDA v Pearl Harborju na Havajih iz besa, ker so jih ZDA ovirale pri prodiranju v Aziji. Tri dni kasneje so ZDA napovedale vojno Nemčiji in Italiji. Roosevelt je sklenil zavezniško koalicijo z britanskim predsednikom Churchillom in ruskim predsednikom Stalinom in se naslednja štiri leta bojeval proti silami osi. Kljub začetnim japonskim zmagam na Tihem oceanu se je odločil, da bo najprej pomagal Evropi.</a:t>
            </a:r>
          </a:p>
          <a:p>
            <a:pPr>
              <a:buFont typeface="Wingdings 2" panose="05020102010507070707" pitchFamily="18" charset="2"/>
              <a:buNone/>
            </a:pPr>
            <a:endParaRPr lang="sl-SI" altLang="sl-SI" sz="2200"/>
          </a:p>
          <a:p>
            <a:endParaRPr lang="sl-SI" altLang="sl-SI" sz="2200"/>
          </a:p>
        </p:txBody>
      </p:sp>
    </p:spTree>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280772-57EB-46F8-8963-B18AD807ACAD}"/>
              </a:ext>
            </a:extLst>
          </p:cNvPr>
          <p:cNvSpPr>
            <a:spLocks noGrp="1"/>
          </p:cNvSpPr>
          <p:nvPr>
            <p:ph type="title"/>
          </p:nvPr>
        </p:nvSpPr>
        <p:spPr>
          <a:xfrm>
            <a:off x="457200" y="704850"/>
            <a:ext cx="8229600" cy="131763"/>
          </a:xfrm>
        </p:spPr>
        <p:txBody>
          <a:bodyPr>
            <a:normAutofit fontScale="90000"/>
          </a:bodyPr>
          <a:lstStyle/>
          <a:p>
            <a:pPr fontAlgn="auto">
              <a:spcAft>
                <a:spcPts val="0"/>
              </a:spcAft>
              <a:defRPr/>
            </a:pPr>
            <a:endParaRPr lang="sl-SI" dirty="0"/>
          </a:p>
        </p:txBody>
      </p:sp>
      <p:sp>
        <p:nvSpPr>
          <p:cNvPr id="10243" name="Ograda vsebine 2">
            <a:extLst>
              <a:ext uri="{FF2B5EF4-FFF2-40B4-BE49-F238E27FC236}">
                <a16:creationId xmlns:a16="http://schemas.microsoft.com/office/drawing/2014/main" id="{139623E1-195A-45D1-A6FF-48E27ECAE322}"/>
              </a:ext>
            </a:extLst>
          </p:cNvPr>
          <p:cNvSpPr>
            <a:spLocks noGrp="1"/>
          </p:cNvSpPr>
          <p:nvPr>
            <p:ph idx="1"/>
          </p:nvPr>
        </p:nvSpPr>
        <p:spPr>
          <a:xfrm>
            <a:off x="457200" y="981075"/>
            <a:ext cx="8229600" cy="5343525"/>
          </a:xfrm>
        </p:spPr>
        <p:txBody>
          <a:bodyPr/>
          <a:lstStyle/>
          <a:p>
            <a:r>
              <a:rPr lang="sl-SI" altLang="sl-SI" sz="2800"/>
              <a:t>Leta 1944 je še četrtič zmagal na predsedniških volitvah. Verjel je, da lahko zavezniške sile po vojni še sodelujejo zato je leto kasneje na jaltski konferenci sprejel zahteve Sovjetske zveze.</a:t>
            </a:r>
          </a:p>
          <a:p>
            <a:endParaRPr lang="sl-SI" altLang="sl-SI"/>
          </a:p>
        </p:txBody>
      </p:sp>
      <p:pic>
        <p:nvPicPr>
          <p:cNvPr id="10244" name="Picture 4" descr="http://www.google.si/url?source=imgres&amp;ct=img&amp;q=http://www.thepublicprofessor.com/wp-content/uploads/2010/11/fdr1.jpg&amp;sa=X&amp;ei=Mh1RTYyIM4yD4Qb55aD5CA&amp;ved=0CAQQ8wc4Qw&amp;usg=AFQjCNGykoZTX11QMMiCbFTn274ETl9K_w">
            <a:extLst>
              <a:ext uri="{FF2B5EF4-FFF2-40B4-BE49-F238E27FC236}">
                <a16:creationId xmlns:a16="http://schemas.microsoft.com/office/drawing/2014/main" id="{E8F95A5E-E422-4ACD-90F8-FB45737D9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852738"/>
            <a:ext cx="3960813"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http://www.google.si/url?source=imgres&amp;ct=img&amp;q=http://carlahoag.files.wordpress.com/2009/12/u-s-s-west-virginia-pearl-harbor.jpg&amp;sa=X&amp;ei=gRhRTcP8M5GWOvy52LMH&amp;ved=0CAQQ8wc4Vg&amp;usg=AFQjCNHoxi6njfTJm9IsE-9WaF6GIPLpEg">
            <a:extLst>
              <a:ext uri="{FF2B5EF4-FFF2-40B4-BE49-F238E27FC236}">
                <a16:creationId xmlns:a16="http://schemas.microsoft.com/office/drawing/2014/main" id="{6FB4211F-2D2A-4AB4-8B3E-0B2CAEB3B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852738"/>
            <a:ext cx="4176712"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oogle.si/url?source=imgres&amp;ct=img&amp;q=http://image07.webshots.com/7/9/41/29/2383941290062280673rDfJYa_fs.jpg&amp;sa=X&amp;ei=ex1RTcqPO4eK5AbM_oSMCQ&amp;ved=0CAQQ8wc4Kw&amp;usg=AFQjCNGmQqDUEaqwty1XaMt6HygjnkbvWQ">
            <a:extLst>
              <a:ext uri="{FF2B5EF4-FFF2-40B4-BE49-F238E27FC236}">
                <a16:creationId xmlns:a16="http://schemas.microsoft.com/office/drawing/2014/main" id="{AD19E2FB-740B-4A95-84B7-B6BB487B8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2028825"/>
            <a:ext cx="36195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EA1A3A58-ABC5-4F45-9582-77648B8C7DFF}"/>
              </a:ext>
            </a:extLst>
          </p:cNvPr>
          <p:cNvSpPr>
            <a:spLocks noGrp="1"/>
          </p:cNvSpPr>
          <p:nvPr>
            <p:ph type="title"/>
          </p:nvPr>
        </p:nvSpPr>
        <p:spPr/>
        <p:txBody>
          <a:bodyPr>
            <a:normAutofit/>
          </a:bodyPr>
          <a:lstStyle/>
          <a:p>
            <a:pPr fontAlgn="auto">
              <a:spcAft>
                <a:spcPts val="0"/>
              </a:spcAft>
              <a:defRPr/>
            </a:pPr>
            <a:r>
              <a:rPr lang="sl-SI" b="1" dirty="0">
                <a:solidFill>
                  <a:schemeClr val="accent2">
                    <a:lumMod val="75000"/>
                  </a:schemeClr>
                </a:solidFill>
                <a:effectLst>
                  <a:outerShdw blurRad="38100" dist="38100" dir="2700000" algn="tl">
                    <a:srgbClr val="000000">
                      <a:alpha val="43137"/>
                    </a:srgbClr>
                  </a:outerShdw>
                </a:effectLst>
              </a:rPr>
              <a:t>SMRT:</a:t>
            </a:r>
          </a:p>
        </p:txBody>
      </p:sp>
      <p:sp>
        <p:nvSpPr>
          <p:cNvPr id="11268" name="Ograda vsebine 2">
            <a:extLst>
              <a:ext uri="{FF2B5EF4-FFF2-40B4-BE49-F238E27FC236}">
                <a16:creationId xmlns:a16="http://schemas.microsoft.com/office/drawing/2014/main" id="{C3B54843-8EEF-45EA-B44B-6FA39092DD7E}"/>
              </a:ext>
            </a:extLst>
          </p:cNvPr>
          <p:cNvSpPr>
            <a:spLocks noGrp="1"/>
          </p:cNvSpPr>
          <p:nvPr>
            <p:ph idx="1"/>
          </p:nvPr>
        </p:nvSpPr>
        <p:spPr/>
        <p:txBody>
          <a:bodyPr/>
          <a:lstStyle/>
          <a:p>
            <a:r>
              <a:rPr lang="sl-SI" altLang="sl-SI" sz="2200"/>
              <a:t>12. aprila 1945, ko je zavezniška vojska                                                          prodrla v osrčje Nemčije, je Roosevelt                                                                    umrl za kapjo in tako ni dočakal konca                                                                                  vojne. Vsa država je žalovala za                                                            voditeljem ene najmočnejših držav med                                                                              drugo svetovno vojno.</a:t>
            </a:r>
          </a:p>
        </p:txBody>
      </p:sp>
    </p:spTree>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918</Words>
  <Application>Microsoft Office PowerPoint</Application>
  <PresentationFormat>On-screen Show (4:3)</PresentationFormat>
  <Paragraphs>46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Constantia</vt:lpstr>
      <vt:lpstr>Courier New</vt:lpstr>
      <vt:lpstr>Wingdings 2</vt:lpstr>
      <vt:lpstr>Potek</vt:lpstr>
      <vt:lpstr>FRANKLIN DELANO ROOSEVELT</vt:lpstr>
      <vt:lpstr>OTROŠTVO IN ŠTUDIJ:</vt:lpstr>
      <vt:lpstr>DRUŽINSKO ŽIVLJENJE:</vt:lpstr>
      <vt:lpstr>POLITIČNO ŽIVLJENJE:</vt:lpstr>
      <vt:lpstr>PowerPoint Presentation</vt:lpstr>
      <vt:lpstr>PowerPoint Presentation</vt:lpstr>
      <vt:lpstr>PowerPoint Presentation</vt:lpstr>
      <vt:lpstr>PowerPoint Presentation</vt:lpstr>
      <vt:lpstr>SMRT:</vt:lpstr>
      <vt:lpstr>ZANIMIVOSTI:</vt:lpstr>
      <vt:lpstr>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2019-06-03T09:16:28Z</dcterms:created>
  <dcterms:modified xsi:type="dcterms:W3CDTF">2019-06-03T09:16:28Z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