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55" autoAdjust="0"/>
    <p:restoredTop sz="94660"/>
  </p:normalViewPr>
  <p:slideViewPr>
    <p:cSldViewPr>
      <p:cViewPr varScale="1">
        <p:scale>
          <a:sx n="76" d="100"/>
          <a:sy n="76" d="100"/>
        </p:scale>
        <p:origin x="-3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2A071-FB5A-4011-AE2D-0BA3C033D6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5691B4-3217-4023-B570-4B410C21C3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250F53-E0EB-488A-856B-9B3826E9B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02BD46-E79F-4539-99B7-C0841CE55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ECEE64-E117-4743-B689-DAC47287C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A01B23-3EC4-4992-BB4A-B498097A8D2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201969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18072-9252-4EDD-9299-4C143266D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92E521-BEA1-406B-ACD2-21320331A9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230E78-6178-4967-A5CA-ED15516D5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CE5968-BA04-4EC6-8352-31B4C24F3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083F9-EE50-4FEB-B780-08A3EB198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FF66C0-A68C-4603-A9EF-31F9C092D3B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162531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7FA4D0-60A8-42FC-893F-98F6F4690D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7EF363-C19A-4262-A0DD-C22E059FE7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549613-FA6A-427C-BCA1-2F6876B3C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3FF60F-74A8-4926-9103-F0296BE47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F24981-A507-4B30-AE0E-F54305918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3B7C30-A32C-4352-9A3A-D94BC367012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52945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0F4C4-3C3F-4D2A-91EE-854CBD285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671665-EF6B-4F59-8E60-0CB2C74D93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1941DD-1349-4A15-BDC5-0C730C69D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6B6BDE-7FD6-47F6-A23B-EE03A0DA2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8B2B2B-ADB5-44D8-99C5-FE34CFE0B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930054-A91F-47E1-A7A0-E929194358C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517811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9015E-9B14-42A8-B976-7D8E46115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3B2C8B-324D-4FE3-9E09-B01E6B0603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522B8D-DEE7-47CB-9DF0-414411AE3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03C4D0-B15E-422E-8403-A84375077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79A84B-E9F4-4F36-BE68-240E3091D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198C6C-C087-4905-89B0-EE62BE02919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991539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3C87A-417C-4009-9D29-4CA39CD19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5005A1-6D19-47E3-A0F4-B08C84A21B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EE6263-4667-4C45-9BB9-B73B67DF95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E55000-B9BE-4E15-82E7-3A1C87B5A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D7686E-DB52-48BA-B3CF-1FAE2F78C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CC3C41-9AD8-4247-9D76-7A69F98F4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541BD6-B950-465D-80FF-58461A09DF8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959581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2AE45-ECA8-41BC-804E-D016C5755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99DB8F-A393-40EB-9032-AEEFC23E97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BCA064-0F54-42E6-A8C8-0D38D7FE6F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8AF1AE-A69B-41CF-8B10-721CC3C0EA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08DF35-C3D4-4C5E-8461-C01DAB38B2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91CBA83-FE5A-4AD2-A7A3-C61606BAF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270ABE-D0D5-4AE8-A314-CE933D36E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D4B9CA-6132-4095-BC0C-331945720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40F5F0-AC3A-4FF6-9054-0D998A6597F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85409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04EB2-1B7C-4BAE-BA58-8A8304F87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3963B7-A8D8-4487-A8D5-5E6EEEB3C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29036A-B06C-4A6F-96C4-1D3D30948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D47F1D-7E2E-4538-8385-A41E04DC0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1C98CD-E942-4CF6-8581-FD17BE4C097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533970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F98014-A564-4097-A25B-D412978DD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F39ABB-30A0-4406-AC1A-FFD8CF1A8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E111D9-C505-4E44-B8F7-AA9DC178E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C245E7-F90D-4948-B8C0-C4DCC279AF9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290927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CC3CD-706A-42FA-86AB-2C64650D2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82D7C1-49C1-4B9A-8FEF-AFEA23252A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F1E2F8-BAB0-4FD7-AF84-639600C7C6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DCFAD7-0922-4762-ABA6-8D2829EF8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3CB0AD-5301-43D2-B971-508A81FA7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D3D616-450D-4879-BE4C-1EC3F947C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8BE074-2F68-42CB-9C97-B78C7FE9B07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788898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0FB17-8C2A-493A-B6F0-237B4BC1B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FC4D52-E9F7-438A-B3DD-8771CA6BB1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C3ADC5-389C-491A-AB1E-88BF67C408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323FF7-28FF-4B44-AAE8-D42288FCD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3E2E6F-D1AC-42BB-8CBF-B28FB9E39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199C75-5482-476A-A8A3-FF6E5204C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EE955F-C406-407F-B77F-2367482E1DB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038601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C529CF3-758E-4CF9-9C4A-89E5527BD8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EC4DAD5-289C-408F-BF69-C82829E195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0FCBABD-EEF0-4611-9D22-7BF506E953B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sl-SI" altLang="sl-SI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67F0519-9DF1-4FF7-B33E-89F3718C4E9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sl-SI" altLang="sl-SI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D36F2B5-A190-4A8D-8A63-471370752D6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660F5DA-7868-41CD-978B-82A5B8D283D3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slide" Target="slide9.xml"/><Relationship Id="rId4" Type="http://schemas.openxmlformats.org/officeDocument/2006/relationships/slide" Target="slide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Rectangle 9">
            <a:extLst>
              <a:ext uri="{FF2B5EF4-FFF2-40B4-BE49-F238E27FC236}">
                <a16:creationId xmlns:a16="http://schemas.microsoft.com/office/drawing/2014/main" id="{6B894C15-3387-4006-8BE8-59C3DB46524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11188" y="476250"/>
            <a:ext cx="7561262" cy="2951163"/>
          </a:xfrm>
        </p:spPr>
        <p:txBody>
          <a:bodyPr anchor="ctr"/>
          <a:lstStyle/>
          <a:p>
            <a:r>
              <a:rPr lang="sl-SI" altLang="sl-SI" sz="6600"/>
              <a:t>Samostan Stična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9FA7FCEA-5469-48BC-BDD6-311FB2C006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4800"/>
              <a:t>Kazalo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41261560-779B-4132-979F-D210415178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18488" cy="4924425"/>
          </a:xfrm>
        </p:spPr>
        <p:txBody>
          <a:bodyPr/>
          <a:lstStyle/>
          <a:p>
            <a:r>
              <a:rPr lang="sl-SI" altLang="sl-SI" b="1">
                <a:hlinkClick r:id="rId2" action="ppaction://hlinksldjump"/>
              </a:rPr>
              <a:t>1. Nastanek cistercijanskega reda in samostana Stična</a:t>
            </a:r>
            <a:endParaRPr lang="sl-SI" altLang="sl-SI" b="1"/>
          </a:p>
          <a:p>
            <a:r>
              <a:rPr lang="sl-SI" altLang="sl-SI" b="1">
                <a:hlinkClick r:id="rId3" action="ppaction://hlinksldjump"/>
              </a:rPr>
              <a:t>2. Arhitektura</a:t>
            </a:r>
            <a:endParaRPr lang="sl-SI" altLang="sl-SI" b="1"/>
          </a:p>
          <a:p>
            <a:r>
              <a:rPr lang="sl-SI" altLang="sl-SI" b="1">
                <a:hlinkClick r:id="rId4" action="ppaction://hlinksldjump"/>
              </a:rPr>
              <a:t>3. Življenje menihov</a:t>
            </a:r>
            <a:endParaRPr lang="sl-SI" altLang="sl-SI" b="1"/>
          </a:p>
          <a:p>
            <a:r>
              <a:rPr lang="sl-SI" altLang="sl-SI" b="1">
                <a:hlinkClick r:id="rId5" action="ppaction://hlinksldjump"/>
              </a:rPr>
              <a:t>4. Zaključek</a:t>
            </a:r>
            <a:endParaRPr lang="sl-SI" altLang="sl-SI" b="1"/>
          </a:p>
          <a:p>
            <a:pPr>
              <a:buFontTx/>
              <a:buNone/>
            </a:pPr>
            <a:r>
              <a:rPr lang="sl-SI" altLang="sl-SI"/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B2AFDF9C-EE13-4395-A210-385AF36295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655763"/>
          </a:xfrm>
        </p:spPr>
        <p:txBody>
          <a:bodyPr/>
          <a:lstStyle/>
          <a:p>
            <a:r>
              <a:rPr lang="sl-SI" altLang="sl-SI"/>
              <a:t>Nastanek cistercijanskega reda in samostana Stična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723D1B4E-7FEA-42FB-A5F2-BD30E3A904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773238"/>
            <a:ext cx="8229600" cy="45354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l-SI" altLang="sl-SI" sz="2400">
                <a:solidFill>
                  <a:schemeClr val="bg1"/>
                </a:solidFill>
              </a:rPr>
              <a:t>Prvi menihi, ki so prišli v te kraje že leta 1132, so bili deloma iz francoskega Morimonda (kakor tudi glavni graditelj samostana Mihael), deloma iz štajerskega samostana Runa. Naselili so se pri prafari v bližnjem Šentvidu in od tam vodili gradnjo samostana na skrbno izbranem zemljišču. Leta 1135 je bil samostan že toliko dodelan, da se je v njem lahko začelo redno redovno življenje. Tega leta je bil samostan ustanovljen, leta 1136 pa je patriarh Peregrin kot zadnje pravno dejanje dodal še ustanovno listino. Z njo je bil stiški samostan pridružen kot materini hiši opatiji v Reinu pri Gradcu, s katero je bil vso svojo dolgo zgodovino večinoma v tesnih stikih.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>
            <a:extLst>
              <a:ext uri="{FF2B5EF4-FFF2-40B4-BE49-F238E27FC236}">
                <a16:creationId xmlns:a16="http://schemas.microsoft.com/office/drawing/2014/main" id="{BD2D1FD7-235A-45D3-8474-5A7EEAAF6B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908050"/>
            <a:ext cx="8229600" cy="5068888"/>
          </a:xfrm>
        </p:spPr>
        <p:txBody>
          <a:bodyPr/>
          <a:lstStyle/>
          <a:p>
            <a:r>
              <a:rPr lang="sl-SI" altLang="sl-SI" sz="2400">
                <a:solidFill>
                  <a:schemeClr val="bg1"/>
                </a:solidFill>
              </a:rPr>
              <a:t>Mnogi plemiški dobrotniki so v naslednjih stoletjih samostan bogato obdarili, veliko škode pa so mu v vsakem pogledu povzročili turški vpadi, zlasti v drugi polovici 15. stoletja. V 17. stoletju je samostan doživel velik razcvet, 6. oktobra leta 1784 pa ga je avstrijski cesar Jožef II. razpustil. Z obnovo leta 1898 se je v njem spet začelo redno redovno življenje. Danes kljub manjšemu številu menihov Stična živi in se razvija v pomembno duhovno in kulturno žarišče.</a:t>
            </a:r>
            <a:r>
              <a:rPr lang="sl-SI" altLang="sl-SI" sz="2400"/>
              <a:t> </a:t>
            </a:r>
          </a:p>
          <a:p>
            <a:endParaRPr lang="sl-SI" altLang="sl-SI" sz="2400"/>
          </a:p>
        </p:txBody>
      </p:sp>
      <p:sp>
        <p:nvSpPr>
          <p:cNvPr id="14340" name="AutoShape 4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693CF394-8588-4EAD-B149-1606667547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3888" y="6092825"/>
            <a:ext cx="649287" cy="504825"/>
          </a:xfrm>
          <a:prstGeom prst="actionButtonBeginning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B68A3132-AC2E-4E59-AFDB-9101088FBE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Arhitektura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91A39AD8-C2F7-427D-BAED-516EF6DBC5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sl-SI" altLang="sl-SI" sz="2400" b="1">
                <a:solidFill>
                  <a:schemeClr val="bg1"/>
                </a:solidFill>
              </a:rPr>
              <a:t>Redovna cerkev </a:t>
            </a:r>
            <a:r>
              <a:rPr lang="sl-SI" altLang="sl-SI" sz="2400">
                <a:solidFill>
                  <a:schemeClr val="bg1"/>
                </a:solidFill>
              </a:rPr>
              <a:t>je kakor vse druge cistercijanske cerkve posvečena Materi božji. Njena prvotna arhitektura iz sredine 12. stoletja domala v celoti ohranjena, le v baroku so jo zunaj in znotraj tako predelali, da je njeno romansko jedro danes povsem zakrito in daje stavba vtis skoraj enotne baročne zgradbe. Cerkev je pokrita z veliko dvokapno streho, ki je zakrila svetlobno nadstropje romanske bazilike. Vse do baroka je bila namreč višja srednja ladja pokrita  z lastno dvokapnico, stranski ladji pa z nižjima pultnima strehama, da je svetloba nemoteno prihajala  vanjo skozi visoka bazilikalna okna.</a:t>
            </a:r>
            <a:r>
              <a:rPr lang="sl-SI" altLang="sl-SI" sz="160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>
            <a:extLst>
              <a:ext uri="{FF2B5EF4-FFF2-40B4-BE49-F238E27FC236}">
                <a16:creationId xmlns:a16="http://schemas.microsoft.com/office/drawing/2014/main" id="{13A7EF1B-006C-465D-8D39-EF97D2B11D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r>
              <a:rPr lang="sl-SI" altLang="sl-SI" sz="2400">
                <a:solidFill>
                  <a:schemeClr val="bg1"/>
                </a:solidFill>
              </a:rPr>
              <a:t>Od prvotnih oken  v severni stranski ladji se je ohranilo samo še eno na zahodni strani. Nad to stavbo se dviguje osmerokotni zvonik, postavljen nad križiščem glavne in prečne ladje, ki je v osnovi gotski in od leta 1751 dalje baročno fasidiran ter pokrit s streho baročne oblike. Prvotna cerkev ni imela zidanega zvonika, ker je to v nasprotju z duhom skromnosti. Na zahodni strani so v 17. stoletju cerkev skrajšali za dolžino ene arkade. Zgoraj je napisana letni 1622, ki pomeni čas te prve velike baročne prezidave</a:t>
            </a:r>
          </a:p>
        </p:txBody>
      </p:sp>
      <p:sp>
        <p:nvSpPr>
          <p:cNvPr id="16388" name="AutoShape 4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5ECECBA0-360A-4B30-B71C-7CD21F3677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3888" y="6165850"/>
            <a:ext cx="576262" cy="692150"/>
          </a:xfrm>
          <a:prstGeom prst="actionButtonBeginning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105815A8-2FE5-4228-B55C-8F1797FA7D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Življenje menihov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2DF69D74-3978-411D-8A68-881DF2677A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1557338"/>
            <a:ext cx="8229600" cy="45259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l-SI" altLang="sl-SI" sz="2400">
                <a:solidFill>
                  <a:schemeClr val="bg1"/>
                </a:solidFill>
              </a:rPr>
              <a:t>Cistercijanski red poudarja ročno in umsko delo. Oboje je služba Bogu in ljudem in odlična vaja v prizadevanju za krščansko popolnost, ki je predvsem v ljubezni do Boga in do vsakega človeka. Sveti Benedikt pravi, da so člani redovne skupnosti šele tedaj pravi menihi, če žive od dela svojih rok. </a:t>
            </a:r>
          </a:p>
          <a:p>
            <a:pPr>
              <a:lnSpc>
                <a:spcPct val="90000"/>
              </a:lnSpc>
            </a:pPr>
            <a:r>
              <a:rPr lang="sl-SI" altLang="sl-SI" sz="2400">
                <a:solidFill>
                  <a:schemeClr val="bg1"/>
                </a:solidFill>
              </a:rPr>
              <a:t>Sv. Benedikt je odločilno vplival na redovništvo s Pravilom, ki ga je napisal v začetku 6. stoletja na Monte Cassinu. Njegovo Pravilo je ustrezalo načelu "ora et labora" (moli in delaj).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>
            <a:extLst>
              <a:ext uri="{FF2B5EF4-FFF2-40B4-BE49-F238E27FC236}">
                <a16:creationId xmlns:a16="http://schemas.microsoft.com/office/drawing/2014/main" id="{40B8B676-6A4A-48BA-BF9C-498455CF07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88913"/>
            <a:ext cx="8229600" cy="63357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l-SI" altLang="sl-SI" sz="2400">
                <a:solidFill>
                  <a:schemeClr val="bg1"/>
                </a:solidFill>
              </a:rPr>
              <a:t>Samostane so gradili v odročnih dolinah ali visoko v hribih, čim dlje od resničnega življenja in drugih ljudi, da bi tako lahko uresničili zapovedano ločenost od sveta. Hoteli so se odpovedati vsemu, kar bi jih lahko odvračalo od usmerjenosti k Bogu.  Vsaka opatija je bila samostojna, vendar je bila hkrati povezana tako z maternim samostanom, kot tudi z drugimi hčerinskimi samostani. Z obiski v hčerinskih samostanih so opati skrbeli za spoštovanje pravil. O pomembnih zadevah so skupno odločali na letnem generalnem kapitlju v Cîteauxu. </a:t>
            </a:r>
          </a:p>
          <a:p>
            <a:pPr>
              <a:lnSpc>
                <a:spcPct val="90000"/>
              </a:lnSpc>
            </a:pPr>
            <a:r>
              <a:rPr lang="sl-SI" altLang="sl-SI" sz="2400">
                <a:solidFill>
                  <a:schemeClr val="bg1"/>
                </a:solidFill>
              </a:rPr>
              <a:t>Dosledna zapoved uboštva je dovoljevala le rastlinsko hrano in ribe ter kute iz grobih volnenih ali lanenih vlaken. S tem je bil usklajen tudi značaj liturgičnih molitev in pomen ročnega dela. Skupnost naj bi proizvajala in imela le toliko, kolikor je bilo potrebno za preživljanje.</a:t>
            </a:r>
          </a:p>
        </p:txBody>
      </p:sp>
      <p:sp>
        <p:nvSpPr>
          <p:cNvPr id="18436" name="AutoShape 4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8C847F6B-6911-4E3B-B028-9D155FEB86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2450" y="6021388"/>
            <a:ext cx="792163" cy="836612"/>
          </a:xfrm>
          <a:prstGeom prst="actionButtonBeginning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2BC722A5-0A5D-4407-8995-86A699ADFF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Zaključek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F86FDFF4-3908-4655-A7A7-7EB3F1380B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 sz="2400">
                <a:solidFill>
                  <a:schemeClr val="bg1"/>
                </a:solidFill>
              </a:rPr>
              <a:t>Samostan Stična je bila in bo edinstven primerek med slovenskimi samostani in je kot zgodovinski spomenik Sloveniji lahko v ponos. Kljubovala je vsem oviram v svojem razvoju in se obdržala do danes v vsej svoji veličastni obliki, kar je uspelo le malo samostanom v Sloveniji in tudi v Evropi</a:t>
            </a:r>
            <a:r>
              <a:rPr lang="sl-SI" altLang="sl-SI" sz="2400"/>
              <a:t>. </a:t>
            </a:r>
          </a:p>
        </p:txBody>
      </p:sp>
      <p:sp>
        <p:nvSpPr>
          <p:cNvPr id="19460" name="AutoShape 4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DCBB2ED0-60A0-4B26-9F6C-55A4C819D9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6188" y="6237288"/>
            <a:ext cx="576262" cy="620712"/>
          </a:xfrm>
          <a:prstGeom prst="actionButtonBeginning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ivzeti načrt">
  <a:themeElements>
    <a:clrScheme name="Privzeti nač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ivzeti načr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rivzeti nač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731</Words>
  <Application>Microsoft Office PowerPoint</Application>
  <PresentationFormat>On-screen Show (4:3)</PresentationFormat>
  <Paragraphs>20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Arial</vt:lpstr>
      <vt:lpstr>Privzeti načrt</vt:lpstr>
      <vt:lpstr>Samostan Stična</vt:lpstr>
      <vt:lpstr>Kazalo</vt:lpstr>
      <vt:lpstr>Nastanek cistercijanskega reda in samostana Stična</vt:lpstr>
      <vt:lpstr>PowerPoint Presentation</vt:lpstr>
      <vt:lpstr>Arhitektura</vt:lpstr>
      <vt:lpstr>PowerPoint Presentation</vt:lpstr>
      <vt:lpstr>Življenje menihov</vt:lpstr>
      <vt:lpstr>PowerPoint Presentation</vt:lpstr>
      <vt:lpstr>Zaključek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2019-06-03T09:16:29Z</dcterms:created>
  <dcterms:modified xsi:type="dcterms:W3CDTF">2019-06-03T09:16:29Z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