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3" r:id="rId8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402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ven konektor 7">
            <a:extLst>
              <a:ext uri="{FF2B5EF4-FFF2-40B4-BE49-F238E27FC236}">
                <a16:creationId xmlns:a16="http://schemas.microsoft.com/office/drawing/2014/main" id="{766B40F8-B109-4CD7-B3B6-72AADC0EA61D}"/>
              </a:ext>
            </a:extLst>
          </p:cNvPr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aven konektor 12">
            <a:extLst>
              <a:ext uri="{FF2B5EF4-FFF2-40B4-BE49-F238E27FC236}">
                <a16:creationId xmlns:a16="http://schemas.microsoft.com/office/drawing/2014/main" id="{1AEC00EC-CE10-4ECF-A0C7-C68528E2F002}"/>
              </a:ext>
            </a:extLst>
          </p:cNvPr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ipsa 13">
            <a:extLst>
              <a:ext uri="{FF2B5EF4-FFF2-40B4-BE49-F238E27FC236}">
                <a16:creationId xmlns:a16="http://schemas.microsoft.com/office/drawing/2014/main" id="{7D494C97-B3FF-475B-99B4-39813B89EB34}"/>
              </a:ext>
            </a:extLst>
          </p:cNvPr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l-SI"/>
              <a:t>Kliknite, če želite urediti slog podnaslova matrice</a:t>
            </a:r>
            <a:endParaRPr lang="en-US"/>
          </a:p>
        </p:txBody>
      </p:sp>
      <p:sp>
        <p:nvSpPr>
          <p:cNvPr id="28" name="Naslov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7" name="Ograda datuma 14">
            <a:extLst>
              <a:ext uri="{FF2B5EF4-FFF2-40B4-BE49-F238E27FC236}">
                <a16:creationId xmlns:a16="http://schemas.microsoft.com/office/drawing/2014/main" id="{C4C986D8-7B9F-40BE-B537-8E5F45294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89721-3E78-4568-9CED-4A1D6E2FDB06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Ograda številke diapozitiva 15">
            <a:extLst>
              <a:ext uri="{FF2B5EF4-FFF2-40B4-BE49-F238E27FC236}">
                <a16:creationId xmlns:a16="http://schemas.microsoft.com/office/drawing/2014/main" id="{49EB287B-4404-40D5-83E3-10A602B483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140F8AB-E827-4FB2-ABBE-02AA1640325E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0" name="Ograda noge 16">
            <a:extLst>
              <a:ext uri="{FF2B5EF4-FFF2-40B4-BE49-F238E27FC236}">
                <a16:creationId xmlns:a16="http://schemas.microsoft.com/office/drawing/2014/main" id="{F9716EEB-74B8-43C2-9C18-4BBC416A116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50396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23">
            <a:extLst>
              <a:ext uri="{FF2B5EF4-FFF2-40B4-BE49-F238E27FC236}">
                <a16:creationId xmlns:a16="http://schemas.microsoft.com/office/drawing/2014/main" id="{31A1F18C-23B5-46F2-B1F9-1309B6697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88DEA-3844-4295-98DA-85A13F834533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9">
            <a:extLst>
              <a:ext uri="{FF2B5EF4-FFF2-40B4-BE49-F238E27FC236}">
                <a16:creationId xmlns:a16="http://schemas.microsoft.com/office/drawing/2014/main" id="{AE1AF55D-BE2A-475A-AE6C-4CDE4204B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1">
            <a:extLst>
              <a:ext uri="{FF2B5EF4-FFF2-40B4-BE49-F238E27FC236}">
                <a16:creationId xmlns:a16="http://schemas.microsoft.com/office/drawing/2014/main" id="{3412EE18-3283-454B-8BC7-5F1DAB3F8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91D3EB-32FD-4C3E-8E2E-7F06FE6F112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23631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23">
            <a:extLst>
              <a:ext uri="{FF2B5EF4-FFF2-40B4-BE49-F238E27FC236}">
                <a16:creationId xmlns:a16="http://schemas.microsoft.com/office/drawing/2014/main" id="{31394BDA-D8E0-4E28-BA9E-61EEFD213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3476E-9733-4BF6-B10E-24CB2BD1239B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9">
            <a:extLst>
              <a:ext uri="{FF2B5EF4-FFF2-40B4-BE49-F238E27FC236}">
                <a16:creationId xmlns:a16="http://schemas.microsoft.com/office/drawing/2014/main" id="{488BA815-9439-4C63-9629-ED9AB0C73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1">
            <a:extLst>
              <a:ext uri="{FF2B5EF4-FFF2-40B4-BE49-F238E27FC236}">
                <a16:creationId xmlns:a16="http://schemas.microsoft.com/office/drawing/2014/main" id="{28A4ABCB-2690-4ADA-8B69-59118692A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3A1B3B-4092-466D-BA67-E33A3D909C5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14374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grada vsebine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7" name="Naslov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4" name="Ograda datuma 23">
            <a:extLst>
              <a:ext uri="{FF2B5EF4-FFF2-40B4-BE49-F238E27FC236}">
                <a16:creationId xmlns:a16="http://schemas.microsoft.com/office/drawing/2014/main" id="{33CC5C6C-E77C-448D-985B-7430B8D42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2306C-7648-4B35-A5C9-3CDC1AFA8009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9">
            <a:extLst>
              <a:ext uri="{FF2B5EF4-FFF2-40B4-BE49-F238E27FC236}">
                <a16:creationId xmlns:a16="http://schemas.microsoft.com/office/drawing/2014/main" id="{410FA4A3-D2F8-4800-B73E-04FDD8A6E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1">
            <a:extLst>
              <a:ext uri="{FF2B5EF4-FFF2-40B4-BE49-F238E27FC236}">
                <a16:creationId xmlns:a16="http://schemas.microsoft.com/office/drawing/2014/main" id="{A015D22E-D728-4528-97A9-44094CD12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04EE39-CFBB-4DAE-A649-C433523ADFF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24674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ven konektor 6">
            <a:extLst>
              <a:ext uri="{FF2B5EF4-FFF2-40B4-BE49-F238E27FC236}">
                <a16:creationId xmlns:a16="http://schemas.microsoft.com/office/drawing/2014/main" id="{E0B255E7-8C66-4DA0-833C-F231754446C0}"/>
              </a:ext>
            </a:extLst>
          </p:cNvPr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037832AF-61F1-4802-A366-804EFB4CB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7CBEF-2B6D-4163-8D08-FB19EB946576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3647D317-C1FD-4895-B665-09FFBF78C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FC3E69D8-BA99-4DA5-A7A5-BCABC89D2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42F45F-1716-481D-B372-29C58F8EEFF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24933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1" name="Ograda vsebine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3" name="Ograda vsebine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23">
            <a:extLst>
              <a:ext uri="{FF2B5EF4-FFF2-40B4-BE49-F238E27FC236}">
                <a16:creationId xmlns:a16="http://schemas.microsoft.com/office/drawing/2014/main" id="{C867FD7C-6D69-40D4-9B1F-D809C0082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21C23-4B77-4CA3-9B24-1DEB839ADB0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9">
            <a:extLst>
              <a:ext uri="{FF2B5EF4-FFF2-40B4-BE49-F238E27FC236}">
                <a16:creationId xmlns:a16="http://schemas.microsoft.com/office/drawing/2014/main" id="{F1C3F4B6-E9E7-4946-B2C5-9C83B6EC7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21">
            <a:extLst>
              <a:ext uri="{FF2B5EF4-FFF2-40B4-BE49-F238E27FC236}">
                <a16:creationId xmlns:a16="http://schemas.microsoft.com/office/drawing/2014/main" id="{E08360D2-C71C-4D0C-BE0C-205812C5A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4125D2-BF69-4F06-B566-6B9EC65597F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57866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aven konektor 9">
            <a:extLst>
              <a:ext uri="{FF2B5EF4-FFF2-40B4-BE49-F238E27FC236}">
                <a16:creationId xmlns:a16="http://schemas.microsoft.com/office/drawing/2014/main" id="{7ABA34C7-212F-4D42-A71A-098B246CECA2}"/>
              </a:ext>
            </a:extLst>
          </p:cNvPr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ven konektor 16">
            <a:extLst>
              <a:ext uri="{FF2B5EF4-FFF2-40B4-BE49-F238E27FC236}">
                <a16:creationId xmlns:a16="http://schemas.microsoft.com/office/drawing/2014/main" id="{8B050ECC-25DA-447E-97E8-94040442AE73}"/>
              </a:ext>
            </a:extLst>
          </p:cNvPr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32" name="Ograda vsebine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34" name="Ograda vsebine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2" name="Ograda besedila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9" name="Ograda številke diapozitiva 8">
            <a:extLst>
              <a:ext uri="{FF2B5EF4-FFF2-40B4-BE49-F238E27FC236}">
                <a16:creationId xmlns:a16="http://schemas.microsoft.com/office/drawing/2014/main" id="{50773C1D-2591-4793-B93A-223D097DB81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4B37CAB-1C18-43CE-B40A-B0FF85CD6738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0" name="Ograda noge 7">
            <a:extLst>
              <a:ext uri="{FF2B5EF4-FFF2-40B4-BE49-F238E27FC236}">
                <a16:creationId xmlns:a16="http://schemas.microsoft.com/office/drawing/2014/main" id="{940B0D09-7154-4DA5-883B-C37053928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1" name="Ograda datuma 6">
            <a:extLst>
              <a:ext uri="{FF2B5EF4-FFF2-40B4-BE49-F238E27FC236}">
                <a16:creationId xmlns:a16="http://schemas.microsoft.com/office/drawing/2014/main" id="{7E74D456-E573-4C0A-B061-B3B98FDCDA6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3FE1E-AD8D-4D62-A7C9-07544F59ABB9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2036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datuma 23">
            <a:extLst>
              <a:ext uri="{FF2B5EF4-FFF2-40B4-BE49-F238E27FC236}">
                <a16:creationId xmlns:a16="http://schemas.microsoft.com/office/drawing/2014/main" id="{6BD84457-F2F0-49CB-9D0F-522CE9C64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29B06-6877-4E3A-9D14-84508DE41C96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noge 9">
            <a:extLst>
              <a:ext uri="{FF2B5EF4-FFF2-40B4-BE49-F238E27FC236}">
                <a16:creationId xmlns:a16="http://schemas.microsoft.com/office/drawing/2014/main" id="{759FEC50-B900-482D-AED5-1516CEC4C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21">
            <a:extLst>
              <a:ext uri="{FF2B5EF4-FFF2-40B4-BE49-F238E27FC236}">
                <a16:creationId xmlns:a16="http://schemas.microsoft.com/office/drawing/2014/main" id="{64A96C52-B9C3-4E4B-9F0A-E74A3E57A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9C8FB9-2ADB-49AC-9BBD-2FCE6BD3306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08921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23">
            <a:extLst>
              <a:ext uri="{FF2B5EF4-FFF2-40B4-BE49-F238E27FC236}">
                <a16:creationId xmlns:a16="http://schemas.microsoft.com/office/drawing/2014/main" id="{40E018CA-E83E-44A6-9BCB-CDA31CFA7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C979E-04BE-44CF-A93F-85A03207FC9F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Ograda noge 9">
            <a:extLst>
              <a:ext uri="{FF2B5EF4-FFF2-40B4-BE49-F238E27FC236}">
                <a16:creationId xmlns:a16="http://schemas.microsoft.com/office/drawing/2014/main" id="{1FC75B3F-53F6-465A-BB5C-F42E8E96A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21">
            <a:extLst>
              <a:ext uri="{FF2B5EF4-FFF2-40B4-BE49-F238E27FC236}">
                <a16:creationId xmlns:a16="http://schemas.microsoft.com/office/drawing/2014/main" id="{A1D6FFB6-4D87-49D4-AE2D-2AE342AD6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58BA3B-4501-4D26-B7A4-C9E6B21EFC9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73986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grada vsebine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31" name="Naslov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5" name="Ograda datuma 7">
            <a:extLst>
              <a:ext uri="{FF2B5EF4-FFF2-40B4-BE49-F238E27FC236}">
                <a16:creationId xmlns:a16="http://schemas.microsoft.com/office/drawing/2014/main" id="{C3F969A8-9650-4CE0-B0AF-35A50E3C2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0866F-6AAC-49A6-94FC-856A0EDCFF41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številke diapozitiva 8">
            <a:extLst>
              <a:ext uri="{FF2B5EF4-FFF2-40B4-BE49-F238E27FC236}">
                <a16:creationId xmlns:a16="http://schemas.microsoft.com/office/drawing/2014/main" id="{97D99E25-65BD-48E7-8585-F106F28BA4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D49A12E-CD75-4BAE-8DA2-A040C113FDAD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7" name="Ograda noge 9">
            <a:extLst>
              <a:ext uri="{FF2B5EF4-FFF2-40B4-BE49-F238E27FC236}">
                <a16:creationId xmlns:a16="http://schemas.microsoft.com/office/drawing/2014/main" id="{5A2A2552-2CB8-4226-A36B-F7A290023B9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62073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sl-SI" noProof="0"/>
              <a:t>Kliknite ikono, če želite dodati sliko</a:t>
            </a:r>
            <a:endParaRPr lang="en-US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7">
            <a:extLst>
              <a:ext uri="{FF2B5EF4-FFF2-40B4-BE49-F238E27FC236}">
                <a16:creationId xmlns:a16="http://schemas.microsoft.com/office/drawing/2014/main" id="{4142027E-6AD8-481F-A91A-B8F7188A7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D9198-F810-42E6-A425-FCF5B3D6D36D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številke diapozitiva 8">
            <a:extLst>
              <a:ext uri="{FF2B5EF4-FFF2-40B4-BE49-F238E27FC236}">
                <a16:creationId xmlns:a16="http://schemas.microsoft.com/office/drawing/2014/main" id="{AF7AAFAE-A67A-47BF-8786-AE6A3D6B05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D4B35EC-01E6-4BFB-B9B7-7CB32180D909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7" name="Ograda noge 9">
            <a:extLst>
              <a:ext uri="{FF2B5EF4-FFF2-40B4-BE49-F238E27FC236}">
                <a16:creationId xmlns:a16="http://schemas.microsoft.com/office/drawing/2014/main" id="{383512DA-5611-4524-906E-A8C7CBA532E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6281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grada besedila 8">
            <a:extLst>
              <a:ext uri="{FF2B5EF4-FFF2-40B4-BE49-F238E27FC236}">
                <a16:creationId xmlns:a16="http://schemas.microsoft.com/office/drawing/2014/main" id="{CD935009-E80B-4E7A-8FEF-9CD99900F02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24" name="Ograda datuma 23">
            <a:extLst>
              <a:ext uri="{FF2B5EF4-FFF2-40B4-BE49-F238E27FC236}">
                <a16:creationId xmlns:a16="http://schemas.microsoft.com/office/drawing/2014/main" id="{AFE62A6C-807D-4092-BA7D-C8D3DE5D59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E6DAFC5-B7FC-446A-B6A0-0A8665D20872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10" name="Ograda noge 9">
            <a:extLst>
              <a:ext uri="{FF2B5EF4-FFF2-40B4-BE49-F238E27FC236}">
                <a16:creationId xmlns:a16="http://schemas.microsoft.com/office/drawing/2014/main" id="{F3E91E94-BDDB-4C8A-BDDF-53834CAD74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2" name="Ograda številke diapozitiva 21">
            <a:extLst>
              <a:ext uri="{FF2B5EF4-FFF2-40B4-BE49-F238E27FC236}">
                <a16:creationId xmlns:a16="http://schemas.microsoft.com/office/drawing/2014/main" id="{90FB7BC4-91DA-4AF5-B6FF-1799ABB6A1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ctr">
              <a:defRPr sz="1600">
                <a:solidFill>
                  <a:schemeClr val="tx2"/>
                </a:solidFill>
              </a:defRPr>
            </a:lvl1pPr>
          </a:lstStyle>
          <a:p>
            <a:fld id="{42C028E6-D2F5-4063-92E5-1A36D18734C2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5" name="Ograda naslova 4">
            <a:extLst>
              <a:ext uri="{FF2B5EF4-FFF2-40B4-BE49-F238E27FC236}">
                <a16:creationId xmlns:a16="http://schemas.microsoft.com/office/drawing/2014/main" id="{3C0C7372-6CAB-4714-BBF6-954683C02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5" r:id="rId1"/>
    <p:sldLayoutId id="2147483689" r:id="rId2"/>
    <p:sldLayoutId id="2147483696" r:id="rId3"/>
    <p:sldLayoutId id="2147483690" r:id="rId4"/>
    <p:sldLayoutId id="2147483697" r:id="rId5"/>
    <p:sldLayoutId id="2147483691" r:id="rId6"/>
    <p:sldLayoutId id="2147483692" r:id="rId7"/>
    <p:sldLayoutId id="2147483698" r:id="rId8"/>
    <p:sldLayoutId id="2147483699" r:id="rId9"/>
    <p:sldLayoutId id="2147483693" r:id="rId10"/>
    <p:sldLayoutId id="214748369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anose="05020102010507070707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>
            <a:extLst>
              <a:ext uri="{FF2B5EF4-FFF2-40B4-BE49-F238E27FC236}">
                <a16:creationId xmlns:a16="http://schemas.microsoft.com/office/drawing/2014/main" id="{F09B4689-0ABA-49F4-A0B7-FA1AF21E6B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3700463"/>
            <a:ext cx="8305800" cy="1143000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sl-SI"/>
              <a:t> </a:t>
            </a:r>
            <a:endParaRPr lang="sl-SI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CE29A652-1B94-4D3E-A499-B9EE9EF71E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6000">
                <a:latin typeface="Algerian" pitchFamily="82" charset="0"/>
              </a:rPr>
              <a:t>SAMOSTANI</a:t>
            </a:r>
          </a:p>
        </p:txBody>
      </p:sp>
      <p:pic>
        <p:nvPicPr>
          <p:cNvPr id="7172" name="Picture 2" descr="http://t2.gstatic.com/images?q=tbn:ANd9GcSM-karRI9jyyA7B2hKWsP97Q4mt--1xdFMVLH6UL6elsW_Ecnw">
            <a:extLst>
              <a:ext uri="{FF2B5EF4-FFF2-40B4-BE49-F238E27FC236}">
                <a16:creationId xmlns:a16="http://schemas.microsoft.com/office/drawing/2014/main" id="{39DD2A5A-609F-42EE-89BD-DAD1D21A86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33375"/>
            <a:ext cx="2232025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4" descr="http://t0.gstatic.com/images?q=tbn:ANd9GcTFwYg6is8z01FnE62jD8h1_8_64mspIa5dSBBAKqiHyc1mEe2q">
            <a:extLst>
              <a:ext uri="{FF2B5EF4-FFF2-40B4-BE49-F238E27FC236}">
                <a16:creationId xmlns:a16="http://schemas.microsoft.com/office/drawing/2014/main" id="{654601BA-2B2D-4DA7-B771-E4F1346A50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333375"/>
            <a:ext cx="208915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 descr="http://t0.gstatic.com/images?q=tbn:ANd9GcSNl8Wxq73OxMj-5gjAU4rueUWduGtA5XcbZ2Ly1xHh3su9wLvESw">
            <a:extLst>
              <a:ext uri="{FF2B5EF4-FFF2-40B4-BE49-F238E27FC236}">
                <a16:creationId xmlns:a16="http://schemas.microsoft.com/office/drawing/2014/main" id="{93630BB9-5F31-4124-9463-15469BB7C0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333375"/>
            <a:ext cx="2143125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8" descr="http://t2.gstatic.com/images?q=tbn:ANd9GcQda26bGE9n0_5I5ZjX0r8T06ufo0mwKnFx_Xp6lWv72Vci4eof">
            <a:extLst>
              <a:ext uri="{FF2B5EF4-FFF2-40B4-BE49-F238E27FC236}">
                <a16:creationId xmlns:a16="http://schemas.microsoft.com/office/drawing/2014/main" id="{30085096-0E43-4ECF-B88D-1177F62ACF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333375"/>
            <a:ext cx="2159000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grada vsebine 2">
            <a:extLst>
              <a:ext uri="{FF2B5EF4-FFF2-40B4-BE49-F238E27FC236}">
                <a16:creationId xmlns:a16="http://schemas.microsoft.com/office/drawing/2014/main" id="{344A7927-E997-4FE4-98C2-CC934FC7C5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sz="2400"/>
              <a:t>cerkev je začela v 6. stol. ustanavljati verske skupnosti, imenovane samostani</a:t>
            </a:r>
          </a:p>
          <a:p>
            <a:r>
              <a:rPr lang="sl-SI" altLang="sl-SI" sz="2400"/>
              <a:t>moški člani so bili duhovniki, imenovali so se menihi</a:t>
            </a:r>
          </a:p>
          <a:p>
            <a:r>
              <a:rPr lang="sl-SI" altLang="sl-SI" sz="2400"/>
              <a:t>ženske v samostanih so bile nune ali redovnice</a:t>
            </a:r>
          </a:p>
          <a:p>
            <a:r>
              <a:rPr lang="sl-SI" altLang="sl-SI" sz="2400"/>
              <a:t>prvi meniški red je bil benediktinski, ki ga je v začetku 6. stol. ustanovil Benedikt iz Nursije</a:t>
            </a:r>
          </a:p>
          <a:p>
            <a:pPr>
              <a:buFont typeface="Wingdings 2" panose="05020102010507070707" pitchFamily="18" charset="2"/>
              <a:buNone/>
            </a:pPr>
            <a:endParaRPr lang="sl-SI" altLang="sl-SI"/>
          </a:p>
          <a:p>
            <a:pPr>
              <a:buFont typeface="Wingdings 2" panose="05020102010507070707" pitchFamily="18" charset="2"/>
              <a:buNone/>
            </a:pPr>
            <a:endParaRPr lang="sl-SI" altLang="sl-SI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48BB4D5C-D2A9-4C38-A776-43F1687D2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/>
          </a:p>
        </p:txBody>
      </p:sp>
      <p:pic>
        <p:nvPicPr>
          <p:cNvPr id="8196" name="Picture 4" descr="http://upload.wikimedia.org/wikipedia/commons/thumb/8/87/Augustinermunk,_Nordisk_familjebok.png/220px-Augustinermunk,_Nordisk_familjebok.png">
            <a:extLst>
              <a:ext uri="{FF2B5EF4-FFF2-40B4-BE49-F238E27FC236}">
                <a16:creationId xmlns:a16="http://schemas.microsoft.com/office/drawing/2014/main" id="{1E21203A-527A-4765-A9D7-9FB82CC964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044950"/>
            <a:ext cx="2017713" cy="281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8" descr="https://encrypted-tbn1.google.com/images?q=tbn:ANd9GcRnWiwASz9btytXqNKZb7vhZ5UzoWirRR5E_pFzpDTyKy7vfds0VA">
            <a:extLst>
              <a:ext uri="{FF2B5EF4-FFF2-40B4-BE49-F238E27FC236}">
                <a16:creationId xmlns:a16="http://schemas.microsoft.com/office/drawing/2014/main" id="{4196ABB0-E328-4B87-8127-8FE4E65D4F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4941888"/>
            <a:ext cx="3422650" cy="191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14" descr="http://bvdinamik.com/vcgn/images/stories/benedikt.jpg">
            <a:extLst>
              <a:ext uri="{FF2B5EF4-FFF2-40B4-BE49-F238E27FC236}">
                <a16:creationId xmlns:a16="http://schemas.microsoft.com/office/drawing/2014/main" id="{01829F29-9112-4864-A29A-22B05E7AC6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3587750"/>
            <a:ext cx="1871662" cy="327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grada vsebine 2">
            <a:extLst>
              <a:ext uri="{FF2B5EF4-FFF2-40B4-BE49-F238E27FC236}">
                <a16:creationId xmlns:a16="http://schemas.microsoft.com/office/drawing/2014/main" id="{F6DB8EE8-3EAB-43C0-8CF3-6063FC8C68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sz="2400"/>
              <a:t>menihi so živeli v samoti in zelo preprosto </a:t>
            </a:r>
          </a:p>
          <a:p>
            <a:r>
              <a:rPr lang="sl-SI" altLang="sl-SI" sz="2400"/>
              <a:t>posvečali so se delu in molitvi (ora et labora), prepisovali so knjige, izobraževali ljudstvo</a:t>
            </a:r>
          </a:p>
          <a:p>
            <a:r>
              <a:rPr lang="sl-SI" altLang="sl-SI" sz="2400"/>
              <a:t>držali so se redovnih zaobljub:  pokorščine, uboštva, čistosti in stalnega prebivališča</a:t>
            </a:r>
          </a:p>
          <a:p>
            <a:r>
              <a:rPr lang="sl-SI" altLang="sl-SI" sz="2400"/>
              <a:t>držali so se strogega posta, skrbno so urejali zelenjavne vrtove in gojili sadje</a:t>
            </a:r>
          </a:p>
          <a:p>
            <a:endParaRPr lang="sl-SI" altLang="sl-SI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8D9C81F1-1374-49B4-A575-A99A3E503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/>
              <a:t>Življenje v samostanih</a:t>
            </a:r>
          </a:p>
        </p:txBody>
      </p:sp>
      <p:pic>
        <p:nvPicPr>
          <p:cNvPr id="9220" name="Picture 2" descr="http://www.vlom.si/data/upload/menihi.jpg">
            <a:extLst>
              <a:ext uri="{FF2B5EF4-FFF2-40B4-BE49-F238E27FC236}">
                <a16:creationId xmlns:a16="http://schemas.microsoft.com/office/drawing/2014/main" id="{792F7C9E-3911-445B-8A67-4FAE35E225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37063"/>
            <a:ext cx="3227388" cy="242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2" descr="http://img.rtvslo.si/upload/Kultura/likovna%20umetnost/maissen1_show.jpg">
            <a:extLst>
              <a:ext uri="{FF2B5EF4-FFF2-40B4-BE49-F238E27FC236}">
                <a16:creationId xmlns:a16="http://schemas.microsoft.com/office/drawing/2014/main" id="{4141D2C1-0A87-466F-9603-397531656C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4265613"/>
            <a:ext cx="3455987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Ograda vsebine 2">
            <a:extLst>
              <a:ext uri="{FF2B5EF4-FFF2-40B4-BE49-F238E27FC236}">
                <a16:creationId xmlns:a16="http://schemas.microsoft.com/office/drawing/2014/main" id="{EBD4D388-0FDA-4203-9EBC-B5A4D7BA8B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sz="2000"/>
              <a:t>središče benediktincev je bil samostan Monte Cassino, JVZ od Rima</a:t>
            </a:r>
          </a:p>
          <a:p>
            <a:r>
              <a:rPr lang="sl-SI" altLang="sl-SI" sz="2000"/>
              <a:t>zaobljubljeni so bili tudi stalnemu prebivališču (stabilitas loci)</a:t>
            </a:r>
          </a:p>
          <a:p>
            <a:r>
              <a:rPr lang="sl-SI" altLang="sl-SI" sz="2000"/>
              <a:t>obleko benediktincev sestavljajo črn habit, usnjen pas in črn škapulir</a:t>
            </a:r>
          </a:p>
          <a:p>
            <a:r>
              <a:rPr lang="sl-SI" altLang="sl-SI" sz="2000"/>
              <a:t>benediktinci živijo v samostanu, katerega predstojnik je opat</a:t>
            </a:r>
          </a:p>
          <a:p>
            <a:r>
              <a:rPr lang="sl-SI" altLang="sl-SI" sz="2000"/>
              <a:t>benediktinske opatije so bile od 6. do 13. stoletja središče verskega, znanstvenega,  kulturnega in gospodarskega življenja</a:t>
            </a:r>
          </a:p>
          <a:p>
            <a:r>
              <a:rPr lang="sl-SI" altLang="sl-SI" sz="2000"/>
              <a:t>njihova osnovna dejavnost je bila misijonarstvo</a:t>
            </a: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D4C33EC3-3A99-48DB-B7CF-EEB0FD53B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/>
              <a:t>Benediktinci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Ograda vsebine 2">
            <a:extLst>
              <a:ext uri="{FF2B5EF4-FFF2-40B4-BE49-F238E27FC236}">
                <a16:creationId xmlns:a16="http://schemas.microsoft.com/office/drawing/2014/main" id="{5AB7C6B3-8FFE-4C1F-B1A9-468F8BF889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sz="2400"/>
              <a:t>leta 1000 se je začelo med menihi širiti gibanje, ki je zagovarjalo prenovo rimsko-katoliške cerkve</a:t>
            </a:r>
          </a:p>
          <a:p>
            <a:r>
              <a:rPr lang="sl-SI" altLang="sl-SI" sz="2400"/>
              <a:t>hoteli so odpraviti napake v cerkvi in samostanih</a:t>
            </a:r>
          </a:p>
          <a:p>
            <a:r>
              <a:rPr lang="sl-SI" altLang="sl-SI" sz="2400"/>
              <a:t>ustanovljeni so bili novi meniški redovi (avguštinci, kartuzijani, cistercijani, križarski redovi )</a:t>
            </a:r>
          </a:p>
          <a:p>
            <a:r>
              <a:rPr lang="sl-SI" altLang="sl-SI" sz="2400"/>
              <a:t>pojavili so se menihi, ki so potovali iz kraja do kraja in pridigali ljudem o uboštvu – beraški redovi (frančiškani, dominikanci)</a:t>
            </a:r>
          </a:p>
          <a:p>
            <a:endParaRPr lang="sl-SI" altLang="sl-SI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F2780483-1989-4713-9A8B-0E211298D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/>
              <a:t>Prenova rimskokatoliške cerkve</a:t>
            </a:r>
          </a:p>
        </p:txBody>
      </p:sp>
      <p:pic>
        <p:nvPicPr>
          <p:cNvPr id="11268" name="Picture 4" descr="http://www.parapsihologija.hr/slike/Crkva%20Sv_%20Bruna.jpg">
            <a:extLst>
              <a:ext uri="{FF2B5EF4-FFF2-40B4-BE49-F238E27FC236}">
                <a16:creationId xmlns:a16="http://schemas.microsoft.com/office/drawing/2014/main" id="{38EC3B33-3A1D-4E5F-8B8E-8048CBDE47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4365625"/>
            <a:ext cx="2093912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2" descr="http://santiebeati.it/immagini/Original/21750/21750CJ.JPG">
            <a:extLst>
              <a:ext uri="{FF2B5EF4-FFF2-40B4-BE49-F238E27FC236}">
                <a16:creationId xmlns:a16="http://schemas.microsoft.com/office/drawing/2014/main" id="{4BC74F22-FD1E-4C9A-A5FB-60F5B0061D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3775" y="4292600"/>
            <a:ext cx="1800225" cy="256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grada vsebine 2">
            <a:extLst>
              <a:ext uri="{FF2B5EF4-FFF2-40B4-BE49-F238E27FC236}">
                <a16:creationId xmlns:a16="http://schemas.microsoft.com/office/drawing/2014/main" id="{A127EB3F-50C5-4AC8-9CA7-268F33549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Benediktinci (Gornji Grad)</a:t>
            </a:r>
          </a:p>
          <a:p>
            <a:r>
              <a:rPr lang="sl-SI" altLang="sl-SI"/>
              <a:t>Cistercijani (Stična, Vetrinje, Kostanjevica), </a:t>
            </a:r>
          </a:p>
          <a:p>
            <a:r>
              <a:rPr lang="sl-SI" altLang="sl-SI"/>
              <a:t>Kartuzijani  (Pleterje,Žiče, Bistra, Jurklošter)</a:t>
            </a:r>
          </a:p>
          <a:p>
            <a:r>
              <a:rPr lang="sl-SI" altLang="sl-SI"/>
              <a:t>Viteški redovi – Maltežani (komenda pri Kamniku, komenda na Polzeli)</a:t>
            </a:r>
          </a:p>
          <a:p>
            <a:r>
              <a:rPr lang="sl-SI" altLang="sl-SI"/>
              <a:t>Samostane v Sloveniji ukinil Jožef II. v 18. stol.</a:t>
            </a:r>
          </a:p>
          <a:p>
            <a:pPr>
              <a:buFont typeface="Wingdings 2" panose="05020102010507070707" pitchFamily="18" charset="2"/>
              <a:buNone/>
            </a:pPr>
            <a:endParaRPr lang="sl-SI" altLang="sl-SI"/>
          </a:p>
          <a:p>
            <a:pPr>
              <a:buFont typeface="Wingdings 2" panose="05020102010507070707" pitchFamily="18" charset="2"/>
              <a:buNone/>
            </a:pPr>
            <a:endParaRPr lang="sl-SI" altLang="sl-SI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2028903D-CF69-4CA8-9507-25DF90B30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/>
              <a:t>Prvi samostani na slovenskem ozemlju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grada vsebine 1">
            <a:extLst>
              <a:ext uri="{FF2B5EF4-FFF2-40B4-BE49-F238E27FC236}">
                <a16:creationId xmlns:a16="http://schemas.microsoft.com/office/drawing/2014/main" id="{99C35529-43F8-4F6E-817E-EA98C31279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EF1A7C05-18E2-4D01-A31A-F5D43803B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/>
          </a:p>
        </p:txBody>
      </p:sp>
      <p:pic>
        <p:nvPicPr>
          <p:cNvPr id="13316" name="il_fi" descr="http://solair.eunet.rs/~frazemun/habiti1.jpg">
            <a:extLst>
              <a:ext uri="{FF2B5EF4-FFF2-40B4-BE49-F238E27FC236}">
                <a16:creationId xmlns:a16="http://schemas.microsoft.com/office/drawing/2014/main" id="{D1D05262-CB96-4CCB-B953-3F585BF9ED75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88913"/>
            <a:ext cx="5689600" cy="637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r">
  <a:themeElements>
    <a:clrScheme name="Papi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0</TotalTime>
  <Words>299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Algerian</vt:lpstr>
      <vt:lpstr>Constantia</vt:lpstr>
      <vt:lpstr>Wingdings 2</vt:lpstr>
      <vt:lpstr>Papir</vt:lpstr>
      <vt:lpstr>SAMOSTANI</vt:lpstr>
      <vt:lpstr>PowerPoint Presentation</vt:lpstr>
      <vt:lpstr>Življenje v samostanih</vt:lpstr>
      <vt:lpstr>Benediktinci</vt:lpstr>
      <vt:lpstr>Prenova rimskokatoliške cerkve</vt:lpstr>
      <vt:lpstr>Prvi samostani na slovenskem ozemlju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2019-06-03T09:16:28Z</dcterms:created>
  <dcterms:modified xsi:type="dcterms:W3CDTF">2019-06-03T09:16:28Z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