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92" r:id="rId1"/>
  </p:sldMasterIdLst>
  <p:notesMasterIdLst>
    <p:notesMasterId r:id="rId15"/>
  </p:notesMasterIdLst>
  <p:sldIdLst>
    <p:sldId id="256" r:id="rId2"/>
    <p:sldId id="26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7" r:id="rId12"/>
    <p:sldId id="268" r:id="rId13"/>
    <p:sldId id="265" r:id="rId14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402" y="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9F135BF-0452-4111-BA9E-F2937F152B1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703DB8A-E768-45E3-BC3E-D1952BE1317E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C3237BD-EF06-43B9-AFE6-A68CA2EC89A2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861EF00A-E06B-433F-AF80-1CACA54A065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l-SI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2AF33602-C7EA-4D0D-B438-D17CCD4D09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sl-SI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8BECDE-DBB3-4CF8-9AED-27B85A82BF0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8A57BC-42FE-4782-8217-94365A62DBC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C7C8C2C-0FAB-488F-89AE-1A43BBC33481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>
            <a:extLst>
              <a:ext uri="{FF2B5EF4-FFF2-40B4-BE49-F238E27FC236}">
                <a16:creationId xmlns:a16="http://schemas.microsoft.com/office/drawing/2014/main" id="{DA39D732-DAB9-46C1-9D5B-F03848C7A77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>
            <a:extLst>
              <a:ext uri="{FF2B5EF4-FFF2-40B4-BE49-F238E27FC236}">
                <a16:creationId xmlns:a16="http://schemas.microsoft.com/office/drawing/2014/main" id="{DE8E1E2D-6981-444E-A96B-5D9C7BDB13B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l-SI" altLang="sl-SI"/>
          </a:p>
        </p:txBody>
      </p:sp>
      <p:sp>
        <p:nvSpPr>
          <p:cNvPr id="24580" name="Slide Number Placeholder 3">
            <a:extLst>
              <a:ext uri="{FF2B5EF4-FFF2-40B4-BE49-F238E27FC236}">
                <a16:creationId xmlns:a16="http://schemas.microsoft.com/office/drawing/2014/main" id="{182D65E7-C4C0-444E-ADFF-7E88992C455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1E95861-7166-4452-8205-2F3B2A661310}" type="slidenum">
              <a:rPr lang="sl-SI" altLang="sl-SI"/>
              <a:pPr eaLnBrk="1" hangingPunct="1"/>
              <a:t>5</a:t>
            </a:fld>
            <a:endParaRPr lang="sl-SI" altLang="sl-SI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>
            <a:extLst>
              <a:ext uri="{FF2B5EF4-FFF2-40B4-BE49-F238E27FC236}">
                <a16:creationId xmlns:a16="http://schemas.microsoft.com/office/drawing/2014/main" id="{093436A7-A34B-4D71-B8C6-42E21EBC894C}"/>
              </a:ext>
            </a:extLst>
          </p:cNvPr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15">
            <a:extLst>
              <a:ext uri="{FF2B5EF4-FFF2-40B4-BE49-F238E27FC236}">
                <a16:creationId xmlns:a16="http://schemas.microsoft.com/office/drawing/2014/main" id="{C40EE464-6494-4B6F-A340-49D2A74B5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DB3F16-CED5-4C00-8474-7BB9D0519290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3D75BEDC-4E0F-4D39-A3D8-E70F494A0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14">
            <a:extLst>
              <a:ext uri="{FF2B5EF4-FFF2-40B4-BE49-F238E27FC236}">
                <a16:creationId xmlns:a16="http://schemas.microsoft.com/office/drawing/2014/main" id="{57C7182D-DED5-430A-955F-69974D537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fld id="{0FCE930B-11F9-4C0A-920D-90BC8D80B2C7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818242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0">
            <a:extLst>
              <a:ext uri="{FF2B5EF4-FFF2-40B4-BE49-F238E27FC236}">
                <a16:creationId xmlns:a16="http://schemas.microsoft.com/office/drawing/2014/main" id="{7B00B746-35D1-4A9A-92D3-0E0BF9220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63D83C-7E25-44C2-A286-05C2A57FE99F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Footer Placeholder 27">
            <a:extLst>
              <a:ext uri="{FF2B5EF4-FFF2-40B4-BE49-F238E27FC236}">
                <a16:creationId xmlns:a16="http://schemas.microsoft.com/office/drawing/2014/main" id="{FAA3C53E-3379-4AC8-91D1-79C213F41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69620DA7-FBAA-47A5-9084-52BFFEE04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CDAD2B-0604-40CA-B963-B03A67721EA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955395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DEA9DD-DCC1-4F0C-9684-8D972721E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DB7A72-E15C-4782-95C4-E93157C38FFF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548845-5077-432A-9500-98F76DDE5D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5224C6-FF9B-4F94-A94D-DEB8655D5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B2DBB2-EFCA-412C-8052-3FD9D577C79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144761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4">
            <a:extLst>
              <a:ext uri="{FF2B5EF4-FFF2-40B4-BE49-F238E27FC236}">
                <a16:creationId xmlns:a16="http://schemas.microsoft.com/office/drawing/2014/main" id="{1530FADD-B0C0-4D1B-9D79-1F3A4D5C8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D3AF53-58B4-45EE-8026-603E86948BC6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Footer Placeholder 18">
            <a:extLst>
              <a:ext uri="{FF2B5EF4-FFF2-40B4-BE49-F238E27FC236}">
                <a16:creationId xmlns:a16="http://schemas.microsoft.com/office/drawing/2014/main" id="{9BCEF9C0-C2DC-44C2-9F5D-C2B7F7312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15">
            <a:extLst>
              <a:ext uri="{FF2B5EF4-FFF2-40B4-BE49-F238E27FC236}">
                <a16:creationId xmlns:a16="http://schemas.microsoft.com/office/drawing/2014/main" id="{5D5DEE7D-FA63-44FC-AB8A-C3E8168AB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fld id="{A02E575F-BE7D-4CE7-94FF-4E817F2B88E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550294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>
            <a:extLst>
              <a:ext uri="{FF2B5EF4-FFF2-40B4-BE49-F238E27FC236}">
                <a16:creationId xmlns:a16="http://schemas.microsoft.com/office/drawing/2014/main" id="{44503156-5D56-4556-9997-8C22BCBD6F7F}"/>
              </a:ext>
            </a:extLst>
          </p:cNvPr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18">
            <a:extLst>
              <a:ext uri="{FF2B5EF4-FFF2-40B4-BE49-F238E27FC236}">
                <a16:creationId xmlns:a16="http://schemas.microsoft.com/office/drawing/2014/main" id="{7A002ED7-6750-4E96-A370-658A454F92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2541A4-9789-48BE-9ED3-A0E0282D21B5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7" name="Footer Placeholder 10">
            <a:extLst>
              <a:ext uri="{FF2B5EF4-FFF2-40B4-BE49-F238E27FC236}">
                <a16:creationId xmlns:a16="http://schemas.microsoft.com/office/drawing/2014/main" id="{D6369B1A-D9A1-4D19-9336-53DAA1436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Slide Number Placeholder 15">
            <a:extLst>
              <a:ext uri="{FF2B5EF4-FFF2-40B4-BE49-F238E27FC236}">
                <a16:creationId xmlns:a16="http://schemas.microsoft.com/office/drawing/2014/main" id="{2CAEC8AB-0193-49C8-B8A2-5716EFBAA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FAB1A7-E68C-493C-8BCF-9FD33067964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0044413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0">
            <a:extLst>
              <a:ext uri="{FF2B5EF4-FFF2-40B4-BE49-F238E27FC236}">
                <a16:creationId xmlns:a16="http://schemas.microsoft.com/office/drawing/2014/main" id="{10AB9D45-39CD-4A6A-8EC8-8DD31952A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E788C4-44AA-484B-BEEC-C0BF32E82D28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6" name="Footer Placeholder 27">
            <a:extLst>
              <a:ext uri="{FF2B5EF4-FFF2-40B4-BE49-F238E27FC236}">
                <a16:creationId xmlns:a16="http://schemas.microsoft.com/office/drawing/2014/main" id="{0FA76EEA-3829-459D-B74F-238DA3AC9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1FE4F9D2-877A-482C-84D0-4B593C4E1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CDAA3D-8E3E-486D-B950-446191C53F3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028411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>
            <a:extLst>
              <a:ext uri="{FF2B5EF4-FFF2-40B4-BE49-F238E27FC236}">
                <a16:creationId xmlns:a16="http://schemas.microsoft.com/office/drawing/2014/main" id="{AAE7AEE2-BB1C-4DEB-8DA6-24538EF89ACB}"/>
              </a:ext>
            </a:extLst>
          </p:cNvPr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9">
            <a:extLst>
              <a:ext uri="{FF2B5EF4-FFF2-40B4-BE49-F238E27FC236}">
                <a16:creationId xmlns:a16="http://schemas.microsoft.com/office/drawing/2014/main" id="{C7151CED-CC3E-4DFC-A471-8AC90F45D3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972C3D-75A8-41A0-AB7E-6908B5DDE4EB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68E958F2-B9BA-4004-BB08-DF50ABC69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2803A7E2-1D8F-4590-BE2D-D9F779C15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fld id="{C0BC56DA-0BEB-4E44-87DB-FDDD1757BCA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505168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0">
            <a:extLst>
              <a:ext uri="{FF2B5EF4-FFF2-40B4-BE49-F238E27FC236}">
                <a16:creationId xmlns:a16="http://schemas.microsoft.com/office/drawing/2014/main" id="{D0EDDEB7-447D-450F-9D4C-75EB3AF1BC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104453-EEF6-42A4-A5E3-A20A57B5C246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4" name="Footer Placeholder 27">
            <a:extLst>
              <a:ext uri="{FF2B5EF4-FFF2-40B4-BE49-F238E27FC236}">
                <a16:creationId xmlns:a16="http://schemas.microsoft.com/office/drawing/2014/main" id="{2116D270-3DED-45B4-B4BF-774E3063D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0D8B02-E5F6-457E-91BB-4E889DC4B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0975D3-CC20-4AF7-8DD8-6D13A59B5BB2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07895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>
            <a:extLst>
              <a:ext uri="{FF2B5EF4-FFF2-40B4-BE49-F238E27FC236}">
                <a16:creationId xmlns:a16="http://schemas.microsoft.com/office/drawing/2014/main" id="{E1FFBFFA-EE17-4E7D-B977-24223A34EB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CA7DF6-8E0B-4C9C-A29B-4A64FF26301C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3" name="Footer Placeholder 23">
            <a:extLst>
              <a:ext uri="{FF2B5EF4-FFF2-40B4-BE49-F238E27FC236}">
                <a16:creationId xmlns:a16="http://schemas.microsoft.com/office/drawing/2014/main" id="{598C7075-7A58-46F8-97D2-6FF6D35A8F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D7BAC47F-2FFB-4FAA-B4C9-37FFF2005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F1E513-18FE-4A9C-A09D-5BEA28268D2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5072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>
            <a:extLst>
              <a:ext uri="{FF2B5EF4-FFF2-40B4-BE49-F238E27FC236}">
                <a16:creationId xmlns:a16="http://schemas.microsoft.com/office/drawing/2014/main" id="{1CE5C45D-99F1-4B00-BD8D-70DCFCB235D0}"/>
              </a:ext>
            </a:extLst>
          </p:cNvPr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24">
            <a:extLst>
              <a:ext uri="{FF2B5EF4-FFF2-40B4-BE49-F238E27FC236}">
                <a16:creationId xmlns:a16="http://schemas.microsoft.com/office/drawing/2014/main" id="{1C3D74F6-FE8C-4FC7-A690-7D88C1A204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026C4D-F946-44C7-A705-5CE11B3449FF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7" name="Footer Placeholder 28">
            <a:extLst>
              <a:ext uri="{FF2B5EF4-FFF2-40B4-BE49-F238E27FC236}">
                <a16:creationId xmlns:a16="http://schemas.microsoft.com/office/drawing/2014/main" id="{D1EE76B0-7FD9-4295-B27E-766338F4D0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1A124C83-0D7E-46D2-BBB6-746537D3F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5E9CB9-F060-489B-B0DD-6BC046CACE72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587233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6">
            <a:extLst>
              <a:ext uri="{FF2B5EF4-FFF2-40B4-BE49-F238E27FC236}">
                <a16:creationId xmlns:a16="http://schemas.microsoft.com/office/drawing/2014/main" id="{0B029B0A-2723-4C1A-B062-7A4B2EAB4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EF8A6A-90C6-48CA-B3D9-2D511CF6F529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D09CE3B-D314-4CEF-BC2D-98B7BF49F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30">
            <a:extLst>
              <a:ext uri="{FF2B5EF4-FFF2-40B4-BE49-F238E27FC236}">
                <a16:creationId xmlns:a16="http://schemas.microsoft.com/office/drawing/2014/main" id="{536A3197-45ED-418A-BC07-2D0BE1B47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35FC06-CAC8-4E9F-9CDA-74AFB7C42F7E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7784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>
            <a:extLst>
              <a:ext uri="{FF2B5EF4-FFF2-40B4-BE49-F238E27FC236}">
                <a16:creationId xmlns:a16="http://schemas.microsoft.com/office/drawing/2014/main" id="{EE869560-2E78-432D-A478-817756AF5E68}"/>
              </a:ext>
            </a:extLst>
          </p:cNvPr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9" name="Text Placeholder 7">
            <a:extLst>
              <a:ext uri="{FF2B5EF4-FFF2-40B4-BE49-F238E27FC236}">
                <a16:creationId xmlns:a16="http://schemas.microsoft.com/office/drawing/2014/main" id="{A5B1EE76-EAC8-4652-BFEA-D226062FF00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l-SI"/>
              <a:t>Click to edit Master text styles</a:t>
            </a:r>
          </a:p>
          <a:p>
            <a:pPr lvl="1"/>
            <a:r>
              <a:rPr lang="en-US" altLang="sl-SI"/>
              <a:t>Second level</a:t>
            </a:r>
          </a:p>
          <a:p>
            <a:pPr lvl="2"/>
            <a:r>
              <a:rPr lang="en-US" altLang="sl-SI"/>
              <a:t>Third level</a:t>
            </a:r>
          </a:p>
          <a:p>
            <a:pPr lvl="3"/>
            <a:r>
              <a:rPr lang="en-US" altLang="sl-SI"/>
              <a:t>Fourth level</a:t>
            </a:r>
          </a:p>
          <a:p>
            <a:pPr lvl="4"/>
            <a:r>
              <a:rPr lang="en-US" altLang="sl-SI"/>
              <a:t>Fifth level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E1045C9-9684-4FB2-886B-AA7A2BAA34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35983B2-1242-43DC-8BC3-17BAD4466FF2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28" name="Footer Placeholder 27">
            <a:extLst>
              <a:ext uri="{FF2B5EF4-FFF2-40B4-BE49-F238E27FC236}">
                <a16:creationId xmlns:a16="http://schemas.microsoft.com/office/drawing/2014/main" id="{2F7D4C87-3D26-4783-B61D-F5387E9C1C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D7D6F9-F99B-4D35-8E86-8D0A7034BC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D38E27"/>
                </a:solidFill>
                <a:latin typeface="Franklin Gothic Book" panose="020B0503020102020204" pitchFamily="34" charset="0"/>
              </a:defRPr>
            </a:lvl1pPr>
          </a:lstStyle>
          <a:p>
            <a:fld id="{0C3AEB2C-5F0B-4643-98A6-14D3A987AC10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10" name="Title Placeholder 9">
            <a:extLst>
              <a:ext uri="{FF2B5EF4-FFF2-40B4-BE49-F238E27FC236}">
                <a16:creationId xmlns:a16="http://schemas.microsoft.com/office/drawing/2014/main" id="{2C1A549C-0789-4945-A26B-863A003D2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Straight Connector 8">
            <a:extLst>
              <a:ext uri="{FF2B5EF4-FFF2-40B4-BE49-F238E27FC236}">
                <a16:creationId xmlns:a16="http://schemas.microsoft.com/office/drawing/2014/main" id="{5856EF5F-AC22-46DE-B19F-6070BA937EA1}"/>
              </a:ext>
            </a:extLst>
          </p:cNvPr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Straight Connector 11">
            <a:extLst>
              <a:ext uri="{FF2B5EF4-FFF2-40B4-BE49-F238E27FC236}">
                <a16:creationId xmlns:a16="http://schemas.microsoft.com/office/drawing/2014/main" id="{FAD3B6E1-BA9B-48A2-B9D1-620B0FF0C21B}"/>
              </a:ext>
            </a:extLst>
          </p:cNvPr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31" r:id="rId4"/>
    <p:sldLayoutId id="2147483837" r:id="rId5"/>
    <p:sldLayoutId id="2147483832" r:id="rId6"/>
    <p:sldLayoutId id="2147483838" r:id="rId7"/>
    <p:sldLayoutId id="2147483839" r:id="rId8"/>
    <p:sldLayoutId id="2147483840" r:id="rId9"/>
    <p:sldLayoutId id="2147483833" r:id="rId10"/>
    <p:sldLayoutId id="214748384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anose="05020102010507070707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iaggia.com/" TargetMode="External"/><Relationship Id="rId7" Type="http://schemas.openxmlformats.org/officeDocument/2006/relationships/hyperlink" Target="http://www.wikipedia.com/" TargetMode="External"/><Relationship Id="rId2" Type="http://schemas.openxmlformats.org/officeDocument/2006/relationships/hyperlink" Target="http://www.bestofsicily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2.arnes.si/" TargetMode="External"/><Relationship Id="rId5" Type="http://schemas.openxmlformats.org/officeDocument/2006/relationships/hyperlink" Target="http://wings.buffalo.edu/" TargetMode="External"/><Relationship Id="rId4" Type="http://schemas.openxmlformats.org/officeDocument/2006/relationships/hyperlink" Target="http://www.sitesandphotos.com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026FE7-9861-47A8-AF42-D86315BA43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7158" y="928670"/>
            <a:ext cx="8458200" cy="4929222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l-SI" sz="8800" dirty="0">
                <a:solidFill>
                  <a:schemeClr val="accent6">
                    <a:lumMod val="75000"/>
                  </a:schemeClr>
                </a:solidFill>
                <a:latin typeface="Algerian" pitchFamily="82" charset="0"/>
              </a:rPr>
              <a:t>SELINUNT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28659D-0B0D-475C-B927-C2E7072B02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1500" y="5500688"/>
            <a:ext cx="8215313" cy="900112"/>
          </a:xfrm>
        </p:spPr>
        <p:txBody>
          <a:bodyPr>
            <a:normAutofit/>
          </a:bodyPr>
          <a:lstStyle/>
          <a:p>
            <a:pPr algn="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sl-SI" dirty="0"/>
          </a:p>
          <a:p>
            <a:pPr algn="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sl-SI" dirty="0"/>
          </a:p>
          <a:p>
            <a:pPr algn="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sl-SI" dirty="0"/>
          </a:p>
          <a:p>
            <a:pPr algn="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sl-SI" dirty="0"/>
          </a:p>
        </p:txBody>
      </p:sp>
      <p:pic>
        <p:nvPicPr>
          <p:cNvPr id="10244" name="Picture 3" descr="se.jpg">
            <a:extLst>
              <a:ext uri="{FF2B5EF4-FFF2-40B4-BE49-F238E27FC236}">
                <a16:creationId xmlns:a16="http://schemas.microsoft.com/office/drawing/2014/main" id="{ED83D387-48DA-4EF5-8382-E2D346F0C8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313" y="2143125"/>
            <a:ext cx="4214812" cy="316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4" descr="selinunte_mini.gif">
            <a:extLst>
              <a:ext uri="{FF2B5EF4-FFF2-40B4-BE49-F238E27FC236}">
                <a16:creationId xmlns:a16="http://schemas.microsoft.com/office/drawing/2014/main" id="{138DE57E-19FE-4EB3-9469-A4BEBC7C75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5" y="2143125"/>
            <a:ext cx="2214563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26F382B-9B81-419F-B6D5-80FF01E7A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625" y="457200"/>
            <a:ext cx="8686800" cy="8413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C2C1A8-FF2A-4F28-883C-051B6D6C1C9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sl-SI" altLang="sl-SI">
                <a:latin typeface="Times New Roman" panose="02020603050405020304" pitchFamily="18" charset="0"/>
                <a:cs typeface="Times New Roman" panose="02020603050405020304" pitchFamily="18" charset="0"/>
              </a:rPr>
              <a:t>TEMPELJ E: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sl-SI" altLang="sl-SI">
                <a:latin typeface="Times New Roman" panose="02020603050405020304" pitchFamily="18" charset="0"/>
                <a:cs typeface="Times New Roman" panose="02020603050405020304" pitchFamily="18" charset="0"/>
              </a:rPr>
              <a:t>od vseh najbolj šarmanten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sl-SI" altLang="sl-SI">
                <a:latin typeface="Times New Roman" panose="02020603050405020304" pitchFamily="18" charset="0"/>
                <a:cs typeface="Times New Roman" panose="02020603050405020304" pitchFamily="18" charset="0"/>
              </a:rPr>
              <a:t>na vzhodnem hribu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sl-SI" altLang="sl-SI">
                <a:latin typeface="Times New Roman" panose="02020603050405020304" pitchFamily="18" charset="0"/>
                <a:cs typeface="Times New Roman" panose="02020603050405020304" pitchFamily="18" charset="0"/>
              </a:rPr>
              <a:t>posvečen Heri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sl-SI" altLang="sl-SI">
                <a:latin typeface="Times New Roman" panose="02020603050405020304" pitchFamily="18" charset="0"/>
                <a:cs typeface="Times New Roman" panose="02020603050405020304" pitchFamily="18" charset="0"/>
              </a:rPr>
              <a:t>zgrajen iz 38 stebrov (2x6+2x13) v čistem dorskem slogu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sl-SI" altLang="sl-SI">
                <a:latin typeface="Times New Roman" panose="02020603050405020304" pitchFamily="18" charset="0"/>
                <a:cs typeface="Times New Roman" panose="02020603050405020304" pitchFamily="18" charset="0"/>
              </a:rPr>
              <a:t>marmor in kamen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sl-SI" altLang="sl-SI">
                <a:latin typeface="Times New Roman" panose="02020603050405020304" pitchFamily="18" charset="0"/>
                <a:cs typeface="Times New Roman" panose="02020603050405020304" pitchFamily="18" charset="0"/>
              </a:rPr>
              <a:t>dolg pokrit hodnik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sl-SI" altLang="sl-SI">
                <a:latin typeface="Times New Roman" panose="02020603050405020304" pitchFamily="18" charset="0"/>
                <a:cs typeface="Times New Roman" panose="02020603050405020304" pitchFamily="18" charset="0"/>
              </a:rPr>
              <a:t>izklesane metope (kamnite plošče)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endParaRPr lang="sl-SI" altLang="sl-SI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>
              <a:buFont typeface="Wingdings" panose="05000000000000000000" pitchFamily="2" charset="2"/>
              <a:buChar char="§"/>
            </a:pPr>
            <a:endParaRPr lang="sl-SI" altLang="sl-SI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Content Placeholder 5" descr="E.jpg">
            <a:extLst>
              <a:ext uri="{FF2B5EF4-FFF2-40B4-BE49-F238E27FC236}">
                <a16:creationId xmlns:a16="http://schemas.microsoft.com/office/drawing/2014/main" id="{EF8C2EF6-46DD-4946-B9E0-BEAEC00F348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29188" y="1428750"/>
            <a:ext cx="3843337" cy="2879725"/>
          </a:xfrm>
        </p:spPr>
      </p:pic>
      <p:pic>
        <p:nvPicPr>
          <p:cNvPr id="7" name="Picture 6" descr="Selinunte-TempleE-Plan-bjs.png">
            <a:extLst>
              <a:ext uri="{FF2B5EF4-FFF2-40B4-BE49-F238E27FC236}">
                <a16:creationId xmlns:a16="http://schemas.microsoft.com/office/drawing/2014/main" id="{E3E96E08-94F3-4823-BD95-282FB7256A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88" y="4357688"/>
            <a:ext cx="3717925" cy="230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dorski_steber.GIF">
            <a:extLst>
              <a:ext uri="{FF2B5EF4-FFF2-40B4-BE49-F238E27FC236}">
                <a16:creationId xmlns:a16="http://schemas.microsoft.com/office/drawing/2014/main" id="{402F6551-8D8D-401B-A952-BB941CF5F3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0" y="2857500"/>
            <a:ext cx="1171575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7FC1F8-E63F-41FD-AD2C-D0AD9D11DC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625" y="457200"/>
            <a:ext cx="8686800" cy="841375"/>
          </a:xfrm>
        </p:spPr>
        <p:txBody>
          <a:bodyPr/>
          <a:lstStyle/>
          <a:p>
            <a:pPr eaLnBrk="1" hangingPunct="1">
              <a:defRPr/>
            </a:pP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1A6621-6BB0-44AC-8BF7-B520043AF1A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sl-SI" altLang="sl-SI">
                <a:latin typeface="Times New Roman" panose="02020603050405020304" pitchFamily="18" charset="0"/>
                <a:cs typeface="Times New Roman" panose="02020603050405020304" pitchFamily="18" charset="0"/>
              </a:rPr>
              <a:t>TEMPELJ F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075AE4-5893-412B-8BD7-4EC1E4FFF28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sl-SI" altLang="sl-SI">
                <a:latin typeface="Times New Roman" panose="02020603050405020304" pitchFamily="18" charset="0"/>
                <a:cs typeface="Times New Roman" panose="02020603050405020304" pitchFamily="18" charset="0"/>
              </a:rPr>
              <a:t>TEMPELJ A</a:t>
            </a:r>
          </a:p>
          <a:p>
            <a:pPr eaLnBrk="1" hangingPunct="1">
              <a:buFont typeface="Wingdings 2" panose="05020102010507070707" pitchFamily="18" charset="2"/>
              <a:buNone/>
            </a:pPr>
            <a:endParaRPr lang="sl-SI" altLang="sl-SI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F.jpg">
            <a:extLst>
              <a:ext uri="{FF2B5EF4-FFF2-40B4-BE49-F238E27FC236}">
                <a16:creationId xmlns:a16="http://schemas.microsoft.com/office/drawing/2014/main" id="{0CBE6680-B65A-4F8E-B0F1-D89C9FA03E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2071688"/>
            <a:ext cx="3286125" cy="241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Selinunte-TempleF-Plan-bjs.png">
            <a:extLst>
              <a:ext uri="{FF2B5EF4-FFF2-40B4-BE49-F238E27FC236}">
                <a16:creationId xmlns:a16="http://schemas.microsoft.com/office/drawing/2014/main" id="{F05C67F2-736B-4B39-B065-67CFDE7B57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4643438"/>
            <a:ext cx="3357562" cy="207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a.png">
            <a:extLst>
              <a:ext uri="{FF2B5EF4-FFF2-40B4-BE49-F238E27FC236}">
                <a16:creationId xmlns:a16="http://schemas.microsoft.com/office/drawing/2014/main" id="{BC6813F9-B56F-468A-8D10-0973DB90E9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688" y="2143125"/>
            <a:ext cx="4186237" cy="238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templ a.jpg">
            <a:extLst>
              <a:ext uri="{FF2B5EF4-FFF2-40B4-BE49-F238E27FC236}">
                <a16:creationId xmlns:a16="http://schemas.microsoft.com/office/drawing/2014/main" id="{B35FCD00-2383-4AF1-8387-ED6E95124A2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938" y="4572000"/>
            <a:ext cx="2714625" cy="214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E04F7C-153E-4CF8-BD1A-3DED7FE3B71D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285750" y="285750"/>
            <a:ext cx="3905250" cy="6038850"/>
          </a:xfrm>
        </p:spPr>
        <p:txBody>
          <a:bodyPr/>
          <a:lstStyle/>
          <a:p>
            <a:pPr eaLnBrk="1" hangingPunct="1"/>
            <a:r>
              <a:rPr lang="sl-SI" altLang="sl-SI">
                <a:latin typeface="Times New Roman" panose="02020603050405020304" pitchFamily="18" charset="0"/>
                <a:cs typeface="Times New Roman" panose="02020603050405020304" pitchFamily="18" charset="0"/>
              </a:rPr>
              <a:t>TEMPELJ B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678BDA-E8A8-4802-BD04-F13944F1A366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800600" y="285750"/>
            <a:ext cx="4343400" cy="6038850"/>
          </a:xfrm>
        </p:spPr>
        <p:txBody>
          <a:bodyPr/>
          <a:lstStyle/>
          <a:p>
            <a:pPr eaLnBrk="1" hangingPunct="1"/>
            <a:r>
              <a:rPr lang="sl-SI" altLang="sl-SI">
                <a:latin typeface="Times New Roman" panose="02020603050405020304" pitchFamily="18" charset="0"/>
                <a:cs typeface="Times New Roman" panose="02020603050405020304" pitchFamily="18" charset="0"/>
              </a:rPr>
              <a:t>TEMPELJ D</a:t>
            </a:r>
          </a:p>
        </p:txBody>
      </p:sp>
      <p:pic>
        <p:nvPicPr>
          <p:cNvPr id="5" name="Picture 4" descr="B.jpg">
            <a:extLst>
              <a:ext uri="{FF2B5EF4-FFF2-40B4-BE49-F238E27FC236}">
                <a16:creationId xmlns:a16="http://schemas.microsoft.com/office/drawing/2014/main" id="{B03BBE3E-7DA0-4BD9-AAB9-AB3B60DC3E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785813"/>
            <a:ext cx="4291013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snp_Sicily, Selinunte - Temple B (Temple of Aesculapius)_R40420049.jpg">
            <a:extLst>
              <a:ext uri="{FF2B5EF4-FFF2-40B4-BE49-F238E27FC236}">
                <a16:creationId xmlns:a16="http://schemas.microsoft.com/office/drawing/2014/main" id="{5EF93D17-4602-4617-B052-A4B572A79A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3714750"/>
            <a:ext cx="4291013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D.jpg">
            <a:extLst>
              <a:ext uri="{FF2B5EF4-FFF2-40B4-BE49-F238E27FC236}">
                <a16:creationId xmlns:a16="http://schemas.microsoft.com/office/drawing/2014/main" id="{B86F4C2D-8292-4FE9-897C-88797FE2F2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785813"/>
            <a:ext cx="428942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templ D.jpg">
            <a:extLst>
              <a:ext uri="{FF2B5EF4-FFF2-40B4-BE49-F238E27FC236}">
                <a16:creationId xmlns:a16="http://schemas.microsoft.com/office/drawing/2014/main" id="{C67822C9-574E-4F76-93F2-D650F3D07E8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3714750"/>
            <a:ext cx="428625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520169-022D-4F19-9D97-1B7F92FD34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l-SI" dirty="0">
                <a:solidFill>
                  <a:schemeClr val="accent6"/>
                </a:solidFill>
                <a:latin typeface="Broadway" pitchFamily="82" charset="0"/>
              </a:rPr>
              <a:t>VIRI</a:t>
            </a:r>
          </a:p>
        </p:txBody>
      </p:sp>
      <p:sp>
        <p:nvSpPr>
          <p:cNvPr id="22531" name="Content Placeholder 2">
            <a:extLst>
              <a:ext uri="{FF2B5EF4-FFF2-40B4-BE49-F238E27FC236}">
                <a16:creationId xmlns:a16="http://schemas.microsoft.com/office/drawing/2014/main" id="{61E90664-B1E5-4AE0-91BE-DE327E7079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l-SI" altLang="sl-SI">
                <a:hlinkClick r:id="rId2"/>
              </a:rPr>
              <a:t>http://www.bestofsicily.com</a:t>
            </a:r>
            <a:endParaRPr lang="sl-SI" altLang="sl-SI"/>
          </a:p>
          <a:p>
            <a:pPr eaLnBrk="1" hangingPunct="1"/>
            <a:r>
              <a:rPr lang="sl-SI" altLang="sl-SI">
                <a:hlinkClick r:id="rId3"/>
              </a:rPr>
              <a:t>http://www.viaggia.com</a:t>
            </a:r>
            <a:endParaRPr lang="sl-SI" altLang="sl-SI"/>
          </a:p>
          <a:p>
            <a:pPr eaLnBrk="1" hangingPunct="1"/>
            <a:r>
              <a:rPr lang="sl-SI" altLang="sl-SI">
                <a:hlinkClick r:id="rId4"/>
              </a:rPr>
              <a:t>http://www.sitesandphotos.com</a:t>
            </a:r>
            <a:endParaRPr lang="sl-SI" altLang="sl-SI"/>
          </a:p>
          <a:p>
            <a:pPr eaLnBrk="1" hangingPunct="1"/>
            <a:r>
              <a:rPr lang="sl-SI" altLang="sl-SI">
                <a:hlinkClick r:id="rId5"/>
              </a:rPr>
              <a:t>http://wings.buffalo.edu</a:t>
            </a:r>
            <a:endParaRPr lang="sl-SI" altLang="sl-SI"/>
          </a:p>
          <a:p>
            <a:pPr eaLnBrk="1" hangingPunct="1"/>
            <a:r>
              <a:rPr lang="sl-SI" altLang="sl-SI">
                <a:hlinkClick r:id="rId6"/>
              </a:rPr>
              <a:t>http://www2.arnes.si</a:t>
            </a:r>
            <a:endParaRPr lang="sl-SI" altLang="sl-SI"/>
          </a:p>
          <a:p>
            <a:pPr eaLnBrk="1" hangingPunct="1"/>
            <a:r>
              <a:rPr lang="sl-SI" altLang="sl-SI">
                <a:hlinkClick r:id="rId7"/>
              </a:rPr>
              <a:t>http://www.wikipedia.com</a:t>
            </a:r>
            <a:endParaRPr lang="sl-SI" altLang="sl-SI"/>
          </a:p>
          <a:p>
            <a:pPr eaLnBrk="1" hangingPunct="1"/>
            <a:r>
              <a:rPr lang="sl-SI" altLang="sl-SI" b="1"/>
              <a:t>Durando, F.,1999: Antična grčija. Zarja zahoda. Mladinska knjiga. Ljubljana</a:t>
            </a:r>
            <a:endParaRPr lang="sl-SI" altLang="sl-SI"/>
          </a:p>
          <a:p>
            <a:pPr eaLnBrk="1" hangingPunct="1"/>
            <a:endParaRPr lang="sl-SI" altLang="sl-SI"/>
          </a:p>
          <a:p>
            <a:pPr eaLnBrk="1" hangingPunct="1"/>
            <a:endParaRPr lang="sl-SI" altLang="sl-SI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558067-C667-430F-9F17-C8B15C92E9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l-SI" dirty="0">
                <a:solidFill>
                  <a:schemeClr val="accent6"/>
                </a:solidFill>
                <a:latin typeface="Broadway" pitchFamily="82" charset="0"/>
              </a:rPr>
              <a:t>SPLOŠNO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67D453-8225-4397-9BCF-09B6F3419F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l-SI" altLang="sl-SI">
                <a:latin typeface="Times New Roman" panose="02020603050405020304" pitchFamily="18" charset="0"/>
                <a:cs typeface="Times New Roman" panose="02020603050405020304" pitchFamily="18" charset="0"/>
              </a:rPr>
              <a:t>Najbolj zahodna grška kolonija v Italiji</a:t>
            </a:r>
          </a:p>
          <a:p>
            <a:pPr eaLnBrk="1" hangingPunct="1"/>
            <a:r>
              <a:rPr lang="sl-SI" altLang="sl-SI">
                <a:latin typeface="Times New Roman" panose="02020603050405020304" pitchFamily="18" charset="0"/>
                <a:cs typeface="Times New Roman" panose="02020603050405020304" pitchFamily="18" charset="0"/>
              </a:rPr>
              <a:t>Ime izhaja iz grške besede za sladko dišeče zelišče selinon, kar pomeni divji peteršilj</a:t>
            </a:r>
          </a:p>
          <a:p>
            <a:pPr eaLnBrk="1" hangingPunct="1"/>
            <a:r>
              <a:rPr lang="sl-SI" altLang="sl-SI">
                <a:latin typeface="Times New Roman" panose="02020603050405020304" pitchFamily="18" charset="0"/>
                <a:cs typeface="Times New Roman" panose="02020603050405020304" pitchFamily="18" charset="0"/>
              </a:rPr>
              <a:t>Kratka življenska doba kolonije- cca. 200 let</a:t>
            </a:r>
          </a:p>
          <a:p>
            <a:pPr eaLnBrk="1" hangingPunct="1"/>
            <a:r>
              <a:rPr lang="sl-SI" altLang="sl-SI">
                <a:latin typeface="Times New Roman" panose="02020603050405020304" pitchFamily="18" charset="0"/>
                <a:cs typeface="Times New Roman" panose="02020603050405020304" pitchFamily="18" charset="0"/>
              </a:rPr>
              <a:t>Približno 25.000 prebivalcev</a:t>
            </a:r>
          </a:p>
          <a:p>
            <a:pPr eaLnBrk="1" hangingPunct="1"/>
            <a:r>
              <a:rPr lang="sl-SI" altLang="sl-SI">
                <a:latin typeface="Times New Roman" panose="02020603050405020304" pitchFamily="18" charset="0"/>
                <a:cs typeface="Times New Roman" panose="02020603050405020304" pitchFamily="18" charset="0"/>
              </a:rPr>
              <a:t>Eno največjih arheoloških najdišč v Italiji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23EE4-73BD-4F16-A0C0-0DA570F5F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l-SI" dirty="0">
                <a:solidFill>
                  <a:schemeClr val="accent6"/>
                </a:solidFill>
                <a:latin typeface="Broadway" pitchFamily="82" charset="0"/>
              </a:rPr>
              <a:t>USTANOVITEV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E6651A-39EB-47CD-A5BA-BB40A9ED2E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l-SI" altLang="sl-SI">
                <a:latin typeface="Times New Roman" panose="02020603050405020304" pitchFamily="18" charset="0"/>
                <a:cs typeface="Times New Roman" panose="02020603050405020304" pitchFamily="18" charset="0"/>
              </a:rPr>
              <a:t>Grška kolonija v Italiji (Sicilija)</a:t>
            </a:r>
          </a:p>
          <a:p>
            <a:pPr eaLnBrk="1" hangingPunct="1"/>
            <a:r>
              <a:rPr lang="sl-SI" altLang="sl-SI">
                <a:latin typeface="Times New Roman" panose="02020603050405020304" pitchFamily="18" charset="0"/>
                <a:cs typeface="Times New Roman" panose="02020603050405020304" pitchFamily="18" charset="0"/>
              </a:rPr>
              <a:t>Ustanovili so ga leta 628 pr.n.št</a:t>
            </a:r>
          </a:p>
          <a:p>
            <a:pPr eaLnBrk="1" hangingPunct="1"/>
            <a:r>
              <a:rPr lang="sl-SI" altLang="sl-SI">
                <a:latin typeface="Times New Roman" panose="02020603050405020304" pitchFamily="18" charset="0"/>
                <a:cs typeface="Times New Roman" panose="02020603050405020304" pitchFamily="18" charset="0"/>
              </a:rPr>
              <a:t>Priseljenci iz Magare Hyblaea-je</a:t>
            </a:r>
          </a:p>
          <a:p>
            <a:pPr eaLnBrk="1" hangingPunct="1"/>
            <a:r>
              <a:rPr lang="sl-SI" altLang="sl-SI">
                <a:latin typeface="Times New Roman" panose="02020603050405020304" pitchFamily="18" charset="0"/>
                <a:cs typeface="Times New Roman" panose="02020603050405020304" pitchFamily="18" charset="0"/>
              </a:rPr>
              <a:t>Kot trgovsko in poljedeljsko podkolonijo v južni italjanski pokrajini Trapani na jugozahodni obali Sicilije, med rečnima dolinama Belice in Modione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FB2EC-9C92-4390-9B2D-DD808351D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l-SI" dirty="0">
                <a:solidFill>
                  <a:schemeClr val="accent6"/>
                </a:solidFill>
                <a:latin typeface="Broadway" pitchFamily="82" charset="0"/>
              </a:rPr>
              <a:t>ZGODOVINA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248B13-0A5C-4CCB-9BAF-AA512FC970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l-SI" altLang="sl-SI">
                <a:latin typeface="Times New Roman" panose="02020603050405020304" pitchFamily="18" charset="0"/>
                <a:cs typeface="Times New Roman" panose="02020603050405020304" pitchFamily="18" charset="0"/>
              </a:rPr>
              <a:t>Sprva pod oligarhično vladavino </a:t>
            </a:r>
          </a:p>
          <a:p>
            <a:pPr eaLnBrk="1" hangingPunct="1"/>
            <a:r>
              <a:rPr lang="sl-SI" altLang="sl-SI">
                <a:latin typeface="Times New Roman" panose="02020603050405020304" pitchFamily="18" charset="0"/>
                <a:cs typeface="Times New Roman" panose="02020603050405020304" pitchFamily="18" charset="0"/>
              </a:rPr>
              <a:t>V 5. stoletju pr.n.št pa kot veliko drugih sicilianskih mest pod tirani, dokler ga niso porušili Kartažani</a:t>
            </a:r>
          </a:p>
          <a:p>
            <a:pPr eaLnBrk="1" hangingPunct="1"/>
            <a:r>
              <a:rPr lang="sl-SI" altLang="sl-SI">
                <a:latin typeface="Times New Roman" panose="02020603050405020304" pitchFamily="18" charset="0"/>
                <a:cs typeface="Times New Roman" panose="02020603050405020304" pitchFamily="18" charset="0"/>
              </a:rPr>
              <a:t>S tem se je začel njegov nezadržni propad,saj so ga po obdobju skromne obnove ponovno porušili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BD7B66-9729-43E7-9967-6C9308B25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l-SI" dirty="0">
                <a:solidFill>
                  <a:schemeClr val="accent6"/>
                </a:solidFill>
                <a:latin typeface="Broadway" pitchFamily="82" charset="0"/>
              </a:rPr>
              <a:t>ZGRADBA MESTA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85F59E-EFFA-48E5-AD3B-41C6144298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5160962"/>
          </a:xfrm>
        </p:spPr>
        <p:txBody>
          <a:bodyPr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sl-SI" dirty="0">
                <a:latin typeface="Times New Roman" pitchFamily="18" charset="0"/>
                <a:cs typeface="Times New Roman" pitchFamily="18" charset="0"/>
              </a:rPr>
              <a:t>Center mesta je bila mogočna akropola 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sl-SI" dirty="0">
                <a:latin typeface="Times New Roman" pitchFamily="18" charset="0"/>
                <a:cs typeface="Times New Roman" pitchFamily="18" charset="0"/>
              </a:rPr>
              <a:t>Na akropoli pa so stali najstarejši templji (imenovani s črkami abecede; A, B, C, D, E, F, G, O) in nekaj stanovanjiskih blokov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sl-SI" dirty="0">
                <a:latin typeface="Times New Roman" pitchFamily="18" charset="0"/>
                <a:cs typeface="Times New Roman" pitchFamily="18" charset="0"/>
              </a:rPr>
              <a:t>Severno od akropole so se dvigale stanovanjske četrti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sl-SI" dirty="0">
                <a:latin typeface="Times New Roman" pitchFamily="18" charset="0"/>
                <a:cs typeface="Times New Roman" pitchFamily="18" charset="0"/>
              </a:rPr>
              <a:t>Najzanimivejše značilnosti: </a:t>
            </a:r>
          </a:p>
          <a:p>
            <a:pPr marL="914400" lvl="1" indent="-514350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sl-SI" sz="3200" dirty="0">
                <a:latin typeface="Times New Roman" pitchFamily="18" charset="0"/>
                <a:cs typeface="Times New Roman" pitchFamily="18" charset="0"/>
              </a:rPr>
              <a:t>preudarna razporeditev stanovanjskih četrti,ločenih od kulturnih območij</a:t>
            </a:r>
          </a:p>
          <a:p>
            <a:pPr marL="914400" lvl="1" indent="-514350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sl-SI" sz="3200" dirty="0">
                <a:latin typeface="Times New Roman" pitchFamily="18" charset="0"/>
                <a:cs typeface="Times New Roman" pitchFamily="18" charset="0"/>
              </a:rPr>
              <a:t>Postavitev svetišč zunaj obzidja, obrjena v isto smer kot tista na akropoli</a:t>
            </a:r>
          </a:p>
          <a:p>
            <a:pPr marL="514350" indent="-51435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sl-SI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01EFAD-1998-447F-92F8-2BF12B4E8E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121035-902B-4747-AA7B-BB3DA1DA1A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l-SI" altLang="sl-SI">
                <a:latin typeface="Times New Roman" panose="02020603050405020304" pitchFamily="18" charset="0"/>
                <a:cs typeface="Times New Roman" panose="02020603050405020304" pitchFamily="18" charset="0"/>
              </a:rPr>
              <a:t>Skoraj dovršeno pravokotno križanje cest in blokov priča o urbanističnem načrtu celotnega mesta</a:t>
            </a:r>
          </a:p>
        </p:txBody>
      </p:sp>
      <p:pic>
        <p:nvPicPr>
          <p:cNvPr id="4" name="Picture 3" descr="selinunt načrt.jpg">
            <a:extLst>
              <a:ext uri="{FF2B5EF4-FFF2-40B4-BE49-F238E27FC236}">
                <a16:creationId xmlns:a16="http://schemas.microsoft.com/office/drawing/2014/main" id="{915F224B-F451-4623-878B-A2265340D5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0" y="2714625"/>
            <a:ext cx="2933700" cy="379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ontent Placeholder 9">
            <a:extLst>
              <a:ext uri="{FF2B5EF4-FFF2-40B4-BE49-F238E27FC236}">
                <a16:creationId xmlns:a16="http://schemas.microsoft.com/office/drawing/2014/main" id="{F94F0D59-ECB6-4D83-B456-9A6C3BF3AF6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buFont typeface="Wingdings 2" panose="05020102010507070707" pitchFamily="18" charset="2"/>
              <a:buNone/>
            </a:pPr>
            <a:endParaRPr lang="sl-SI" altLang="sl-S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B572EC-9C18-4DFD-81EA-9D10CEBCB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l-SI" dirty="0">
                <a:solidFill>
                  <a:schemeClr val="accent6"/>
                </a:solidFill>
                <a:latin typeface="Broadway" pitchFamily="82" charset="0"/>
              </a:rPr>
              <a:t>AKROPOLA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1D8115-0985-4797-98FC-4C6D24214D1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sl-SI" dirty="0">
                <a:latin typeface="Times New Roman" pitchFamily="18" charset="0"/>
                <a:cs typeface="Times New Roman" pitchFamily="18" charset="0"/>
              </a:rPr>
              <a:t>Središče verskega,javnega in političnega življenja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sl-SI" dirty="0">
                <a:latin typeface="Times New Roman" pitchFamily="18" charset="0"/>
                <a:cs typeface="Times New Roman" pitchFamily="18" charset="0"/>
              </a:rPr>
              <a:t>Leži na nizki terasi 50m nad morsko gladino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sl-SI" dirty="0">
                <a:latin typeface="Times New Roman" pitchFamily="18" charset="0"/>
                <a:cs typeface="Times New Roman" pitchFamily="18" charset="0"/>
              </a:rPr>
              <a:t>Lahko dostopno z ladnjo (ugodno za trgovino)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sl-SI" dirty="0">
                <a:latin typeface="Times New Roman" pitchFamily="18" charset="0"/>
                <a:cs typeface="Times New Roman" pitchFamily="18" charset="0"/>
              </a:rPr>
              <a:t>Sprednja stran posebej primerna za obrambo (približno 5 kilometrov dolgo obzidje narejeno iz peščenih blokov)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sl-SI" dirty="0">
                <a:latin typeface="Times New Roman" pitchFamily="18" charset="0"/>
                <a:cs typeface="Times New Roman" pitchFamily="18" charset="0"/>
              </a:rPr>
              <a:t>Glavni cesti ( S-J, V-Z), se križata pravokotno in mesto razdelita na četrtine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sl-SI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acropolis1.jpg">
            <a:extLst>
              <a:ext uri="{FF2B5EF4-FFF2-40B4-BE49-F238E27FC236}">
                <a16:creationId xmlns:a16="http://schemas.microsoft.com/office/drawing/2014/main" id="{76CA1D48-DFB9-4E65-9C14-6B760C4CC6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857750"/>
            <a:ext cx="2352675" cy="176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akropola.jpg">
            <a:extLst>
              <a:ext uri="{FF2B5EF4-FFF2-40B4-BE49-F238E27FC236}">
                <a16:creationId xmlns:a16="http://schemas.microsoft.com/office/drawing/2014/main" id="{83798487-1B44-43C1-B91C-E026BDF1F6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688" y="1643063"/>
            <a:ext cx="4622800" cy="307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041162-938B-41DE-85AB-71B9DEBC3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l-SI" dirty="0">
                <a:solidFill>
                  <a:schemeClr val="accent6"/>
                </a:solidFill>
                <a:latin typeface="Broadway" pitchFamily="82" charset="0"/>
              </a:rPr>
              <a:t>TEMPLJI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56C4D5-4026-405C-8C46-20414B210A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910138" cy="5114925"/>
          </a:xfrm>
        </p:spPr>
        <p:txBody>
          <a:bodyPr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sl-SI" dirty="0">
                <a:latin typeface="Times New Roman" pitchFamily="18" charset="0"/>
                <a:cs typeface="Times New Roman" pitchFamily="18" charset="0"/>
              </a:rPr>
              <a:t>TEMPELJ C: </a:t>
            </a:r>
          </a:p>
          <a:p>
            <a:pPr lvl="1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sl-SI" sz="2600" dirty="0">
                <a:latin typeface="Times New Roman" pitchFamily="18" charset="0"/>
                <a:cs typeface="Times New Roman" pitchFamily="18" charset="0"/>
              </a:rPr>
              <a:t>64m x 24m, zelo podolgovat tloris (zlitje jonskih in dorskih oblik)</a:t>
            </a:r>
          </a:p>
          <a:p>
            <a:pPr lvl="1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sl-SI" sz="2600" dirty="0">
                <a:latin typeface="Times New Roman" pitchFamily="18" charset="0"/>
                <a:cs typeface="Times New Roman" pitchFamily="18" charset="0"/>
              </a:rPr>
              <a:t>nahaja se na najvišji točki akropole</a:t>
            </a:r>
          </a:p>
          <a:p>
            <a:pPr lvl="1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sl-SI" sz="2600" dirty="0">
                <a:latin typeface="Times New Roman" pitchFamily="18" charset="0"/>
                <a:cs typeface="Times New Roman" pitchFamily="18" charset="0"/>
              </a:rPr>
              <a:t>najvrjetneje posvečen Apolonu</a:t>
            </a:r>
          </a:p>
          <a:p>
            <a:pPr lvl="1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sl-SI" sz="2600" dirty="0">
                <a:latin typeface="Times New Roman" pitchFamily="18" charset="0"/>
                <a:cs typeface="Times New Roman" pitchFamily="18" charset="0"/>
              </a:rPr>
              <a:t>obrjen proti vzhodu v skladu z grško kulturo</a:t>
            </a:r>
          </a:p>
          <a:p>
            <a:pPr lvl="1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sl-SI" sz="2600" dirty="0">
                <a:latin typeface="Times New Roman" pitchFamily="18" charset="0"/>
                <a:cs typeface="Times New Roman" pitchFamily="18" charset="0"/>
              </a:rPr>
              <a:t>zgrajen iz 42 stebrov (dorski slog) – 12 prednjih in 30 bočnih</a:t>
            </a:r>
          </a:p>
          <a:p>
            <a:pPr lvl="1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sl-SI" sz="2600" dirty="0">
                <a:latin typeface="Times New Roman" pitchFamily="18" charset="0"/>
                <a:cs typeface="Times New Roman" pitchFamily="18" charset="0"/>
              </a:rPr>
              <a:t>marmor in kamen</a:t>
            </a:r>
          </a:p>
          <a:p>
            <a:pPr lvl="1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sl-SI" sz="2600" dirty="0">
                <a:latin typeface="Times New Roman" pitchFamily="18" charset="0"/>
                <a:cs typeface="Times New Roman" pitchFamily="18" charset="0"/>
              </a:rPr>
              <a:t>notranjost kaže na grški gradbeni sistem </a:t>
            </a:r>
          </a:p>
          <a:p>
            <a:pPr lvl="1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sl-SI" sz="2600" dirty="0">
                <a:latin typeface="Times New Roman" pitchFamily="18" charset="0"/>
                <a:cs typeface="Times New Roman" pitchFamily="18" charset="0"/>
              </a:rPr>
              <a:t>verski kipi imajo pogled usmerjen proti strani vzhajajočega sonca-ponazarja izvor svetlobe in življenja. Nikoli proti strani sončnega zahoda, ki je prikazan kot tema in smrt.</a:t>
            </a:r>
          </a:p>
          <a:p>
            <a:pPr lvl="1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endParaRPr lang="sl-SI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Content Placeholder 5" descr="tempelj c-od blizu.jpg">
            <a:extLst>
              <a:ext uri="{FF2B5EF4-FFF2-40B4-BE49-F238E27FC236}">
                <a16:creationId xmlns:a16="http://schemas.microsoft.com/office/drawing/2014/main" id="{123D801A-E155-42ED-A377-94CAA2DDB4B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43500" y="3929063"/>
            <a:ext cx="3822700" cy="2786062"/>
          </a:xfrm>
        </p:spPr>
      </p:pic>
      <p:pic>
        <p:nvPicPr>
          <p:cNvPr id="4" name="Picture 3" descr="tempelj c.jpg">
            <a:extLst>
              <a:ext uri="{FF2B5EF4-FFF2-40B4-BE49-F238E27FC236}">
                <a16:creationId xmlns:a16="http://schemas.microsoft.com/office/drawing/2014/main" id="{5B855F79-D26F-43E6-9EBD-E473787287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75" y="1143000"/>
            <a:ext cx="1930400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E9A091B-8891-4569-BC32-07A141B21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625" y="457200"/>
            <a:ext cx="8686800" cy="8413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sl-S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B6CD7D-46F7-4895-8EE4-0636CEE5098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sl-SI" dirty="0">
                <a:latin typeface="Times New Roman" pitchFamily="18" charset="0"/>
                <a:cs typeface="Times New Roman" pitchFamily="18" charset="0"/>
              </a:rPr>
              <a:t>TEMPELJ G:</a:t>
            </a:r>
          </a:p>
          <a:p>
            <a:pPr lvl="1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sl-SI" dirty="0">
                <a:latin typeface="Times New Roman" pitchFamily="18" charset="0"/>
                <a:cs typeface="Times New Roman" pitchFamily="18" charset="0"/>
              </a:rPr>
              <a:t>4 največji kdajkoli zgrajen grški tempelj</a:t>
            </a:r>
          </a:p>
          <a:p>
            <a:pPr lvl="1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sl-SI" dirty="0">
                <a:latin typeface="Times New Roman" pitchFamily="18" charset="0"/>
                <a:cs typeface="Times New Roman" pitchFamily="18" charset="0"/>
              </a:rPr>
              <a:t>postavljen na vzhodnem griču</a:t>
            </a:r>
          </a:p>
          <a:p>
            <a:pPr lvl="1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sl-SI" dirty="0">
                <a:latin typeface="Times New Roman" pitchFamily="18" charset="0"/>
                <a:cs typeface="Times New Roman" pitchFamily="18" charset="0"/>
              </a:rPr>
              <a:t>zgrajen iz 46 stebrov v dorskem slogu (2x8+2x15)</a:t>
            </a:r>
          </a:p>
          <a:p>
            <a:pPr lvl="1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sl-SI" dirty="0">
                <a:latin typeface="Times New Roman" pitchFamily="18" charset="0"/>
                <a:cs typeface="Times New Roman" pitchFamily="18" charset="0"/>
              </a:rPr>
              <a:t>marmor in kamen</a:t>
            </a:r>
          </a:p>
          <a:p>
            <a:pPr lvl="1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sl-SI" dirty="0">
                <a:latin typeface="Times New Roman" pitchFamily="18" charset="0"/>
                <a:cs typeface="Times New Roman" pitchFamily="18" charset="0"/>
              </a:rPr>
              <a:t>posvečen Apolonu</a:t>
            </a:r>
          </a:p>
          <a:p>
            <a:pPr lvl="1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sl-SI" dirty="0">
                <a:latin typeface="Times New Roman" pitchFamily="18" charset="0"/>
                <a:cs typeface="Times New Roman" pitchFamily="18" charset="0"/>
              </a:rPr>
              <a:t>značilen dorski tloris (110m x 50m)</a:t>
            </a:r>
          </a:p>
          <a:p>
            <a:pPr lvl="1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sl-SI" dirty="0">
                <a:latin typeface="Times New Roman" pitchFamily="18" charset="0"/>
                <a:cs typeface="Times New Roman" pitchFamily="18" charset="0"/>
              </a:rPr>
              <a:t>trije vhodi skozi katere se je prešlo v ustrezne 3 ladje</a:t>
            </a:r>
          </a:p>
          <a:p>
            <a:pPr lvl="1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endParaRPr lang="sl-SI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Content Placeholder 5" descr="Selinunte-TempleG-Plan-bjs.png">
            <a:extLst>
              <a:ext uri="{FF2B5EF4-FFF2-40B4-BE49-F238E27FC236}">
                <a16:creationId xmlns:a16="http://schemas.microsoft.com/office/drawing/2014/main" id="{925C779C-7226-4841-B5C5-B1A6E653EF5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3438" y="1500188"/>
            <a:ext cx="4343400" cy="2663825"/>
          </a:xfrm>
        </p:spPr>
      </p:pic>
      <p:pic>
        <p:nvPicPr>
          <p:cNvPr id="7" name="Picture 6" descr="G.jpg">
            <a:extLst>
              <a:ext uri="{FF2B5EF4-FFF2-40B4-BE49-F238E27FC236}">
                <a16:creationId xmlns:a16="http://schemas.microsoft.com/office/drawing/2014/main" id="{00DCBD78-CF74-4EAB-8E8F-EFB6CB71B7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0" y="4214813"/>
            <a:ext cx="3249613" cy="230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Trek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0</TotalTime>
  <Words>509</Words>
  <Application>Microsoft Office PowerPoint</Application>
  <PresentationFormat>On-screen Show (4:3)</PresentationFormat>
  <Paragraphs>71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Algerian</vt:lpstr>
      <vt:lpstr>Arial</vt:lpstr>
      <vt:lpstr>Broadway</vt:lpstr>
      <vt:lpstr>Calibri</vt:lpstr>
      <vt:lpstr>Franklin Gothic Book</vt:lpstr>
      <vt:lpstr>Franklin Gothic Medium</vt:lpstr>
      <vt:lpstr>Times New Roman</vt:lpstr>
      <vt:lpstr>Wingdings</vt:lpstr>
      <vt:lpstr>Wingdings 2</vt:lpstr>
      <vt:lpstr>Trek</vt:lpstr>
      <vt:lpstr>SELINUNT</vt:lpstr>
      <vt:lpstr>SPLOŠNO</vt:lpstr>
      <vt:lpstr>USTANOVITEV</vt:lpstr>
      <vt:lpstr>ZGODOVINA</vt:lpstr>
      <vt:lpstr>ZGRADBA MESTA</vt:lpstr>
      <vt:lpstr>PowerPoint Presentation</vt:lpstr>
      <vt:lpstr>AKROPOLA</vt:lpstr>
      <vt:lpstr>TEMPLJI</vt:lpstr>
      <vt:lpstr>PowerPoint Presentation</vt:lpstr>
      <vt:lpstr>PowerPoint Presentation</vt:lpstr>
      <vt:lpstr>PowerPoint Presentation</vt:lpstr>
      <vt:lpstr>PowerPoint Presentation</vt:lpstr>
      <vt:lpstr>VIRI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2019-06-03T09:16:31Z</dcterms:created>
  <dcterms:modified xsi:type="dcterms:W3CDTF">2019-06-03T09:16:31Z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