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18"/>
  </p:notesMasterIdLst>
  <p:sldIdLst>
    <p:sldId id="256" r:id="rId2"/>
    <p:sldId id="257" r:id="rId3"/>
    <p:sldId id="258" r:id="rId4"/>
    <p:sldId id="259" r:id="rId5"/>
    <p:sldId id="260" r:id="rId6"/>
    <p:sldId id="267" r:id="rId7"/>
    <p:sldId id="261" r:id="rId8"/>
    <p:sldId id="262" r:id="rId9"/>
    <p:sldId id="269" r:id="rId10"/>
    <p:sldId id="270" r:id="rId11"/>
    <p:sldId id="271" r:id="rId12"/>
    <p:sldId id="263" r:id="rId13"/>
    <p:sldId id="264" r:id="rId14"/>
    <p:sldId id="266" r:id="rId15"/>
    <p:sldId id="265" r:id="rId16"/>
    <p:sldId id="268" r:id="rId17"/>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Gill Sans MT" panose="020B0502020104020203" pitchFamily="34" charset="-18"/>
        <a:ea typeface="+mn-ea"/>
        <a:cs typeface="Arial" panose="020B0604020202020204" pitchFamily="34" charset="0"/>
      </a:defRPr>
    </a:lvl1pPr>
    <a:lvl2pPr marL="457200" algn="l" rtl="0" fontAlgn="base">
      <a:spcBef>
        <a:spcPct val="0"/>
      </a:spcBef>
      <a:spcAft>
        <a:spcPct val="0"/>
      </a:spcAft>
      <a:defRPr kern="1200">
        <a:solidFill>
          <a:schemeClr val="tx1"/>
        </a:solidFill>
        <a:latin typeface="Gill Sans MT" panose="020B0502020104020203" pitchFamily="34" charset="-18"/>
        <a:ea typeface="+mn-ea"/>
        <a:cs typeface="Arial" panose="020B0604020202020204" pitchFamily="34" charset="0"/>
      </a:defRPr>
    </a:lvl2pPr>
    <a:lvl3pPr marL="914400" algn="l" rtl="0" fontAlgn="base">
      <a:spcBef>
        <a:spcPct val="0"/>
      </a:spcBef>
      <a:spcAft>
        <a:spcPct val="0"/>
      </a:spcAft>
      <a:defRPr kern="1200">
        <a:solidFill>
          <a:schemeClr val="tx1"/>
        </a:solidFill>
        <a:latin typeface="Gill Sans MT" panose="020B0502020104020203" pitchFamily="34" charset="-18"/>
        <a:ea typeface="+mn-ea"/>
        <a:cs typeface="Arial" panose="020B0604020202020204" pitchFamily="34" charset="0"/>
      </a:defRPr>
    </a:lvl3pPr>
    <a:lvl4pPr marL="1371600" algn="l" rtl="0" fontAlgn="base">
      <a:spcBef>
        <a:spcPct val="0"/>
      </a:spcBef>
      <a:spcAft>
        <a:spcPct val="0"/>
      </a:spcAft>
      <a:defRPr kern="1200">
        <a:solidFill>
          <a:schemeClr val="tx1"/>
        </a:solidFill>
        <a:latin typeface="Gill Sans MT" panose="020B0502020104020203" pitchFamily="34" charset="-18"/>
        <a:ea typeface="+mn-ea"/>
        <a:cs typeface="Arial" panose="020B0604020202020204" pitchFamily="34" charset="0"/>
      </a:defRPr>
    </a:lvl4pPr>
    <a:lvl5pPr marL="1828800" algn="l" rtl="0" fontAlgn="base">
      <a:spcBef>
        <a:spcPct val="0"/>
      </a:spcBef>
      <a:spcAft>
        <a:spcPct val="0"/>
      </a:spcAft>
      <a:defRPr kern="1200">
        <a:solidFill>
          <a:schemeClr val="tx1"/>
        </a:solidFill>
        <a:latin typeface="Gill Sans MT" panose="020B0502020104020203" pitchFamily="34" charset="-18"/>
        <a:ea typeface="+mn-ea"/>
        <a:cs typeface="Arial" panose="020B0604020202020204" pitchFamily="34" charset="0"/>
      </a:defRPr>
    </a:lvl5pPr>
    <a:lvl6pPr marL="2286000" algn="l" defTabSz="914400" rtl="0" eaLnBrk="1" latinLnBrk="0" hangingPunct="1">
      <a:defRPr kern="1200">
        <a:solidFill>
          <a:schemeClr val="tx1"/>
        </a:solidFill>
        <a:latin typeface="Gill Sans MT" panose="020B0502020104020203" pitchFamily="34" charset="-18"/>
        <a:ea typeface="+mn-ea"/>
        <a:cs typeface="Arial" panose="020B0604020202020204" pitchFamily="34" charset="0"/>
      </a:defRPr>
    </a:lvl6pPr>
    <a:lvl7pPr marL="2743200" algn="l" defTabSz="914400" rtl="0" eaLnBrk="1" latinLnBrk="0" hangingPunct="1">
      <a:defRPr kern="1200">
        <a:solidFill>
          <a:schemeClr val="tx1"/>
        </a:solidFill>
        <a:latin typeface="Gill Sans MT" panose="020B0502020104020203" pitchFamily="34" charset="-18"/>
        <a:ea typeface="+mn-ea"/>
        <a:cs typeface="Arial" panose="020B0604020202020204" pitchFamily="34" charset="0"/>
      </a:defRPr>
    </a:lvl7pPr>
    <a:lvl8pPr marL="3200400" algn="l" defTabSz="914400" rtl="0" eaLnBrk="1" latinLnBrk="0" hangingPunct="1">
      <a:defRPr kern="1200">
        <a:solidFill>
          <a:schemeClr val="tx1"/>
        </a:solidFill>
        <a:latin typeface="Gill Sans MT" panose="020B0502020104020203" pitchFamily="34" charset="-18"/>
        <a:ea typeface="+mn-ea"/>
        <a:cs typeface="Arial" panose="020B0604020202020204" pitchFamily="34" charset="0"/>
      </a:defRPr>
    </a:lvl8pPr>
    <a:lvl9pPr marL="3657600" algn="l" defTabSz="914400" rtl="0" eaLnBrk="1" latinLnBrk="0" hangingPunct="1">
      <a:defRPr kern="1200">
        <a:solidFill>
          <a:schemeClr val="tx1"/>
        </a:solidFill>
        <a:latin typeface="Gill Sans MT" panose="020B0502020104020203" pitchFamily="34" charset="-18"/>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1214"/>
    <a:srgbClr val="1499A0"/>
    <a:srgbClr val="6E2D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851" autoAdjust="0"/>
  </p:normalViewPr>
  <p:slideViewPr>
    <p:cSldViewPr>
      <p:cViewPr varScale="1">
        <p:scale>
          <a:sx n="75" d="100"/>
          <a:sy n="75" d="100"/>
        </p:scale>
        <p:origin x="-12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grada glave 1">
            <a:extLst>
              <a:ext uri="{FF2B5EF4-FFF2-40B4-BE49-F238E27FC236}">
                <a16:creationId xmlns:a16="http://schemas.microsoft.com/office/drawing/2014/main" id="{91C3B4E1-4165-415B-86CA-113BB60A4B7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l-SI"/>
          </a:p>
        </p:txBody>
      </p:sp>
      <p:sp>
        <p:nvSpPr>
          <p:cNvPr id="3" name="Ograda datuma 2">
            <a:extLst>
              <a:ext uri="{FF2B5EF4-FFF2-40B4-BE49-F238E27FC236}">
                <a16:creationId xmlns:a16="http://schemas.microsoft.com/office/drawing/2014/main" id="{F4221C89-560C-4321-B546-CA14A9AA9B03}"/>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9EEBD81-D34E-496F-BCD1-4723BB09C181}" type="datetimeFigureOut">
              <a:rPr lang="sl-SI"/>
              <a:pPr>
                <a:defRPr/>
              </a:pPr>
              <a:t>3. 06. 2019</a:t>
            </a:fld>
            <a:endParaRPr lang="sl-SI"/>
          </a:p>
        </p:txBody>
      </p:sp>
      <p:sp>
        <p:nvSpPr>
          <p:cNvPr id="4" name="Ograda stranske slike 3">
            <a:extLst>
              <a:ext uri="{FF2B5EF4-FFF2-40B4-BE49-F238E27FC236}">
                <a16:creationId xmlns:a16="http://schemas.microsoft.com/office/drawing/2014/main" id="{5F94302A-0014-4FC8-B5DE-AEBA257BC7C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Ograda opomb 4">
            <a:extLst>
              <a:ext uri="{FF2B5EF4-FFF2-40B4-BE49-F238E27FC236}">
                <a16:creationId xmlns:a16="http://schemas.microsoft.com/office/drawing/2014/main" id="{66314CC6-7B92-4C1E-BBA1-43020F4BA64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l-SI" noProof="0"/>
              <a:t>Kliknite, če želite urediti sloge besedila matrice</a:t>
            </a:r>
          </a:p>
          <a:p>
            <a:pPr lvl="1"/>
            <a:r>
              <a:rPr lang="sl-SI" noProof="0"/>
              <a:t>Druga raven</a:t>
            </a:r>
          </a:p>
          <a:p>
            <a:pPr lvl="2"/>
            <a:r>
              <a:rPr lang="sl-SI" noProof="0"/>
              <a:t>Tretja raven</a:t>
            </a:r>
          </a:p>
          <a:p>
            <a:pPr lvl="3"/>
            <a:r>
              <a:rPr lang="sl-SI" noProof="0"/>
              <a:t>Četrta raven</a:t>
            </a:r>
          </a:p>
          <a:p>
            <a:pPr lvl="4"/>
            <a:r>
              <a:rPr lang="sl-SI" noProof="0"/>
              <a:t>Peta raven</a:t>
            </a:r>
          </a:p>
        </p:txBody>
      </p:sp>
      <p:sp>
        <p:nvSpPr>
          <p:cNvPr id="6" name="Ograda noge 5">
            <a:extLst>
              <a:ext uri="{FF2B5EF4-FFF2-40B4-BE49-F238E27FC236}">
                <a16:creationId xmlns:a16="http://schemas.microsoft.com/office/drawing/2014/main" id="{89A9F32E-6953-47E4-9A9B-AEF2B41B858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sl-SI"/>
          </a:p>
        </p:txBody>
      </p:sp>
      <p:sp>
        <p:nvSpPr>
          <p:cNvPr id="7" name="Ograda številke diapozitiva 6">
            <a:extLst>
              <a:ext uri="{FF2B5EF4-FFF2-40B4-BE49-F238E27FC236}">
                <a16:creationId xmlns:a16="http://schemas.microsoft.com/office/drawing/2014/main" id="{A15C7B33-6D47-4DAB-84CA-782C1BF17ED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66065BE5-3E5E-42CB-B7CA-6BB9008D9DDA}"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Ograda stranske slike 1">
            <a:extLst>
              <a:ext uri="{FF2B5EF4-FFF2-40B4-BE49-F238E27FC236}">
                <a16:creationId xmlns:a16="http://schemas.microsoft.com/office/drawing/2014/main" id="{607D8FDB-BF97-4B97-91E7-044D560142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Ograda opomb 2">
            <a:extLst>
              <a:ext uri="{FF2B5EF4-FFF2-40B4-BE49-F238E27FC236}">
                <a16:creationId xmlns:a16="http://schemas.microsoft.com/office/drawing/2014/main" id="{D9D82130-8FA3-4833-BD10-B25A37A8A9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sl-SI" altLang="sl-SI"/>
              <a:t>Predstavili bova</a:t>
            </a:r>
            <a:r>
              <a:rPr lang="en-US" altLang="sl-SI"/>
              <a:t> prve ideje o združitvi slovencev in o kasnejši združitvi južnih slovanov. Potrebno je poznati in razumeti takratno trenutno stanje na slovenskem območju. Slovenci smo skozi zgodovino vedno bili pod drugo oblastjo. Zaradi tega so se začele ideje  o združevanju in pripadnosti. Glede na notranje in svetovne razmere smo tudi Slovenci različno reagirali. Tu se pa začne jugoslovanska ideja, ki se potem v kasnejših letih tudi razvije in udejani.</a:t>
            </a:r>
            <a:endParaRPr lang="sl-SI" altLang="sl-SI"/>
          </a:p>
          <a:p>
            <a:pPr>
              <a:spcBef>
                <a:spcPct val="0"/>
              </a:spcBef>
            </a:pPr>
            <a:endParaRPr lang="sl-SI" altLang="sl-SI"/>
          </a:p>
        </p:txBody>
      </p:sp>
      <p:sp>
        <p:nvSpPr>
          <p:cNvPr id="26628" name="Ograda številke diapozitiva 3">
            <a:extLst>
              <a:ext uri="{FF2B5EF4-FFF2-40B4-BE49-F238E27FC236}">
                <a16:creationId xmlns:a16="http://schemas.microsoft.com/office/drawing/2014/main" id="{0BEAAD17-771D-4032-932C-C24466E4DE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18"/>
              </a:defRPr>
            </a:lvl1pPr>
            <a:lvl2pPr marL="742950" indent="-285750">
              <a:defRPr>
                <a:solidFill>
                  <a:schemeClr val="tx1"/>
                </a:solidFill>
                <a:latin typeface="Gill Sans MT" panose="020B0502020104020203" pitchFamily="34" charset="-18"/>
              </a:defRPr>
            </a:lvl2pPr>
            <a:lvl3pPr marL="1143000" indent="-228600">
              <a:defRPr>
                <a:solidFill>
                  <a:schemeClr val="tx1"/>
                </a:solidFill>
                <a:latin typeface="Gill Sans MT" panose="020B0502020104020203" pitchFamily="34" charset="-18"/>
              </a:defRPr>
            </a:lvl3pPr>
            <a:lvl4pPr marL="1600200" indent="-228600">
              <a:defRPr>
                <a:solidFill>
                  <a:schemeClr val="tx1"/>
                </a:solidFill>
                <a:latin typeface="Gill Sans MT" panose="020B0502020104020203" pitchFamily="34" charset="-18"/>
              </a:defRPr>
            </a:lvl4pPr>
            <a:lvl5pPr marL="2057400" indent="-228600">
              <a:defRPr>
                <a:solidFill>
                  <a:schemeClr val="tx1"/>
                </a:solidFill>
                <a:latin typeface="Gill Sans MT" panose="020B0502020104020203" pitchFamily="34" charset="-18"/>
              </a:defRPr>
            </a:lvl5pPr>
            <a:lvl6pPr marL="2514600" indent="-228600" fontAlgn="base">
              <a:spcBef>
                <a:spcPct val="0"/>
              </a:spcBef>
              <a:spcAft>
                <a:spcPct val="0"/>
              </a:spcAft>
              <a:defRPr>
                <a:solidFill>
                  <a:schemeClr val="tx1"/>
                </a:solidFill>
                <a:latin typeface="Gill Sans MT" panose="020B0502020104020203" pitchFamily="34" charset="-18"/>
              </a:defRPr>
            </a:lvl6pPr>
            <a:lvl7pPr marL="2971800" indent="-228600" fontAlgn="base">
              <a:spcBef>
                <a:spcPct val="0"/>
              </a:spcBef>
              <a:spcAft>
                <a:spcPct val="0"/>
              </a:spcAft>
              <a:defRPr>
                <a:solidFill>
                  <a:schemeClr val="tx1"/>
                </a:solidFill>
                <a:latin typeface="Gill Sans MT" panose="020B0502020104020203" pitchFamily="34" charset="-18"/>
              </a:defRPr>
            </a:lvl7pPr>
            <a:lvl8pPr marL="3429000" indent="-228600" fontAlgn="base">
              <a:spcBef>
                <a:spcPct val="0"/>
              </a:spcBef>
              <a:spcAft>
                <a:spcPct val="0"/>
              </a:spcAft>
              <a:defRPr>
                <a:solidFill>
                  <a:schemeClr val="tx1"/>
                </a:solidFill>
                <a:latin typeface="Gill Sans MT" panose="020B0502020104020203" pitchFamily="34" charset="-18"/>
              </a:defRPr>
            </a:lvl8pPr>
            <a:lvl9pPr marL="3886200" indent="-228600" fontAlgn="base">
              <a:spcBef>
                <a:spcPct val="0"/>
              </a:spcBef>
              <a:spcAft>
                <a:spcPct val="0"/>
              </a:spcAft>
              <a:defRPr>
                <a:solidFill>
                  <a:schemeClr val="tx1"/>
                </a:solidFill>
                <a:latin typeface="Gill Sans MT" panose="020B0502020104020203" pitchFamily="34" charset="-18"/>
              </a:defRPr>
            </a:lvl9pPr>
          </a:lstStyle>
          <a:p>
            <a:fld id="{209360EC-E749-49E4-807A-79194D9A2020}" type="slidenum">
              <a:rPr lang="sl-SI" altLang="sl-SI">
                <a:latin typeface="Calibri" panose="020F0502020204030204" pitchFamily="34" charset="0"/>
              </a:rPr>
              <a:pPr/>
              <a:t>2</a:t>
            </a:fld>
            <a:endParaRPr lang="sl-SI" altLang="sl-SI">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Ograda stranske slike 1">
            <a:extLst>
              <a:ext uri="{FF2B5EF4-FFF2-40B4-BE49-F238E27FC236}">
                <a16:creationId xmlns:a16="http://schemas.microsoft.com/office/drawing/2014/main" id="{D89812F4-CB63-43BE-B83C-2DDAF0368B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Ograda opomb 2">
            <a:extLst>
              <a:ext uri="{FF2B5EF4-FFF2-40B4-BE49-F238E27FC236}">
                <a16:creationId xmlns:a16="http://schemas.microsoft.com/office/drawing/2014/main" id="{BAF513D8-A7EF-4C0A-8CDE-320F9FAC0F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sl-SI" b="1"/>
              <a:t>Začetki jugoslovanske ideje</a:t>
            </a:r>
            <a:endParaRPr lang="sl-SI" altLang="sl-SI"/>
          </a:p>
          <a:p>
            <a:pPr>
              <a:spcBef>
                <a:spcPct val="0"/>
              </a:spcBef>
            </a:pPr>
            <a:r>
              <a:rPr lang="en-US" altLang="sl-SI"/>
              <a:t>Izvirajoča v ilirizmu je jugoslovanska ideja svoj prvi višek dosegla v revolucionarnem letu 1848, ko so jo izrazili tako slovenski kot hrvaški narodnjaki, zahteva po združenju slovenskih in hrvaških dežel s srbsko Vojvodino pa je bila tudi zakonsko sprejeta v hrvaškem saboru. V glavnem se je jugoslovanska ideja v letu 1848/49 omejila na osnovanje skupnosti južnoslovanskih narodov znotraj habsburške monarhije. V času neoabsolutizma je politična dejavnost zamrla; izražanje nacionalno-političnih idej se je preneslo na literarno področje.</a:t>
            </a:r>
            <a:endParaRPr lang="sl-SI" altLang="sl-SI"/>
          </a:p>
        </p:txBody>
      </p:sp>
      <p:sp>
        <p:nvSpPr>
          <p:cNvPr id="27652" name="Ograda številke diapozitiva 3">
            <a:extLst>
              <a:ext uri="{FF2B5EF4-FFF2-40B4-BE49-F238E27FC236}">
                <a16:creationId xmlns:a16="http://schemas.microsoft.com/office/drawing/2014/main" id="{C361AC6D-D14B-4D3A-948D-8F7D645A2C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18"/>
              </a:defRPr>
            </a:lvl1pPr>
            <a:lvl2pPr marL="742950" indent="-285750">
              <a:defRPr>
                <a:solidFill>
                  <a:schemeClr val="tx1"/>
                </a:solidFill>
                <a:latin typeface="Gill Sans MT" panose="020B0502020104020203" pitchFamily="34" charset="-18"/>
              </a:defRPr>
            </a:lvl2pPr>
            <a:lvl3pPr marL="1143000" indent="-228600">
              <a:defRPr>
                <a:solidFill>
                  <a:schemeClr val="tx1"/>
                </a:solidFill>
                <a:latin typeface="Gill Sans MT" panose="020B0502020104020203" pitchFamily="34" charset="-18"/>
              </a:defRPr>
            </a:lvl3pPr>
            <a:lvl4pPr marL="1600200" indent="-228600">
              <a:defRPr>
                <a:solidFill>
                  <a:schemeClr val="tx1"/>
                </a:solidFill>
                <a:latin typeface="Gill Sans MT" panose="020B0502020104020203" pitchFamily="34" charset="-18"/>
              </a:defRPr>
            </a:lvl4pPr>
            <a:lvl5pPr marL="2057400" indent="-228600">
              <a:defRPr>
                <a:solidFill>
                  <a:schemeClr val="tx1"/>
                </a:solidFill>
                <a:latin typeface="Gill Sans MT" panose="020B0502020104020203" pitchFamily="34" charset="-18"/>
              </a:defRPr>
            </a:lvl5pPr>
            <a:lvl6pPr marL="2514600" indent="-228600" fontAlgn="base">
              <a:spcBef>
                <a:spcPct val="0"/>
              </a:spcBef>
              <a:spcAft>
                <a:spcPct val="0"/>
              </a:spcAft>
              <a:defRPr>
                <a:solidFill>
                  <a:schemeClr val="tx1"/>
                </a:solidFill>
                <a:latin typeface="Gill Sans MT" panose="020B0502020104020203" pitchFamily="34" charset="-18"/>
              </a:defRPr>
            </a:lvl6pPr>
            <a:lvl7pPr marL="2971800" indent="-228600" fontAlgn="base">
              <a:spcBef>
                <a:spcPct val="0"/>
              </a:spcBef>
              <a:spcAft>
                <a:spcPct val="0"/>
              </a:spcAft>
              <a:defRPr>
                <a:solidFill>
                  <a:schemeClr val="tx1"/>
                </a:solidFill>
                <a:latin typeface="Gill Sans MT" panose="020B0502020104020203" pitchFamily="34" charset="-18"/>
              </a:defRPr>
            </a:lvl7pPr>
            <a:lvl8pPr marL="3429000" indent="-228600" fontAlgn="base">
              <a:spcBef>
                <a:spcPct val="0"/>
              </a:spcBef>
              <a:spcAft>
                <a:spcPct val="0"/>
              </a:spcAft>
              <a:defRPr>
                <a:solidFill>
                  <a:schemeClr val="tx1"/>
                </a:solidFill>
                <a:latin typeface="Gill Sans MT" panose="020B0502020104020203" pitchFamily="34" charset="-18"/>
              </a:defRPr>
            </a:lvl8pPr>
            <a:lvl9pPr marL="3886200" indent="-228600" fontAlgn="base">
              <a:spcBef>
                <a:spcPct val="0"/>
              </a:spcBef>
              <a:spcAft>
                <a:spcPct val="0"/>
              </a:spcAft>
              <a:defRPr>
                <a:solidFill>
                  <a:schemeClr val="tx1"/>
                </a:solidFill>
                <a:latin typeface="Gill Sans MT" panose="020B0502020104020203" pitchFamily="34" charset="-18"/>
              </a:defRPr>
            </a:lvl9pPr>
          </a:lstStyle>
          <a:p>
            <a:fld id="{4E14D59E-19A9-4F11-AA13-4709E1DDDEBB}" type="slidenum">
              <a:rPr lang="sl-SI" altLang="sl-SI">
                <a:latin typeface="Calibri" panose="020F0502020204030204" pitchFamily="34" charset="0"/>
              </a:rPr>
              <a:pPr/>
              <a:t>3</a:t>
            </a:fld>
            <a:endParaRPr lang="sl-SI" altLang="sl-SI">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Ograda stranske slike 1">
            <a:extLst>
              <a:ext uri="{FF2B5EF4-FFF2-40B4-BE49-F238E27FC236}">
                <a16:creationId xmlns:a16="http://schemas.microsoft.com/office/drawing/2014/main" id="{95AC5DF1-BEE3-4D2E-99A6-F45D7401B6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Ograda opomb 2">
            <a:extLst>
              <a:ext uri="{FF2B5EF4-FFF2-40B4-BE49-F238E27FC236}">
                <a16:creationId xmlns:a16="http://schemas.microsoft.com/office/drawing/2014/main" id="{82ABFB7F-CCD5-468D-A82D-60A0BBA26C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sl-SI" b="1"/>
              <a:t>Taborsko gibanje</a:t>
            </a:r>
            <a:endParaRPr lang="sl-SI" altLang="sl-SI"/>
          </a:p>
          <a:p>
            <a:pPr>
              <a:spcBef>
                <a:spcPct val="0"/>
              </a:spcBef>
            </a:pPr>
            <a:r>
              <a:rPr lang="en-US" altLang="sl-SI"/>
              <a:t> Z obnovitvijo ustavnega življenja v začetku šestdesetih let 19. stoletja se je pri Slovencih obnovila zahteva po Zedinjeni Sloveniji pa tudi po kulturnem, gospodarskem in, ko bi okoliščine to dopuščale, političnem zbliževanju Slovencev s Hrvati. V slovenskih de</a:t>
            </a:r>
            <a:r>
              <a:rPr lang="sl-SI" altLang="sl-SI"/>
              <a:t>želah sta se izoblikovala dva tabora</a:t>
            </a:r>
            <a:r>
              <a:rPr lang="en-US" altLang="sl-SI"/>
              <a:t>: tabor, ki je zagovarjal previdno in opurtunistično politiko državnih poslancev (staroslovenci), in tabor opozicije (mladoslovenci), ki se je zavzemal za odločno in radikalno slovensko nacionalno politiko po zgledu Čehov. Poleti 1868 so mladoslovenci pod vplivom taborskega gibanja na Češkem začeli organizirati tabore. Pobude zanje so skoraj istočasno dali Matija Prelog iz Maribora, Fran Levstik ter aktivni člani ljutomerske čitalnice, ki so 9. avgusta 1868 V Ljutomerju organizirali prvi slovenski tabor, ker se je zbralo 7000 ljudi. </a:t>
            </a:r>
            <a:endParaRPr lang="sl-SI" altLang="sl-SI"/>
          </a:p>
        </p:txBody>
      </p:sp>
      <p:sp>
        <p:nvSpPr>
          <p:cNvPr id="28676" name="Ograda številke diapozitiva 3">
            <a:extLst>
              <a:ext uri="{FF2B5EF4-FFF2-40B4-BE49-F238E27FC236}">
                <a16:creationId xmlns:a16="http://schemas.microsoft.com/office/drawing/2014/main" id="{58C37008-BB14-440C-86E3-E7AE38D0B7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18"/>
              </a:defRPr>
            </a:lvl1pPr>
            <a:lvl2pPr marL="742950" indent="-285750">
              <a:defRPr>
                <a:solidFill>
                  <a:schemeClr val="tx1"/>
                </a:solidFill>
                <a:latin typeface="Gill Sans MT" panose="020B0502020104020203" pitchFamily="34" charset="-18"/>
              </a:defRPr>
            </a:lvl2pPr>
            <a:lvl3pPr marL="1143000" indent="-228600">
              <a:defRPr>
                <a:solidFill>
                  <a:schemeClr val="tx1"/>
                </a:solidFill>
                <a:latin typeface="Gill Sans MT" panose="020B0502020104020203" pitchFamily="34" charset="-18"/>
              </a:defRPr>
            </a:lvl3pPr>
            <a:lvl4pPr marL="1600200" indent="-228600">
              <a:defRPr>
                <a:solidFill>
                  <a:schemeClr val="tx1"/>
                </a:solidFill>
                <a:latin typeface="Gill Sans MT" panose="020B0502020104020203" pitchFamily="34" charset="-18"/>
              </a:defRPr>
            </a:lvl4pPr>
            <a:lvl5pPr marL="2057400" indent="-228600">
              <a:defRPr>
                <a:solidFill>
                  <a:schemeClr val="tx1"/>
                </a:solidFill>
                <a:latin typeface="Gill Sans MT" panose="020B0502020104020203" pitchFamily="34" charset="-18"/>
              </a:defRPr>
            </a:lvl5pPr>
            <a:lvl6pPr marL="2514600" indent="-228600" fontAlgn="base">
              <a:spcBef>
                <a:spcPct val="0"/>
              </a:spcBef>
              <a:spcAft>
                <a:spcPct val="0"/>
              </a:spcAft>
              <a:defRPr>
                <a:solidFill>
                  <a:schemeClr val="tx1"/>
                </a:solidFill>
                <a:latin typeface="Gill Sans MT" panose="020B0502020104020203" pitchFamily="34" charset="-18"/>
              </a:defRPr>
            </a:lvl6pPr>
            <a:lvl7pPr marL="2971800" indent="-228600" fontAlgn="base">
              <a:spcBef>
                <a:spcPct val="0"/>
              </a:spcBef>
              <a:spcAft>
                <a:spcPct val="0"/>
              </a:spcAft>
              <a:defRPr>
                <a:solidFill>
                  <a:schemeClr val="tx1"/>
                </a:solidFill>
                <a:latin typeface="Gill Sans MT" panose="020B0502020104020203" pitchFamily="34" charset="-18"/>
              </a:defRPr>
            </a:lvl7pPr>
            <a:lvl8pPr marL="3429000" indent="-228600" fontAlgn="base">
              <a:spcBef>
                <a:spcPct val="0"/>
              </a:spcBef>
              <a:spcAft>
                <a:spcPct val="0"/>
              </a:spcAft>
              <a:defRPr>
                <a:solidFill>
                  <a:schemeClr val="tx1"/>
                </a:solidFill>
                <a:latin typeface="Gill Sans MT" panose="020B0502020104020203" pitchFamily="34" charset="-18"/>
              </a:defRPr>
            </a:lvl8pPr>
            <a:lvl9pPr marL="3886200" indent="-228600" fontAlgn="base">
              <a:spcBef>
                <a:spcPct val="0"/>
              </a:spcBef>
              <a:spcAft>
                <a:spcPct val="0"/>
              </a:spcAft>
              <a:defRPr>
                <a:solidFill>
                  <a:schemeClr val="tx1"/>
                </a:solidFill>
                <a:latin typeface="Gill Sans MT" panose="020B0502020104020203" pitchFamily="34" charset="-18"/>
              </a:defRPr>
            </a:lvl9pPr>
          </a:lstStyle>
          <a:p>
            <a:fld id="{66BE4E8A-668F-420A-91C4-8492E81F302A}" type="slidenum">
              <a:rPr lang="sl-SI" altLang="sl-SI">
                <a:latin typeface="Calibri" panose="020F0502020204030204" pitchFamily="34" charset="0"/>
              </a:rPr>
              <a:pPr/>
              <a:t>4</a:t>
            </a:fld>
            <a:endParaRPr lang="sl-SI" altLang="sl-SI">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Ograda stranske slike 1">
            <a:extLst>
              <a:ext uri="{FF2B5EF4-FFF2-40B4-BE49-F238E27FC236}">
                <a16:creationId xmlns:a16="http://schemas.microsoft.com/office/drawing/2014/main" id="{1BCC1245-E2B1-4C9C-815E-2DAF34247A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Ograda opomb 2">
            <a:extLst>
              <a:ext uri="{FF2B5EF4-FFF2-40B4-BE49-F238E27FC236}">
                <a16:creationId xmlns:a16="http://schemas.microsoft.com/office/drawing/2014/main" id="{D127DC22-DC33-40E4-AC4B-58C6B7C1066A}"/>
              </a:ext>
            </a:extLst>
          </p:cNvPr>
          <p:cNvSpPr>
            <a:spLocks noGrp="1"/>
          </p:cNvSpPr>
          <p:nvPr>
            <p:ph type="body" idx="1"/>
          </p:nvPr>
        </p:nvSpPr>
        <p:spPr/>
        <p:txBody>
          <a:bodyPr>
            <a:normAutofit lnSpcReduction="10000"/>
          </a:bodyPr>
          <a:lstStyle/>
          <a:p>
            <a:pPr fontAlgn="auto">
              <a:spcBef>
                <a:spcPts val="0"/>
              </a:spcBef>
              <a:spcAft>
                <a:spcPts val="0"/>
              </a:spcAft>
              <a:defRPr/>
            </a:pPr>
            <a:r>
              <a:rPr lang="en-US" dirty="0" err="1"/>
              <a:t>Pri</a:t>
            </a:r>
            <a:r>
              <a:rPr lang="en-US" dirty="0"/>
              <a:t> </a:t>
            </a:r>
            <a:r>
              <a:rPr lang="en-US" dirty="0" err="1"/>
              <a:t>prvih</a:t>
            </a:r>
            <a:r>
              <a:rPr lang="en-US" dirty="0"/>
              <a:t> </a:t>
            </a:r>
            <a:r>
              <a:rPr lang="en-US" dirty="0" err="1"/>
              <a:t>taborih</a:t>
            </a:r>
            <a:r>
              <a:rPr lang="en-US" dirty="0"/>
              <a:t> so </a:t>
            </a:r>
            <a:r>
              <a:rPr lang="en-US" dirty="0" err="1"/>
              <a:t>protestirale</a:t>
            </a:r>
            <a:r>
              <a:rPr lang="en-US" dirty="0"/>
              <a:t> </a:t>
            </a:r>
            <a:r>
              <a:rPr lang="en-US" dirty="0" err="1"/>
              <a:t>skupine</a:t>
            </a:r>
            <a:r>
              <a:rPr lang="en-US" dirty="0"/>
              <a:t> </a:t>
            </a:r>
            <a:r>
              <a:rPr lang="en-US" dirty="0" err="1"/>
              <a:t>nemških</a:t>
            </a:r>
            <a:r>
              <a:rPr lang="en-US" dirty="0"/>
              <a:t> </a:t>
            </a:r>
            <a:r>
              <a:rPr lang="en-US" dirty="0" err="1"/>
              <a:t>meščanov</a:t>
            </a:r>
            <a:r>
              <a:rPr lang="en-US" dirty="0"/>
              <a:t> in </a:t>
            </a:r>
            <a:r>
              <a:rPr lang="en-US" dirty="0" err="1"/>
              <a:t>neuspešno</a:t>
            </a:r>
            <a:r>
              <a:rPr lang="en-US" dirty="0"/>
              <a:t> </a:t>
            </a:r>
            <a:r>
              <a:rPr lang="en-US" dirty="0" err="1"/>
              <a:t>zahtevale</a:t>
            </a:r>
            <a:r>
              <a:rPr lang="en-US" dirty="0"/>
              <a:t> </a:t>
            </a:r>
            <a:r>
              <a:rPr lang="en-US" dirty="0" err="1"/>
              <a:t>prepoved</a:t>
            </a:r>
            <a:r>
              <a:rPr lang="en-US" dirty="0"/>
              <a:t>. </a:t>
            </a:r>
            <a:r>
              <a:rPr lang="en-US" dirty="0" err="1"/>
              <a:t>Preprečen</a:t>
            </a:r>
            <a:r>
              <a:rPr lang="en-US" dirty="0"/>
              <a:t> je </a:t>
            </a:r>
            <a:r>
              <a:rPr lang="en-US" dirty="0" err="1"/>
              <a:t>bil</a:t>
            </a:r>
            <a:r>
              <a:rPr lang="en-US" dirty="0"/>
              <a:t> </a:t>
            </a:r>
            <a:r>
              <a:rPr lang="en-US" dirty="0" err="1"/>
              <a:t>zgolj</a:t>
            </a:r>
            <a:r>
              <a:rPr lang="en-US" dirty="0"/>
              <a:t> tabor </a:t>
            </a:r>
            <a:r>
              <a:rPr lang="en-US" dirty="0" err="1"/>
              <a:t>načrtovan</a:t>
            </a:r>
            <a:r>
              <a:rPr lang="en-US" dirty="0"/>
              <a:t> </a:t>
            </a:r>
            <a:r>
              <a:rPr lang="en-US" dirty="0" err="1"/>
              <a:t>za</a:t>
            </a:r>
            <a:r>
              <a:rPr lang="en-US" dirty="0"/>
              <a:t> 29. </a:t>
            </a:r>
            <a:r>
              <a:rPr lang="en-US" dirty="0" err="1"/>
              <a:t>september</a:t>
            </a:r>
            <a:r>
              <a:rPr lang="en-US" dirty="0"/>
              <a:t> 1868 </a:t>
            </a:r>
            <a:r>
              <a:rPr lang="en-US" dirty="0" err="1"/>
              <a:t>na</a:t>
            </a:r>
            <a:r>
              <a:rPr lang="en-US" dirty="0"/>
              <a:t> </a:t>
            </a:r>
            <a:r>
              <a:rPr lang="en-US" dirty="0" err="1"/>
              <a:t>Bistrici</a:t>
            </a:r>
            <a:r>
              <a:rPr lang="en-US" dirty="0"/>
              <a:t> </a:t>
            </a:r>
            <a:r>
              <a:rPr lang="en-US" dirty="0" err="1"/>
              <a:t>pri</a:t>
            </a:r>
            <a:r>
              <a:rPr lang="en-US" dirty="0"/>
              <a:t> </a:t>
            </a:r>
            <a:r>
              <a:rPr lang="en-US" dirty="0" err="1"/>
              <a:t>Pilberku</a:t>
            </a:r>
            <a:r>
              <a:rPr lang="en-US" dirty="0"/>
              <a:t> </a:t>
            </a:r>
            <a:r>
              <a:rPr lang="en-US" dirty="0" err="1"/>
              <a:t>saj</a:t>
            </a:r>
            <a:r>
              <a:rPr lang="en-US" dirty="0"/>
              <a:t> je </a:t>
            </a:r>
            <a:r>
              <a:rPr lang="en-US" dirty="0" err="1"/>
              <a:t>bil</a:t>
            </a:r>
            <a:r>
              <a:rPr lang="en-US" dirty="0"/>
              <a:t> v </a:t>
            </a:r>
            <a:r>
              <a:rPr lang="en-US" dirty="0" err="1"/>
              <a:t>nasprotju</a:t>
            </a:r>
            <a:r>
              <a:rPr lang="en-US" dirty="0"/>
              <a:t> s 7. </a:t>
            </a:r>
            <a:r>
              <a:rPr lang="en-US" dirty="0" err="1"/>
              <a:t>členom</a:t>
            </a:r>
            <a:r>
              <a:rPr lang="en-US" dirty="0"/>
              <a:t> </a:t>
            </a:r>
            <a:r>
              <a:rPr lang="en-US" dirty="0" err="1"/>
              <a:t>zakona</a:t>
            </a:r>
            <a:r>
              <a:rPr lang="en-US" dirty="0"/>
              <a:t>, </a:t>
            </a:r>
            <a:r>
              <a:rPr lang="en-US" dirty="0" err="1"/>
              <a:t>ki</a:t>
            </a:r>
            <a:r>
              <a:rPr lang="en-US" dirty="0"/>
              <a:t> </a:t>
            </a:r>
            <a:r>
              <a:rPr lang="en-US" dirty="0" err="1"/>
              <a:t>ni</a:t>
            </a:r>
            <a:r>
              <a:rPr lang="en-US" dirty="0"/>
              <a:t> </a:t>
            </a:r>
            <a:r>
              <a:rPr lang="en-US" dirty="0" err="1"/>
              <a:t>dovoljeval</a:t>
            </a:r>
            <a:r>
              <a:rPr lang="en-US" dirty="0"/>
              <a:t> </a:t>
            </a:r>
            <a:r>
              <a:rPr lang="en-US" dirty="0" err="1"/>
              <a:t>zborovanj</a:t>
            </a:r>
            <a:r>
              <a:rPr lang="en-US" dirty="0"/>
              <a:t> v </a:t>
            </a:r>
            <a:r>
              <a:rPr lang="en-US" dirty="0" err="1"/>
              <a:t>času</a:t>
            </a:r>
            <a:r>
              <a:rPr lang="en-US" dirty="0"/>
              <a:t> </a:t>
            </a:r>
            <a:r>
              <a:rPr lang="en-US" dirty="0" err="1"/>
              <a:t>zasedanja</a:t>
            </a:r>
            <a:r>
              <a:rPr lang="en-US" dirty="0"/>
              <a:t> </a:t>
            </a:r>
            <a:r>
              <a:rPr lang="en-US" dirty="0" err="1"/>
              <a:t>deželnega</a:t>
            </a:r>
            <a:r>
              <a:rPr lang="en-US" dirty="0"/>
              <a:t> </a:t>
            </a:r>
            <a:r>
              <a:rPr lang="en-US" dirty="0" err="1"/>
              <a:t>zbora</a:t>
            </a:r>
            <a:r>
              <a:rPr lang="en-US" dirty="0"/>
              <a:t>. </a:t>
            </a:r>
            <a:r>
              <a:rPr lang="en-US" dirty="0" err="1"/>
              <a:t>Tabori</a:t>
            </a:r>
            <a:r>
              <a:rPr lang="en-US" dirty="0"/>
              <a:t> so </a:t>
            </a:r>
            <a:r>
              <a:rPr lang="en-US" dirty="0" err="1"/>
              <a:t>bili</a:t>
            </a:r>
            <a:r>
              <a:rPr lang="en-US" dirty="0"/>
              <a:t> ob </a:t>
            </a:r>
            <a:r>
              <a:rPr lang="en-US" dirty="0" err="1"/>
              <a:t>nedeljah</a:t>
            </a:r>
            <a:r>
              <a:rPr lang="en-US" dirty="0"/>
              <a:t> </a:t>
            </a:r>
            <a:r>
              <a:rPr lang="en-US" dirty="0" err="1"/>
              <a:t>popoldne</a:t>
            </a:r>
            <a:r>
              <a:rPr lang="en-US" dirty="0"/>
              <a:t> </a:t>
            </a:r>
            <a:r>
              <a:rPr lang="en-US" dirty="0" err="1"/>
              <a:t>na</a:t>
            </a:r>
            <a:r>
              <a:rPr lang="en-US" dirty="0"/>
              <a:t> </a:t>
            </a:r>
            <a:r>
              <a:rPr lang="en-US" dirty="0" err="1"/>
              <a:t>večjih</a:t>
            </a:r>
            <a:r>
              <a:rPr lang="en-US" dirty="0"/>
              <a:t> </a:t>
            </a:r>
            <a:r>
              <a:rPr lang="en-US" dirty="0" err="1"/>
              <a:t>travnikih</a:t>
            </a:r>
            <a:r>
              <a:rPr lang="en-US" dirty="0"/>
              <a:t> ob </a:t>
            </a:r>
            <a:r>
              <a:rPr lang="en-US" dirty="0" err="1"/>
              <a:t>mestih</a:t>
            </a:r>
            <a:r>
              <a:rPr lang="en-US" dirty="0"/>
              <a:t>, </a:t>
            </a:r>
            <a:r>
              <a:rPr lang="en-US" dirty="0" err="1"/>
              <a:t>trgih</a:t>
            </a:r>
            <a:r>
              <a:rPr lang="en-US" dirty="0"/>
              <a:t> in </a:t>
            </a:r>
            <a:r>
              <a:rPr lang="en-US" dirty="0" err="1"/>
              <a:t>vaseh</a:t>
            </a:r>
            <a:r>
              <a:rPr lang="en-US" dirty="0"/>
              <a:t> </a:t>
            </a:r>
            <a:r>
              <a:rPr lang="en-US" dirty="0" err="1"/>
              <a:t>po</a:t>
            </a:r>
            <a:r>
              <a:rPr lang="en-US" dirty="0"/>
              <a:t> </a:t>
            </a:r>
            <a:r>
              <a:rPr lang="en-US" dirty="0" err="1"/>
              <a:t>katerih</a:t>
            </a:r>
            <a:r>
              <a:rPr lang="en-US" dirty="0"/>
              <a:t> se </a:t>
            </a:r>
            <a:r>
              <a:rPr lang="en-US" dirty="0" err="1"/>
              <a:t>imenujejo</a:t>
            </a:r>
            <a:r>
              <a:rPr lang="en-US" dirty="0"/>
              <a:t>. Na </a:t>
            </a:r>
            <a:r>
              <a:rPr lang="en-US" dirty="0" err="1"/>
              <a:t>taborih</a:t>
            </a:r>
            <a:r>
              <a:rPr lang="en-US" dirty="0"/>
              <a:t>, </a:t>
            </a:r>
            <a:r>
              <a:rPr lang="en-US" dirty="0" err="1"/>
              <a:t>ki</a:t>
            </a:r>
            <a:r>
              <a:rPr lang="en-US" dirty="0"/>
              <a:t> so v </a:t>
            </a:r>
            <a:r>
              <a:rPr lang="en-US" dirty="0" err="1"/>
              <a:t>povprečju</a:t>
            </a:r>
            <a:r>
              <a:rPr lang="en-US" dirty="0"/>
              <a:t> </a:t>
            </a:r>
            <a:r>
              <a:rPr lang="en-US" dirty="0" err="1"/>
              <a:t>šteli</a:t>
            </a:r>
            <a:r>
              <a:rPr lang="en-US" dirty="0"/>
              <a:t> 6.000 </a:t>
            </a:r>
            <a:r>
              <a:rPr lang="en-US" dirty="0" err="1"/>
              <a:t>udeležencev</a:t>
            </a:r>
            <a:r>
              <a:rPr lang="en-US" dirty="0"/>
              <a:t> </a:t>
            </a:r>
            <a:r>
              <a:rPr lang="en-US" dirty="0" err="1"/>
              <a:t>večinoma</a:t>
            </a:r>
            <a:r>
              <a:rPr lang="en-US" dirty="0"/>
              <a:t> </a:t>
            </a:r>
            <a:r>
              <a:rPr lang="en-US" dirty="0" err="1"/>
              <a:t>oblečenih</a:t>
            </a:r>
            <a:r>
              <a:rPr lang="en-US" dirty="0"/>
              <a:t> v </a:t>
            </a:r>
            <a:r>
              <a:rPr lang="en-US" dirty="0" err="1"/>
              <a:t>narodne</a:t>
            </a:r>
            <a:r>
              <a:rPr lang="en-US" dirty="0"/>
              <a:t> </a:t>
            </a:r>
            <a:r>
              <a:rPr lang="en-US" dirty="0" err="1"/>
              <a:t>noše</a:t>
            </a:r>
            <a:r>
              <a:rPr lang="en-US" dirty="0"/>
              <a:t>, se je </a:t>
            </a:r>
            <a:r>
              <a:rPr lang="en-US" dirty="0" err="1"/>
              <a:t>po</a:t>
            </a:r>
            <a:r>
              <a:rPr lang="en-US" dirty="0"/>
              <a:t> </a:t>
            </a:r>
            <a:r>
              <a:rPr lang="en-US" dirty="0" err="1"/>
              <a:t>izbiri</a:t>
            </a:r>
            <a:r>
              <a:rPr lang="en-US" dirty="0"/>
              <a:t> </a:t>
            </a:r>
            <a:r>
              <a:rPr lang="en-US" dirty="0" err="1"/>
              <a:t>predsednika</a:t>
            </a:r>
            <a:r>
              <a:rPr lang="en-US" dirty="0"/>
              <a:t> </a:t>
            </a:r>
            <a:r>
              <a:rPr lang="en-US" dirty="0" err="1"/>
              <a:t>tabora</a:t>
            </a:r>
            <a:r>
              <a:rPr lang="en-US" dirty="0"/>
              <a:t> </a:t>
            </a:r>
            <a:r>
              <a:rPr lang="en-US" dirty="0" err="1"/>
              <a:t>zvrstilo</a:t>
            </a:r>
            <a:r>
              <a:rPr lang="en-US" dirty="0"/>
              <a:t> </a:t>
            </a:r>
            <a:r>
              <a:rPr lang="en-US" dirty="0" err="1"/>
              <a:t>več</a:t>
            </a:r>
            <a:r>
              <a:rPr lang="en-US" dirty="0"/>
              <a:t> </a:t>
            </a:r>
            <a:r>
              <a:rPr lang="en-US" dirty="0" err="1"/>
              <a:t>govornikov</a:t>
            </a:r>
            <a:r>
              <a:rPr lang="en-US" dirty="0"/>
              <a:t>. Na </a:t>
            </a:r>
            <a:r>
              <a:rPr lang="en-US" dirty="0" err="1"/>
              <a:t>koncu</a:t>
            </a:r>
            <a:r>
              <a:rPr lang="en-US" dirty="0"/>
              <a:t> </a:t>
            </a:r>
            <a:r>
              <a:rPr lang="en-US" dirty="0" err="1"/>
              <a:t>govorov</a:t>
            </a:r>
            <a:r>
              <a:rPr lang="en-US" dirty="0"/>
              <a:t> se </a:t>
            </a:r>
            <a:r>
              <a:rPr lang="en-US" dirty="0" err="1"/>
              <a:t>ljudje</a:t>
            </a:r>
            <a:r>
              <a:rPr lang="en-US" dirty="0"/>
              <a:t> </a:t>
            </a:r>
            <a:r>
              <a:rPr lang="en-US" dirty="0" err="1"/>
              <a:t>niso</a:t>
            </a:r>
            <a:r>
              <a:rPr lang="en-US" dirty="0"/>
              <a:t> </a:t>
            </a:r>
            <a:r>
              <a:rPr lang="en-US" dirty="0" err="1"/>
              <a:t>razšli</a:t>
            </a:r>
            <a:r>
              <a:rPr lang="en-US" dirty="0"/>
              <a:t>, </a:t>
            </a:r>
            <a:r>
              <a:rPr lang="en-US" dirty="0" err="1"/>
              <a:t>saj</a:t>
            </a:r>
            <a:r>
              <a:rPr lang="en-US" dirty="0"/>
              <a:t> je </a:t>
            </a:r>
            <a:r>
              <a:rPr lang="en-US" dirty="0" err="1"/>
              <a:t>sledila</a:t>
            </a:r>
            <a:r>
              <a:rPr lang="en-US" dirty="0"/>
              <a:t> </a:t>
            </a:r>
            <a:r>
              <a:rPr lang="en-US" dirty="0" err="1"/>
              <a:t>glasba</a:t>
            </a:r>
            <a:r>
              <a:rPr lang="en-US" dirty="0"/>
              <a:t>, </a:t>
            </a:r>
            <a:r>
              <a:rPr lang="en-US" dirty="0" err="1"/>
              <a:t>ples</a:t>
            </a:r>
            <a:r>
              <a:rPr lang="en-US" dirty="0"/>
              <a:t> in </a:t>
            </a:r>
            <a:r>
              <a:rPr lang="en-US" dirty="0" err="1"/>
              <a:t>petje</a:t>
            </a:r>
            <a:r>
              <a:rPr lang="en-US" dirty="0"/>
              <a:t> </a:t>
            </a:r>
            <a:r>
              <a:rPr lang="en-US" dirty="0" err="1"/>
              <a:t>ter</a:t>
            </a:r>
            <a:r>
              <a:rPr lang="en-US" dirty="0"/>
              <a:t> </a:t>
            </a:r>
            <a:r>
              <a:rPr lang="en-US" dirty="0" err="1"/>
              <a:t>pogostitev</a:t>
            </a:r>
            <a:r>
              <a:rPr lang="en-US" dirty="0"/>
              <a:t>. V </a:t>
            </a:r>
            <a:r>
              <a:rPr lang="en-US" dirty="0" err="1"/>
              <a:t>spomin</a:t>
            </a:r>
            <a:r>
              <a:rPr lang="en-US" dirty="0"/>
              <a:t> </a:t>
            </a:r>
            <a:r>
              <a:rPr lang="en-US" dirty="0" err="1"/>
              <a:t>na</a:t>
            </a:r>
            <a:r>
              <a:rPr lang="en-US" dirty="0"/>
              <a:t> </a:t>
            </a:r>
            <a:r>
              <a:rPr lang="en-US" dirty="0" err="1"/>
              <a:t>tabore</a:t>
            </a:r>
            <a:r>
              <a:rPr lang="en-US" dirty="0"/>
              <a:t> so </a:t>
            </a:r>
            <a:r>
              <a:rPr lang="en-US" dirty="0" err="1"/>
              <a:t>izdajali</a:t>
            </a:r>
            <a:r>
              <a:rPr lang="en-US" dirty="0"/>
              <a:t> </a:t>
            </a:r>
            <a:r>
              <a:rPr lang="en-US" dirty="0" err="1"/>
              <a:t>posebne</a:t>
            </a:r>
            <a:r>
              <a:rPr lang="en-US" dirty="0"/>
              <a:t> </a:t>
            </a:r>
            <a:r>
              <a:rPr lang="en-US" dirty="0" err="1"/>
              <a:t>razglednice</a:t>
            </a:r>
            <a:r>
              <a:rPr lang="en-US" dirty="0"/>
              <a:t>, </a:t>
            </a:r>
            <a:r>
              <a:rPr lang="en-US" dirty="0" err="1"/>
              <a:t>značke</a:t>
            </a:r>
            <a:r>
              <a:rPr lang="en-US" dirty="0"/>
              <a:t> in </a:t>
            </a:r>
            <a:r>
              <a:rPr lang="en-US" dirty="0" err="1"/>
              <a:t>taborske</a:t>
            </a:r>
            <a:r>
              <a:rPr lang="en-US" dirty="0"/>
              <a:t> </a:t>
            </a:r>
            <a:r>
              <a:rPr lang="en-US" dirty="0" err="1"/>
              <a:t>svetinjice</a:t>
            </a:r>
            <a:r>
              <a:rPr lang="en-US" dirty="0"/>
              <a:t> z </a:t>
            </a:r>
            <a:r>
              <a:rPr lang="en-US" dirty="0" err="1"/>
              <a:t>geslom</a:t>
            </a:r>
            <a:r>
              <a:rPr lang="en-US" dirty="0"/>
              <a:t> </a:t>
            </a:r>
            <a:r>
              <a:rPr lang="en-US" i="1" dirty="0"/>
              <a:t>»</a:t>
            </a:r>
            <a:r>
              <a:rPr lang="en-US" i="1" dirty="0" err="1"/>
              <a:t>Slovenci</a:t>
            </a:r>
            <a:r>
              <a:rPr lang="en-US" i="1" dirty="0"/>
              <a:t>, </a:t>
            </a:r>
            <a:r>
              <a:rPr lang="en-US" i="1" dirty="0" err="1"/>
              <a:t>zedinimo</a:t>
            </a:r>
            <a:r>
              <a:rPr lang="en-US" i="1" dirty="0"/>
              <a:t> se!«</a:t>
            </a:r>
            <a:r>
              <a:rPr lang="en-US" dirty="0"/>
              <a:t>. </a:t>
            </a:r>
            <a:r>
              <a:rPr lang="en-US" dirty="0" err="1"/>
              <a:t>Organizatorji</a:t>
            </a:r>
            <a:r>
              <a:rPr lang="en-US" dirty="0"/>
              <a:t> </a:t>
            </a:r>
            <a:r>
              <a:rPr lang="en-US" dirty="0" err="1"/>
              <a:t>taborov</a:t>
            </a:r>
            <a:r>
              <a:rPr lang="en-US" dirty="0"/>
              <a:t> so se </a:t>
            </a:r>
            <a:r>
              <a:rPr lang="en-US" dirty="0" err="1"/>
              <a:t>izogibali</a:t>
            </a:r>
            <a:r>
              <a:rPr lang="en-US" dirty="0"/>
              <a:t> </a:t>
            </a:r>
            <a:r>
              <a:rPr lang="en-US" dirty="0" err="1"/>
              <a:t>žgočim</a:t>
            </a:r>
            <a:r>
              <a:rPr lang="en-US" dirty="0"/>
              <a:t> </a:t>
            </a:r>
            <a:r>
              <a:rPr lang="en-US" dirty="0" err="1"/>
              <a:t>nasprotjim</a:t>
            </a:r>
            <a:r>
              <a:rPr lang="en-US" dirty="0"/>
              <a:t> (</a:t>
            </a:r>
            <a:r>
              <a:rPr lang="en-US" dirty="0" err="1"/>
              <a:t>klerikalci</a:t>
            </a:r>
            <a:r>
              <a:rPr lang="en-US" dirty="0"/>
              <a:t> </a:t>
            </a:r>
            <a:r>
              <a:rPr lang="en-US" dirty="0" err="1"/>
              <a:t>proti</a:t>
            </a:r>
            <a:r>
              <a:rPr lang="en-US" dirty="0"/>
              <a:t> </a:t>
            </a:r>
            <a:r>
              <a:rPr lang="en-US" dirty="0" err="1"/>
              <a:t>liberalcem</a:t>
            </a:r>
            <a:r>
              <a:rPr lang="en-US" dirty="0"/>
              <a:t>), </a:t>
            </a:r>
            <a:r>
              <a:rPr lang="en-US" dirty="0" err="1"/>
              <a:t>ki</a:t>
            </a:r>
            <a:r>
              <a:rPr lang="en-US" dirty="0"/>
              <a:t> so </a:t>
            </a:r>
            <a:r>
              <a:rPr lang="en-US" dirty="0" err="1"/>
              <a:t>razdvajale</a:t>
            </a:r>
            <a:r>
              <a:rPr lang="en-US" dirty="0"/>
              <a:t> </a:t>
            </a:r>
            <a:r>
              <a:rPr lang="en-US" dirty="0" err="1"/>
              <a:t>narod</a:t>
            </a:r>
            <a:r>
              <a:rPr lang="en-US" dirty="0"/>
              <a:t>, </a:t>
            </a:r>
            <a:r>
              <a:rPr lang="en-US" dirty="0" err="1"/>
              <a:t>vendar</a:t>
            </a:r>
            <a:r>
              <a:rPr lang="en-US" dirty="0"/>
              <a:t> so </a:t>
            </a:r>
            <a:r>
              <a:rPr lang="en-US" dirty="0" err="1"/>
              <a:t>bolj</a:t>
            </a:r>
            <a:r>
              <a:rPr lang="en-US" dirty="0"/>
              <a:t> </a:t>
            </a:r>
            <a:r>
              <a:rPr lang="en-US" dirty="0" err="1"/>
              <a:t>poudarjali</a:t>
            </a:r>
            <a:r>
              <a:rPr lang="en-US" dirty="0"/>
              <a:t> </a:t>
            </a:r>
            <a:r>
              <a:rPr lang="en-US" dirty="0" err="1"/>
              <a:t>zbliževanje</a:t>
            </a:r>
            <a:r>
              <a:rPr lang="en-US" dirty="0"/>
              <a:t> </a:t>
            </a:r>
            <a:r>
              <a:rPr lang="en-US" dirty="0" err="1"/>
              <a:t>slovenskih</a:t>
            </a:r>
            <a:r>
              <a:rPr lang="en-US" dirty="0"/>
              <a:t> </a:t>
            </a:r>
            <a:r>
              <a:rPr lang="en-US" dirty="0" err="1"/>
              <a:t>pokrajin</a:t>
            </a:r>
            <a:r>
              <a:rPr lang="en-US" dirty="0"/>
              <a:t> </a:t>
            </a:r>
            <a:r>
              <a:rPr lang="en-US" dirty="0" err="1"/>
              <a:t>ter</a:t>
            </a:r>
            <a:r>
              <a:rPr lang="en-US" dirty="0"/>
              <a:t> </a:t>
            </a:r>
            <a:r>
              <a:rPr lang="en-US" dirty="0" err="1"/>
              <a:t>zvezo</a:t>
            </a:r>
            <a:r>
              <a:rPr lang="en-US" dirty="0"/>
              <a:t> z </a:t>
            </a:r>
            <a:r>
              <a:rPr lang="en-US" dirty="0" err="1"/>
              <a:t>ostalimi</a:t>
            </a:r>
            <a:r>
              <a:rPr lang="en-US" dirty="0"/>
              <a:t> </a:t>
            </a:r>
            <a:r>
              <a:rPr lang="en-US" dirty="0" err="1"/>
              <a:t>jugoslovanskimi</a:t>
            </a:r>
            <a:r>
              <a:rPr lang="en-US" dirty="0"/>
              <a:t> </a:t>
            </a:r>
            <a:r>
              <a:rPr lang="en-US" dirty="0" err="1"/>
              <a:t>narodi</a:t>
            </a:r>
            <a:r>
              <a:rPr lang="en-US" dirty="0"/>
              <a:t> v </a:t>
            </a:r>
            <a:r>
              <a:rPr lang="en-US" dirty="0" err="1"/>
              <a:t>monarhiji</a:t>
            </a:r>
            <a:r>
              <a:rPr lang="en-US" dirty="0"/>
              <a:t>. </a:t>
            </a:r>
            <a:r>
              <a:rPr lang="en-US" dirty="0" err="1"/>
              <a:t>Prve</a:t>
            </a:r>
            <a:r>
              <a:rPr lang="en-US" dirty="0"/>
              <a:t> </a:t>
            </a:r>
            <a:r>
              <a:rPr lang="en-US" dirty="0" err="1"/>
              <a:t>tabore</a:t>
            </a:r>
            <a:r>
              <a:rPr lang="en-US" dirty="0"/>
              <a:t> so </a:t>
            </a:r>
            <a:r>
              <a:rPr lang="en-US" dirty="0" err="1"/>
              <a:t>organizirali</a:t>
            </a:r>
            <a:r>
              <a:rPr lang="en-US" dirty="0"/>
              <a:t> in se </a:t>
            </a:r>
            <a:r>
              <a:rPr lang="en-US" dirty="0" err="1"/>
              <a:t>jih</a:t>
            </a:r>
            <a:r>
              <a:rPr lang="en-US" dirty="0"/>
              <a:t> </a:t>
            </a:r>
            <a:r>
              <a:rPr lang="en-US" dirty="0" err="1"/>
              <a:t>udeleževali</a:t>
            </a:r>
            <a:r>
              <a:rPr lang="en-US" dirty="0"/>
              <a:t> le </a:t>
            </a:r>
            <a:r>
              <a:rPr lang="en-US" dirty="0" err="1"/>
              <a:t>mladoslovenci</a:t>
            </a:r>
            <a:r>
              <a:rPr lang="en-US" dirty="0"/>
              <a:t>. </a:t>
            </a:r>
            <a:r>
              <a:rPr lang="en-US" dirty="0" err="1"/>
              <a:t>Šele</a:t>
            </a:r>
            <a:r>
              <a:rPr lang="en-US" dirty="0"/>
              <a:t> </a:t>
            </a:r>
            <a:r>
              <a:rPr lang="en-US" dirty="0" err="1"/>
              <a:t>na</a:t>
            </a:r>
            <a:r>
              <a:rPr lang="en-US" dirty="0"/>
              <a:t> </a:t>
            </a:r>
            <a:r>
              <a:rPr lang="en-US" dirty="0" err="1"/>
              <a:t>vižmarskem</a:t>
            </a:r>
            <a:r>
              <a:rPr lang="en-US" dirty="0"/>
              <a:t> </a:t>
            </a:r>
            <a:r>
              <a:rPr lang="en-US" dirty="0" err="1"/>
              <a:t>taboru</a:t>
            </a:r>
            <a:r>
              <a:rPr lang="en-US" dirty="0"/>
              <a:t> so se </a:t>
            </a:r>
            <a:r>
              <a:rPr lang="en-US" dirty="0" err="1"/>
              <a:t>po</a:t>
            </a:r>
            <a:r>
              <a:rPr lang="en-US" dirty="0"/>
              <a:t> </a:t>
            </a:r>
            <a:r>
              <a:rPr lang="en-US" dirty="0" err="1"/>
              <a:t>številnih</a:t>
            </a:r>
            <a:r>
              <a:rPr lang="en-US" dirty="0"/>
              <a:t> </a:t>
            </a:r>
            <a:r>
              <a:rPr lang="en-US" dirty="0" err="1"/>
              <a:t>javnih</a:t>
            </a:r>
            <a:r>
              <a:rPr lang="en-US" dirty="0"/>
              <a:t> </a:t>
            </a:r>
            <a:r>
              <a:rPr lang="en-US" dirty="0" err="1"/>
              <a:t>grajah</a:t>
            </a:r>
            <a:r>
              <a:rPr lang="en-US" dirty="0"/>
              <a:t> (</a:t>
            </a:r>
            <a:r>
              <a:rPr lang="en-US" dirty="0" err="1"/>
              <a:t>posebej</a:t>
            </a:r>
            <a:r>
              <a:rPr lang="en-US" dirty="0"/>
              <a:t> </a:t>
            </a:r>
            <a:r>
              <a:rPr lang="en-US" dirty="0" err="1"/>
              <a:t>viden</a:t>
            </a:r>
            <a:r>
              <a:rPr lang="en-US" dirty="0"/>
              <a:t> je </a:t>
            </a:r>
            <a:r>
              <a:rPr lang="en-US" dirty="0" err="1"/>
              <a:t>bil</a:t>
            </a:r>
            <a:r>
              <a:rPr lang="en-US" dirty="0"/>
              <a:t> </a:t>
            </a:r>
            <a:r>
              <a:rPr lang="en-US" dirty="0" err="1"/>
              <a:t>tu</a:t>
            </a:r>
            <a:r>
              <a:rPr lang="en-US" dirty="0"/>
              <a:t> Fran </a:t>
            </a:r>
            <a:r>
              <a:rPr lang="en-US" dirty="0" err="1"/>
              <a:t>Levstik</a:t>
            </a:r>
            <a:r>
              <a:rPr lang="en-US" dirty="0"/>
              <a:t>) </a:t>
            </a:r>
            <a:r>
              <a:rPr lang="en-US" dirty="0" err="1"/>
              <a:t>taborski</a:t>
            </a:r>
            <a:r>
              <a:rPr lang="en-US" dirty="0"/>
              <a:t> </a:t>
            </a:r>
            <a:r>
              <a:rPr lang="en-US" dirty="0" err="1"/>
              <a:t>ideji</a:t>
            </a:r>
            <a:r>
              <a:rPr lang="en-US" dirty="0"/>
              <a:t> </a:t>
            </a:r>
            <a:r>
              <a:rPr lang="en-US" dirty="0" err="1"/>
              <a:t>pridružili</a:t>
            </a:r>
            <a:r>
              <a:rPr lang="en-US" dirty="0"/>
              <a:t> </a:t>
            </a:r>
            <a:r>
              <a:rPr lang="en-US" dirty="0" err="1"/>
              <a:t>tudi</a:t>
            </a:r>
            <a:r>
              <a:rPr lang="en-US" dirty="0"/>
              <a:t> </a:t>
            </a:r>
            <a:r>
              <a:rPr lang="en-US" dirty="0" err="1"/>
              <a:t>prvaki</a:t>
            </a:r>
            <a:r>
              <a:rPr lang="en-US" dirty="0"/>
              <a:t>, </a:t>
            </a:r>
            <a:r>
              <a:rPr lang="en-US" dirty="0" err="1"/>
              <a:t>kjer</a:t>
            </a:r>
            <a:r>
              <a:rPr lang="en-US" dirty="0"/>
              <a:t> je </a:t>
            </a:r>
            <a:r>
              <a:rPr lang="en-US" dirty="0" err="1"/>
              <a:t>bil</a:t>
            </a:r>
            <a:r>
              <a:rPr lang="en-US" dirty="0"/>
              <a:t> </a:t>
            </a:r>
            <a:r>
              <a:rPr lang="en-US" dirty="0" err="1"/>
              <a:t>eden</a:t>
            </a:r>
            <a:r>
              <a:rPr lang="en-US" dirty="0"/>
              <a:t> </a:t>
            </a:r>
            <a:r>
              <a:rPr lang="en-US" dirty="0" err="1"/>
              <a:t>izmed</a:t>
            </a:r>
            <a:r>
              <a:rPr lang="en-US" dirty="0"/>
              <a:t> </a:t>
            </a:r>
            <a:r>
              <a:rPr lang="en-US" dirty="0" err="1"/>
              <a:t>govornikov</a:t>
            </a:r>
            <a:r>
              <a:rPr lang="en-US" dirty="0"/>
              <a:t> </a:t>
            </a:r>
            <a:r>
              <a:rPr lang="en-US" dirty="0" err="1"/>
              <a:t>celo</a:t>
            </a:r>
            <a:r>
              <a:rPr lang="en-US" dirty="0"/>
              <a:t> </a:t>
            </a:r>
            <a:r>
              <a:rPr lang="en-US" dirty="0" err="1"/>
              <a:t>Janez</a:t>
            </a:r>
            <a:r>
              <a:rPr lang="en-US" dirty="0"/>
              <a:t> </a:t>
            </a:r>
            <a:r>
              <a:rPr lang="en-US" dirty="0" err="1"/>
              <a:t>Bleiweis</a:t>
            </a:r>
            <a:r>
              <a:rPr lang="en-US" dirty="0"/>
              <a:t>, </a:t>
            </a:r>
            <a:r>
              <a:rPr lang="en-US" dirty="0" err="1"/>
              <a:t>ki</a:t>
            </a:r>
            <a:r>
              <a:rPr lang="en-US" dirty="0"/>
              <a:t> je </a:t>
            </a:r>
            <a:r>
              <a:rPr lang="en-US" dirty="0" err="1"/>
              <a:t>svoj</a:t>
            </a:r>
            <a:r>
              <a:rPr lang="en-US" dirty="0"/>
              <a:t> </a:t>
            </a:r>
            <a:r>
              <a:rPr lang="en-US" dirty="0" err="1"/>
              <a:t>govor</a:t>
            </a:r>
            <a:r>
              <a:rPr lang="en-US" dirty="0"/>
              <a:t> </a:t>
            </a:r>
            <a:r>
              <a:rPr lang="en-US" dirty="0" err="1"/>
              <a:t>zaključil</a:t>
            </a:r>
            <a:r>
              <a:rPr lang="en-US" dirty="0"/>
              <a:t> z </a:t>
            </a:r>
            <a:r>
              <a:rPr lang="en-US" dirty="0" err="1"/>
              <a:t>vzklikom</a:t>
            </a:r>
            <a:r>
              <a:rPr lang="en-US" dirty="0"/>
              <a:t> </a:t>
            </a:r>
            <a:r>
              <a:rPr lang="en-US" i="1" dirty="0"/>
              <a:t>»</a:t>
            </a:r>
            <a:r>
              <a:rPr lang="en-US" i="1" dirty="0" err="1"/>
              <a:t>Dajte</a:t>
            </a:r>
            <a:r>
              <a:rPr lang="en-US" i="1" dirty="0"/>
              <a:t> </a:t>
            </a:r>
            <a:r>
              <a:rPr lang="en-US" i="1" dirty="0" err="1"/>
              <a:t>nam</a:t>
            </a:r>
            <a:r>
              <a:rPr lang="en-US" i="1" dirty="0"/>
              <a:t> </a:t>
            </a:r>
            <a:r>
              <a:rPr lang="en-US" i="1" dirty="0" err="1"/>
              <a:t>Slovenijo</a:t>
            </a:r>
            <a:r>
              <a:rPr lang="en-US" i="1" dirty="0"/>
              <a:t>!«</a:t>
            </a:r>
            <a:r>
              <a:rPr lang="en-US" dirty="0"/>
              <a:t>. </a:t>
            </a:r>
            <a:r>
              <a:rPr lang="en-US" dirty="0" err="1"/>
              <a:t>Tako</a:t>
            </a:r>
            <a:r>
              <a:rPr lang="en-US" dirty="0"/>
              <a:t> se je </a:t>
            </a:r>
            <a:r>
              <a:rPr lang="en-US" dirty="0" err="1"/>
              <a:t>zahteva</a:t>
            </a:r>
            <a:r>
              <a:rPr lang="en-US" dirty="0"/>
              <a:t> </a:t>
            </a:r>
            <a:r>
              <a:rPr lang="en-US" dirty="0" err="1"/>
              <a:t>po</a:t>
            </a:r>
            <a:r>
              <a:rPr lang="en-US" dirty="0"/>
              <a:t> </a:t>
            </a:r>
            <a:r>
              <a:rPr lang="en-US" dirty="0" err="1"/>
              <a:t>Zedinjeni</a:t>
            </a:r>
            <a:r>
              <a:rPr lang="en-US" dirty="0"/>
              <a:t> </a:t>
            </a:r>
            <a:r>
              <a:rPr lang="en-US" dirty="0" err="1"/>
              <a:t>Sloveniji</a:t>
            </a:r>
            <a:r>
              <a:rPr lang="en-US" dirty="0"/>
              <a:t> </a:t>
            </a:r>
            <a:r>
              <a:rPr lang="en-US" dirty="0" err="1"/>
              <a:t>iz</a:t>
            </a:r>
            <a:r>
              <a:rPr lang="en-US" dirty="0"/>
              <a:t> </a:t>
            </a:r>
            <a:r>
              <a:rPr lang="en-US" dirty="0" err="1"/>
              <a:t>taborov</a:t>
            </a:r>
            <a:r>
              <a:rPr lang="en-US" dirty="0"/>
              <a:t> </a:t>
            </a:r>
            <a:r>
              <a:rPr lang="en-US" dirty="0" err="1"/>
              <a:t>prenesla</a:t>
            </a:r>
            <a:r>
              <a:rPr lang="en-US" dirty="0"/>
              <a:t> </a:t>
            </a:r>
            <a:r>
              <a:rPr lang="en-US" dirty="0" err="1"/>
              <a:t>tudi</a:t>
            </a:r>
            <a:r>
              <a:rPr lang="en-US" dirty="0"/>
              <a:t> v </a:t>
            </a:r>
            <a:r>
              <a:rPr lang="en-US" dirty="0" err="1"/>
              <a:t>deželne</a:t>
            </a:r>
            <a:r>
              <a:rPr lang="en-US" dirty="0"/>
              <a:t> </a:t>
            </a:r>
            <a:r>
              <a:rPr lang="en-US" dirty="0" err="1"/>
              <a:t>zbore</a:t>
            </a:r>
            <a:r>
              <a:rPr lang="en-US" dirty="0"/>
              <a:t>. Do </a:t>
            </a:r>
            <a:r>
              <a:rPr lang="en-US" dirty="0" err="1"/>
              <a:t>leta</a:t>
            </a:r>
            <a:r>
              <a:rPr lang="en-US" dirty="0"/>
              <a:t> 1871 se je </a:t>
            </a:r>
            <a:r>
              <a:rPr lang="en-US" dirty="0" err="1"/>
              <a:t>zvrstilo</a:t>
            </a:r>
            <a:r>
              <a:rPr lang="en-US" dirty="0"/>
              <a:t> 18 </a:t>
            </a:r>
            <a:r>
              <a:rPr lang="en-US" dirty="0" err="1"/>
              <a:t>taborov</a:t>
            </a:r>
            <a:r>
              <a:rPr lang="en-US" dirty="0"/>
              <a:t> z </a:t>
            </a:r>
            <a:r>
              <a:rPr lang="en-US" dirty="0" err="1"/>
              <a:t>množično</a:t>
            </a:r>
            <a:r>
              <a:rPr lang="en-US" dirty="0"/>
              <a:t> </a:t>
            </a:r>
            <a:r>
              <a:rPr lang="en-US" dirty="0" err="1"/>
              <a:t>udeležbo</a:t>
            </a:r>
            <a:r>
              <a:rPr lang="en-US" dirty="0"/>
              <a:t>. Na </a:t>
            </a:r>
            <a:r>
              <a:rPr lang="en-US" dirty="0" err="1"/>
              <a:t>njih</a:t>
            </a:r>
            <a:r>
              <a:rPr lang="en-US" dirty="0"/>
              <a:t> so </a:t>
            </a:r>
            <a:r>
              <a:rPr lang="en-US" dirty="0" err="1"/>
              <a:t>zahtevali</a:t>
            </a:r>
            <a:r>
              <a:rPr lang="en-US" dirty="0"/>
              <a:t> </a:t>
            </a:r>
            <a:r>
              <a:rPr lang="en-US" dirty="0" err="1"/>
              <a:t>uresničitev</a:t>
            </a:r>
            <a:r>
              <a:rPr lang="en-US" dirty="0"/>
              <a:t> </a:t>
            </a:r>
            <a:r>
              <a:rPr lang="en-US" dirty="0" err="1"/>
              <a:t>Zedinjenje</a:t>
            </a:r>
            <a:r>
              <a:rPr lang="en-US" dirty="0"/>
              <a:t> </a:t>
            </a:r>
            <a:r>
              <a:rPr lang="en-US" dirty="0" err="1"/>
              <a:t>Slovenije</a:t>
            </a:r>
            <a:r>
              <a:rPr lang="en-US" dirty="0"/>
              <a:t>, </a:t>
            </a:r>
            <a:r>
              <a:rPr lang="en-US" dirty="0" err="1"/>
              <a:t>enakopravnost</a:t>
            </a:r>
            <a:r>
              <a:rPr lang="en-US" dirty="0"/>
              <a:t> </a:t>
            </a:r>
            <a:r>
              <a:rPr lang="en-US" dirty="0" err="1"/>
              <a:t>slovenskega</a:t>
            </a:r>
            <a:r>
              <a:rPr lang="en-US" dirty="0"/>
              <a:t> </a:t>
            </a:r>
            <a:r>
              <a:rPr lang="en-US" dirty="0" err="1"/>
              <a:t>jezika</a:t>
            </a:r>
            <a:r>
              <a:rPr lang="en-US" dirty="0"/>
              <a:t> v </a:t>
            </a:r>
            <a:r>
              <a:rPr lang="en-US" dirty="0" err="1"/>
              <a:t>šolah</a:t>
            </a:r>
            <a:r>
              <a:rPr lang="en-US" dirty="0"/>
              <a:t>, </a:t>
            </a:r>
            <a:r>
              <a:rPr lang="en-US" dirty="0" err="1"/>
              <a:t>uradih</a:t>
            </a:r>
            <a:r>
              <a:rPr lang="en-US" dirty="0"/>
              <a:t> in </a:t>
            </a:r>
            <a:r>
              <a:rPr lang="en-US" dirty="0" err="1"/>
              <a:t>javnem</a:t>
            </a:r>
            <a:r>
              <a:rPr lang="en-US" dirty="0"/>
              <a:t> </a:t>
            </a:r>
            <a:r>
              <a:rPr lang="en-US" dirty="0" err="1"/>
              <a:t>življenju</a:t>
            </a:r>
            <a:r>
              <a:rPr lang="en-US" dirty="0"/>
              <a:t>, </a:t>
            </a:r>
            <a:r>
              <a:rPr lang="en-US" dirty="0" err="1"/>
              <a:t>na</a:t>
            </a:r>
            <a:r>
              <a:rPr lang="en-US" dirty="0"/>
              <a:t> </a:t>
            </a:r>
            <a:r>
              <a:rPr lang="en-US" dirty="0" err="1"/>
              <a:t>nekaterih</a:t>
            </a:r>
            <a:r>
              <a:rPr lang="en-US" dirty="0"/>
              <a:t> </a:t>
            </a:r>
            <a:r>
              <a:rPr lang="en-US" dirty="0" err="1"/>
              <a:t>tudi</a:t>
            </a:r>
            <a:r>
              <a:rPr lang="en-US" dirty="0"/>
              <a:t> </a:t>
            </a:r>
            <a:r>
              <a:rPr lang="en-US" dirty="0" err="1"/>
              <a:t>ustanovitev</a:t>
            </a:r>
            <a:r>
              <a:rPr lang="en-US" dirty="0"/>
              <a:t> </a:t>
            </a:r>
            <a:r>
              <a:rPr lang="en-US" dirty="0" err="1"/>
              <a:t>slovenske</a:t>
            </a:r>
            <a:r>
              <a:rPr lang="en-US" dirty="0"/>
              <a:t> </a:t>
            </a:r>
            <a:r>
              <a:rPr lang="en-US" dirty="0" err="1"/>
              <a:t>univerze</a:t>
            </a:r>
            <a:r>
              <a:rPr lang="en-US" dirty="0"/>
              <a:t> in </a:t>
            </a:r>
            <a:r>
              <a:rPr lang="en-US" dirty="0" err="1"/>
              <a:t>tesnejšo</a:t>
            </a:r>
            <a:r>
              <a:rPr lang="en-US" dirty="0"/>
              <a:t> </a:t>
            </a:r>
            <a:r>
              <a:rPr lang="en-US" dirty="0" err="1"/>
              <a:t>povezavo</a:t>
            </a:r>
            <a:r>
              <a:rPr lang="en-US" dirty="0"/>
              <a:t> s </a:t>
            </a:r>
            <a:r>
              <a:rPr lang="en-US" dirty="0" err="1"/>
              <a:t>hrvaškimi</a:t>
            </a:r>
            <a:r>
              <a:rPr lang="en-US" dirty="0"/>
              <a:t> </a:t>
            </a:r>
            <a:r>
              <a:rPr lang="en-US" dirty="0" err="1"/>
              <a:t>deželami</a:t>
            </a:r>
            <a:r>
              <a:rPr lang="en-US" dirty="0"/>
              <a:t>. </a:t>
            </a:r>
            <a:r>
              <a:rPr lang="en-US" dirty="0" err="1"/>
              <a:t>Tabore</a:t>
            </a:r>
            <a:r>
              <a:rPr lang="en-US" dirty="0"/>
              <a:t> so </a:t>
            </a:r>
            <a:r>
              <a:rPr lang="en-US" dirty="0" err="1"/>
              <a:t>organizirali</a:t>
            </a:r>
            <a:r>
              <a:rPr lang="en-US" dirty="0"/>
              <a:t> v </a:t>
            </a:r>
            <a:r>
              <a:rPr lang="en-US" dirty="0" err="1"/>
              <a:t>vseh</a:t>
            </a:r>
            <a:r>
              <a:rPr lang="en-US" dirty="0"/>
              <a:t> </a:t>
            </a:r>
            <a:r>
              <a:rPr lang="en-US" dirty="0" err="1"/>
              <a:t>slovenskih</a:t>
            </a:r>
            <a:r>
              <a:rPr lang="en-US" dirty="0"/>
              <a:t> de</a:t>
            </a:r>
            <a:r>
              <a:rPr lang="sl-SI" dirty="0" err="1"/>
              <a:t>želah</a:t>
            </a:r>
            <a:r>
              <a:rPr lang="sl-SI" dirty="0"/>
              <a:t> avstrijske polovice monarhije. </a:t>
            </a:r>
            <a:r>
              <a:rPr lang="sl-SI" dirty="0" err="1"/>
              <a:t>Najve</a:t>
            </a:r>
            <a:r>
              <a:rPr lang="en-US" dirty="0"/>
              <a:t>č, pet </a:t>
            </a:r>
            <a:r>
              <a:rPr lang="en-US" dirty="0" err="1"/>
              <a:t>jih</a:t>
            </a:r>
            <a:r>
              <a:rPr lang="en-US" dirty="0"/>
              <a:t> je </a:t>
            </a:r>
            <a:r>
              <a:rPr lang="en-US" dirty="0" err="1"/>
              <a:t>bilo</a:t>
            </a:r>
            <a:r>
              <a:rPr lang="en-US" dirty="0"/>
              <a:t> </a:t>
            </a:r>
            <a:r>
              <a:rPr lang="en-US" dirty="0" err="1"/>
              <a:t>na</a:t>
            </a:r>
            <a:r>
              <a:rPr lang="en-US" dirty="0"/>
              <a:t> </a:t>
            </a:r>
            <a:r>
              <a:rPr lang="en-US" dirty="0" err="1"/>
              <a:t>Spodnjem</a:t>
            </a:r>
            <a:r>
              <a:rPr lang="en-US" dirty="0"/>
              <a:t> </a:t>
            </a:r>
            <a:r>
              <a:rPr lang="sl-SI" dirty="0"/>
              <a:t>Štajerskem, po štirje tabori so bili na Goriškem in Kranjskem, trije na Koroškem in dva v Istri. V Prekmurju, ki je spadalo v ogrsko polovico, taborov ni bilo, so se pa prekmurski Slovenci udeleževali taborov na Štajerskem.</a:t>
            </a:r>
          </a:p>
          <a:p>
            <a:pPr fontAlgn="auto">
              <a:spcBef>
                <a:spcPts val="0"/>
              </a:spcBef>
              <a:spcAft>
                <a:spcPts val="0"/>
              </a:spcAft>
              <a:defRPr/>
            </a:pPr>
            <a:endParaRPr lang="sl-SI" dirty="0"/>
          </a:p>
        </p:txBody>
      </p:sp>
      <p:sp>
        <p:nvSpPr>
          <p:cNvPr id="29700" name="Ograda številke diapozitiva 3">
            <a:extLst>
              <a:ext uri="{FF2B5EF4-FFF2-40B4-BE49-F238E27FC236}">
                <a16:creationId xmlns:a16="http://schemas.microsoft.com/office/drawing/2014/main" id="{7CFDBA11-4702-47D6-B733-CAF7A88B8B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18"/>
              </a:defRPr>
            </a:lvl1pPr>
            <a:lvl2pPr marL="742950" indent="-285750">
              <a:defRPr>
                <a:solidFill>
                  <a:schemeClr val="tx1"/>
                </a:solidFill>
                <a:latin typeface="Gill Sans MT" panose="020B0502020104020203" pitchFamily="34" charset="-18"/>
              </a:defRPr>
            </a:lvl2pPr>
            <a:lvl3pPr marL="1143000" indent="-228600">
              <a:defRPr>
                <a:solidFill>
                  <a:schemeClr val="tx1"/>
                </a:solidFill>
                <a:latin typeface="Gill Sans MT" panose="020B0502020104020203" pitchFamily="34" charset="-18"/>
              </a:defRPr>
            </a:lvl3pPr>
            <a:lvl4pPr marL="1600200" indent="-228600">
              <a:defRPr>
                <a:solidFill>
                  <a:schemeClr val="tx1"/>
                </a:solidFill>
                <a:latin typeface="Gill Sans MT" panose="020B0502020104020203" pitchFamily="34" charset="-18"/>
              </a:defRPr>
            </a:lvl4pPr>
            <a:lvl5pPr marL="2057400" indent="-228600">
              <a:defRPr>
                <a:solidFill>
                  <a:schemeClr val="tx1"/>
                </a:solidFill>
                <a:latin typeface="Gill Sans MT" panose="020B0502020104020203" pitchFamily="34" charset="-18"/>
              </a:defRPr>
            </a:lvl5pPr>
            <a:lvl6pPr marL="2514600" indent="-228600" fontAlgn="base">
              <a:spcBef>
                <a:spcPct val="0"/>
              </a:spcBef>
              <a:spcAft>
                <a:spcPct val="0"/>
              </a:spcAft>
              <a:defRPr>
                <a:solidFill>
                  <a:schemeClr val="tx1"/>
                </a:solidFill>
                <a:latin typeface="Gill Sans MT" panose="020B0502020104020203" pitchFamily="34" charset="-18"/>
              </a:defRPr>
            </a:lvl6pPr>
            <a:lvl7pPr marL="2971800" indent="-228600" fontAlgn="base">
              <a:spcBef>
                <a:spcPct val="0"/>
              </a:spcBef>
              <a:spcAft>
                <a:spcPct val="0"/>
              </a:spcAft>
              <a:defRPr>
                <a:solidFill>
                  <a:schemeClr val="tx1"/>
                </a:solidFill>
                <a:latin typeface="Gill Sans MT" panose="020B0502020104020203" pitchFamily="34" charset="-18"/>
              </a:defRPr>
            </a:lvl7pPr>
            <a:lvl8pPr marL="3429000" indent="-228600" fontAlgn="base">
              <a:spcBef>
                <a:spcPct val="0"/>
              </a:spcBef>
              <a:spcAft>
                <a:spcPct val="0"/>
              </a:spcAft>
              <a:defRPr>
                <a:solidFill>
                  <a:schemeClr val="tx1"/>
                </a:solidFill>
                <a:latin typeface="Gill Sans MT" panose="020B0502020104020203" pitchFamily="34" charset="-18"/>
              </a:defRPr>
            </a:lvl8pPr>
            <a:lvl9pPr marL="3886200" indent="-228600" fontAlgn="base">
              <a:spcBef>
                <a:spcPct val="0"/>
              </a:spcBef>
              <a:spcAft>
                <a:spcPct val="0"/>
              </a:spcAft>
              <a:defRPr>
                <a:solidFill>
                  <a:schemeClr val="tx1"/>
                </a:solidFill>
                <a:latin typeface="Gill Sans MT" panose="020B0502020104020203" pitchFamily="34" charset="-18"/>
              </a:defRPr>
            </a:lvl9pPr>
          </a:lstStyle>
          <a:p>
            <a:fld id="{9CA1D7F3-36CC-4BF4-8740-EFEC2664F8AA}" type="slidenum">
              <a:rPr lang="sl-SI" altLang="sl-SI">
                <a:latin typeface="Calibri" panose="020F0502020204030204" pitchFamily="34" charset="0"/>
              </a:rPr>
              <a:pPr/>
              <a:t>5</a:t>
            </a:fld>
            <a:endParaRPr lang="sl-SI" altLang="sl-SI">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Ograda stranske slike 1">
            <a:extLst>
              <a:ext uri="{FF2B5EF4-FFF2-40B4-BE49-F238E27FC236}">
                <a16:creationId xmlns:a16="http://schemas.microsoft.com/office/drawing/2014/main" id="{C855AC68-7A7E-44EA-AE89-A9E7260AD0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Ograda opomb 2">
            <a:extLst>
              <a:ext uri="{FF2B5EF4-FFF2-40B4-BE49-F238E27FC236}">
                <a16:creationId xmlns:a16="http://schemas.microsoft.com/office/drawing/2014/main" id="{ADFB7D80-F0D0-4DFA-8AD3-0FB1DB5536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sl-SI" b="1"/>
              <a:t>Liberalno – Klerikalna trenja </a:t>
            </a:r>
            <a:endParaRPr lang="sl-SI" altLang="sl-SI"/>
          </a:p>
          <a:p>
            <a:pPr>
              <a:spcBef>
                <a:spcPct val="0"/>
              </a:spcBef>
            </a:pPr>
            <a:r>
              <a:rPr lang="en-US" altLang="sl-SI"/>
              <a:t>Tabori so pokazali odločenost in enotnost slovencev, da dosežejo svoje nacionalne pravice, a prav v času taborskega gibanja (1868-71) so se okrepila nasprotja med liberalno in klerikalno strujo v okviru navzven enotne narodne stranke. Pretežno konservativni staroslovenci z Janezom Bleiweisom na čelu so se v svojem političnem delovanju vse bolj opirali na duhovščino in katoliško cerkev. Večina mladoslovencev je zagovarjala temeljna načela liberalne politike. Pod vplivom ofenzive proti konkordatu v državnem zboru se je svetovnonazorski spopad krepil. Konec leta 1868 so na Slovenskem začela nastajati prva katoliška politična društva. V naslednjih letih se je spor zaostroval, čeprav na volitvah in taborih ni prišel do izraza.</a:t>
            </a:r>
            <a:endParaRPr lang="sl-SI" altLang="sl-SI"/>
          </a:p>
          <a:p>
            <a:pPr>
              <a:spcBef>
                <a:spcPct val="0"/>
              </a:spcBef>
            </a:pPr>
            <a:endParaRPr lang="sl-SI" altLang="sl-SI"/>
          </a:p>
        </p:txBody>
      </p:sp>
      <p:sp>
        <p:nvSpPr>
          <p:cNvPr id="30724" name="Ograda številke diapozitiva 3">
            <a:extLst>
              <a:ext uri="{FF2B5EF4-FFF2-40B4-BE49-F238E27FC236}">
                <a16:creationId xmlns:a16="http://schemas.microsoft.com/office/drawing/2014/main" id="{38CB64AB-6AE2-486C-BB8D-3F69252FD0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18"/>
              </a:defRPr>
            </a:lvl1pPr>
            <a:lvl2pPr marL="742950" indent="-285750">
              <a:defRPr>
                <a:solidFill>
                  <a:schemeClr val="tx1"/>
                </a:solidFill>
                <a:latin typeface="Gill Sans MT" panose="020B0502020104020203" pitchFamily="34" charset="-18"/>
              </a:defRPr>
            </a:lvl2pPr>
            <a:lvl3pPr marL="1143000" indent="-228600">
              <a:defRPr>
                <a:solidFill>
                  <a:schemeClr val="tx1"/>
                </a:solidFill>
                <a:latin typeface="Gill Sans MT" panose="020B0502020104020203" pitchFamily="34" charset="-18"/>
              </a:defRPr>
            </a:lvl3pPr>
            <a:lvl4pPr marL="1600200" indent="-228600">
              <a:defRPr>
                <a:solidFill>
                  <a:schemeClr val="tx1"/>
                </a:solidFill>
                <a:latin typeface="Gill Sans MT" panose="020B0502020104020203" pitchFamily="34" charset="-18"/>
              </a:defRPr>
            </a:lvl4pPr>
            <a:lvl5pPr marL="2057400" indent="-228600">
              <a:defRPr>
                <a:solidFill>
                  <a:schemeClr val="tx1"/>
                </a:solidFill>
                <a:latin typeface="Gill Sans MT" panose="020B0502020104020203" pitchFamily="34" charset="-18"/>
              </a:defRPr>
            </a:lvl5pPr>
            <a:lvl6pPr marL="2514600" indent="-228600" fontAlgn="base">
              <a:spcBef>
                <a:spcPct val="0"/>
              </a:spcBef>
              <a:spcAft>
                <a:spcPct val="0"/>
              </a:spcAft>
              <a:defRPr>
                <a:solidFill>
                  <a:schemeClr val="tx1"/>
                </a:solidFill>
                <a:latin typeface="Gill Sans MT" panose="020B0502020104020203" pitchFamily="34" charset="-18"/>
              </a:defRPr>
            </a:lvl6pPr>
            <a:lvl7pPr marL="2971800" indent="-228600" fontAlgn="base">
              <a:spcBef>
                <a:spcPct val="0"/>
              </a:spcBef>
              <a:spcAft>
                <a:spcPct val="0"/>
              </a:spcAft>
              <a:defRPr>
                <a:solidFill>
                  <a:schemeClr val="tx1"/>
                </a:solidFill>
                <a:latin typeface="Gill Sans MT" panose="020B0502020104020203" pitchFamily="34" charset="-18"/>
              </a:defRPr>
            </a:lvl7pPr>
            <a:lvl8pPr marL="3429000" indent="-228600" fontAlgn="base">
              <a:spcBef>
                <a:spcPct val="0"/>
              </a:spcBef>
              <a:spcAft>
                <a:spcPct val="0"/>
              </a:spcAft>
              <a:defRPr>
                <a:solidFill>
                  <a:schemeClr val="tx1"/>
                </a:solidFill>
                <a:latin typeface="Gill Sans MT" panose="020B0502020104020203" pitchFamily="34" charset="-18"/>
              </a:defRPr>
            </a:lvl8pPr>
            <a:lvl9pPr marL="3886200" indent="-228600" fontAlgn="base">
              <a:spcBef>
                <a:spcPct val="0"/>
              </a:spcBef>
              <a:spcAft>
                <a:spcPct val="0"/>
              </a:spcAft>
              <a:defRPr>
                <a:solidFill>
                  <a:schemeClr val="tx1"/>
                </a:solidFill>
                <a:latin typeface="Gill Sans MT" panose="020B0502020104020203" pitchFamily="34" charset="-18"/>
              </a:defRPr>
            </a:lvl9pPr>
          </a:lstStyle>
          <a:p>
            <a:fld id="{88928B21-C09F-4E70-89E6-5C1D4E440B83}" type="slidenum">
              <a:rPr lang="sl-SI" altLang="sl-SI">
                <a:latin typeface="Calibri" panose="020F0502020204030204" pitchFamily="34" charset="0"/>
              </a:rPr>
              <a:pPr/>
              <a:t>7</a:t>
            </a:fld>
            <a:endParaRPr lang="sl-SI" altLang="sl-SI">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Ograda stranske slike 1">
            <a:extLst>
              <a:ext uri="{FF2B5EF4-FFF2-40B4-BE49-F238E27FC236}">
                <a16:creationId xmlns:a16="http://schemas.microsoft.com/office/drawing/2014/main" id="{4F5C0D80-789A-41A0-B30B-AB9D67F594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Ograda opomb 2">
            <a:extLst>
              <a:ext uri="{FF2B5EF4-FFF2-40B4-BE49-F238E27FC236}">
                <a16:creationId xmlns:a16="http://schemas.microsoft.com/office/drawing/2014/main" id="{9F81794A-4FE1-4286-8360-4899EAFAF8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sl-SI"/>
              <a:t>Liberalni del slovenske politike, zbran okoli </a:t>
            </a:r>
            <a:r>
              <a:rPr lang="sl-SI" altLang="sl-SI"/>
              <a:t>časnika Slovenski narod, ustanovljenega aprila 1868, je poskušal v verskih vprašanjih ostati nevtralen, da bi ohranil narodno slogo. Pred ustanovitvijo Slovenskega naroda je bil edini liberalni časopis Einspilerjev Slovenec s katerim so po prenehanju izhajanja liberalci izgubili edini časopis, ki ni bil konservativno usmerjen.</a:t>
            </a:r>
            <a:r>
              <a:rPr lang="en-US" altLang="sl-SI"/>
              <a:t> Želeli so si časopis, ki bi vsaj trikrat na teden, kasneje pa vsak dan, branil njihove pravice in pravice Slovencev kot naroda. V časopisu so dokazovali svoj obstoj, poudarjali svoj jezik in kulturo ter s tem zahtevali enake pravice kot Nemci in njihov jezik. Načrte za nov časopis so začeli oblikovati konec leta 1867. Za urednika je bil določen Anton Tomšič. Ob hudem boju, kjer je največ težav povzročalo nasprotovanje veljaka Bleiweisa, so izobraženci iz kroga štajerskih mladoslovencev uspeli 2. aprila 1868 v Mariboru izdati prvo številko </a:t>
            </a:r>
            <a:r>
              <a:rPr lang="en-US" altLang="sl-SI" i="1"/>
              <a:t>Slovenskega naroda</a:t>
            </a:r>
            <a:r>
              <a:rPr lang="en-US" altLang="sl-SI"/>
              <a:t>, ki je izhajal trikrat na teden</a:t>
            </a:r>
            <a:endParaRPr lang="sl-SI" altLang="sl-SI"/>
          </a:p>
          <a:p>
            <a:pPr>
              <a:spcBef>
                <a:spcPct val="0"/>
              </a:spcBef>
            </a:pPr>
            <a:endParaRPr lang="sl-SI" altLang="sl-SI"/>
          </a:p>
        </p:txBody>
      </p:sp>
      <p:sp>
        <p:nvSpPr>
          <p:cNvPr id="31748" name="Ograda številke diapozitiva 3">
            <a:extLst>
              <a:ext uri="{FF2B5EF4-FFF2-40B4-BE49-F238E27FC236}">
                <a16:creationId xmlns:a16="http://schemas.microsoft.com/office/drawing/2014/main" id="{F4234B23-2A5F-452C-86A7-D9A2091C1C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18"/>
              </a:defRPr>
            </a:lvl1pPr>
            <a:lvl2pPr marL="742950" indent="-285750">
              <a:defRPr>
                <a:solidFill>
                  <a:schemeClr val="tx1"/>
                </a:solidFill>
                <a:latin typeface="Gill Sans MT" panose="020B0502020104020203" pitchFamily="34" charset="-18"/>
              </a:defRPr>
            </a:lvl2pPr>
            <a:lvl3pPr marL="1143000" indent="-228600">
              <a:defRPr>
                <a:solidFill>
                  <a:schemeClr val="tx1"/>
                </a:solidFill>
                <a:latin typeface="Gill Sans MT" panose="020B0502020104020203" pitchFamily="34" charset="-18"/>
              </a:defRPr>
            </a:lvl3pPr>
            <a:lvl4pPr marL="1600200" indent="-228600">
              <a:defRPr>
                <a:solidFill>
                  <a:schemeClr val="tx1"/>
                </a:solidFill>
                <a:latin typeface="Gill Sans MT" panose="020B0502020104020203" pitchFamily="34" charset="-18"/>
              </a:defRPr>
            </a:lvl4pPr>
            <a:lvl5pPr marL="2057400" indent="-228600">
              <a:defRPr>
                <a:solidFill>
                  <a:schemeClr val="tx1"/>
                </a:solidFill>
                <a:latin typeface="Gill Sans MT" panose="020B0502020104020203" pitchFamily="34" charset="-18"/>
              </a:defRPr>
            </a:lvl5pPr>
            <a:lvl6pPr marL="2514600" indent="-228600" fontAlgn="base">
              <a:spcBef>
                <a:spcPct val="0"/>
              </a:spcBef>
              <a:spcAft>
                <a:spcPct val="0"/>
              </a:spcAft>
              <a:defRPr>
                <a:solidFill>
                  <a:schemeClr val="tx1"/>
                </a:solidFill>
                <a:latin typeface="Gill Sans MT" panose="020B0502020104020203" pitchFamily="34" charset="-18"/>
              </a:defRPr>
            </a:lvl6pPr>
            <a:lvl7pPr marL="2971800" indent="-228600" fontAlgn="base">
              <a:spcBef>
                <a:spcPct val="0"/>
              </a:spcBef>
              <a:spcAft>
                <a:spcPct val="0"/>
              </a:spcAft>
              <a:defRPr>
                <a:solidFill>
                  <a:schemeClr val="tx1"/>
                </a:solidFill>
                <a:latin typeface="Gill Sans MT" panose="020B0502020104020203" pitchFamily="34" charset="-18"/>
              </a:defRPr>
            </a:lvl7pPr>
            <a:lvl8pPr marL="3429000" indent="-228600" fontAlgn="base">
              <a:spcBef>
                <a:spcPct val="0"/>
              </a:spcBef>
              <a:spcAft>
                <a:spcPct val="0"/>
              </a:spcAft>
              <a:defRPr>
                <a:solidFill>
                  <a:schemeClr val="tx1"/>
                </a:solidFill>
                <a:latin typeface="Gill Sans MT" panose="020B0502020104020203" pitchFamily="34" charset="-18"/>
              </a:defRPr>
            </a:lvl8pPr>
            <a:lvl9pPr marL="3886200" indent="-228600" fontAlgn="base">
              <a:spcBef>
                <a:spcPct val="0"/>
              </a:spcBef>
              <a:spcAft>
                <a:spcPct val="0"/>
              </a:spcAft>
              <a:defRPr>
                <a:solidFill>
                  <a:schemeClr val="tx1"/>
                </a:solidFill>
                <a:latin typeface="Gill Sans MT" panose="020B0502020104020203" pitchFamily="34" charset="-18"/>
              </a:defRPr>
            </a:lvl9pPr>
          </a:lstStyle>
          <a:p>
            <a:fld id="{319265A1-74C8-4082-A80B-6E8229D9C03D}" type="slidenum">
              <a:rPr lang="sl-SI" altLang="sl-SI">
                <a:latin typeface="Calibri" panose="020F0502020204030204" pitchFamily="34" charset="0"/>
              </a:rPr>
              <a:pPr/>
              <a:t>8</a:t>
            </a:fld>
            <a:endParaRPr lang="sl-SI" altLang="sl-SI">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Ograda stranske slike 1">
            <a:extLst>
              <a:ext uri="{FF2B5EF4-FFF2-40B4-BE49-F238E27FC236}">
                <a16:creationId xmlns:a16="http://schemas.microsoft.com/office/drawing/2014/main" id="{8D29F4B7-2011-41ED-B7C6-54D5A28CE8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Ograda opomb 2">
            <a:extLst>
              <a:ext uri="{FF2B5EF4-FFF2-40B4-BE49-F238E27FC236}">
                <a16:creationId xmlns:a16="http://schemas.microsoft.com/office/drawing/2014/main" id="{8428A04E-4B55-4ABA-A35D-65A8F371F4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sl-SI"/>
              <a:t>Dualisti</a:t>
            </a:r>
            <a:r>
              <a:rPr lang="sl-SI" altLang="sl-SI"/>
              <a:t>čna preobrazba monarhije je na Slovenskem okrepila slovansko čustvovanje. </a:t>
            </a:r>
            <a:r>
              <a:rPr lang="en-US" altLang="sl-SI"/>
              <a:t>Začetek sedemdesetih let 19. s</a:t>
            </a:r>
            <a:r>
              <a:rPr lang="sl-SI" altLang="sl-SI"/>
              <a:t>.</a:t>
            </a:r>
            <a:r>
              <a:rPr lang="en-US" altLang="sl-SI"/>
              <a:t> je predvsem zaznamovala prusko-francoska vojna in njene posledice. V času vojne vihre se je Slovencem in Hrvatom zdel skorajšen razpad Avstro-Ogrske povsem možen in obnovila se je misel na zedinjenje južnoslovanskih dežel. Na pobudo hrvaških rodoljubov je prišlo leta 1870 do sestanka slovenskih in hrvaških narodnjakov v Sisku in nato v Ljubljani, kjer so zbrani slovenski, hrvaški in en srbski predstavnik sprejeli t. i. ljubljansko izjavo, v kateri so se zavzeli za kulturno, gospodarsko in politično zbliževanje južnoslovanskih dežel v okviru habsburške monarhije. Čeprav je izjava predvidevala zbliževanje vseh južnoslovanskih narodov monarhije (torej tudi ogrskih Srbov), pa je program dejansko ostal slovensko-hrvaški, saj je srbska liberalna stranka s S. Miletičem na čelu zavrnila ta program. Nov zagon je jugoslovanski ideji dala vstaja v Bosni in Hercegovini leta 1875. Vstop Srbije in Črne gore v vojno 30. junija 1876 je slovensko časopisje sprejelo z velikim navdušenjem; v njej so videli začetek uresničevanja nove in boljše prihodnosti južnoslovanskih narodov. Tudi določila sanstefanskega mirovnega dogovora je slovenska javnost pozitivno sprejela. Energično je podpirala Avstro-Ogrsko okupacijo Bosne in Hercegovine, saj jo je povezovala z ruskim soglasjem in s korenitimi spremembami političnega in ekonomskega položaja Slovencev in drugih slovanskih narodov v monarhiji, kar bi praktično pomenilo zlom dualizma.</a:t>
            </a:r>
            <a:endParaRPr lang="sl-SI" altLang="sl-SI"/>
          </a:p>
          <a:p>
            <a:pPr>
              <a:spcBef>
                <a:spcPct val="0"/>
              </a:spcBef>
            </a:pPr>
            <a:endParaRPr lang="sl-SI" altLang="sl-SI"/>
          </a:p>
        </p:txBody>
      </p:sp>
      <p:sp>
        <p:nvSpPr>
          <p:cNvPr id="32772" name="Ograda številke diapozitiva 3">
            <a:extLst>
              <a:ext uri="{FF2B5EF4-FFF2-40B4-BE49-F238E27FC236}">
                <a16:creationId xmlns:a16="http://schemas.microsoft.com/office/drawing/2014/main" id="{14636921-6669-4380-8AC7-A2D586EFA5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18"/>
              </a:defRPr>
            </a:lvl1pPr>
            <a:lvl2pPr marL="742950" indent="-285750">
              <a:defRPr>
                <a:solidFill>
                  <a:schemeClr val="tx1"/>
                </a:solidFill>
                <a:latin typeface="Gill Sans MT" panose="020B0502020104020203" pitchFamily="34" charset="-18"/>
              </a:defRPr>
            </a:lvl2pPr>
            <a:lvl3pPr marL="1143000" indent="-228600">
              <a:defRPr>
                <a:solidFill>
                  <a:schemeClr val="tx1"/>
                </a:solidFill>
                <a:latin typeface="Gill Sans MT" panose="020B0502020104020203" pitchFamily="34" charset="-18"/>
              </a:defRPr>
            </a:lvl3pPr>
            <a:lvl4pPr marL="1600200" indent="-228600">
              <a:defRPr>
                <a:solidFill>
                  <a:schemeClr val="tx1"/>
                </a:solidFill>
                <a:latin typeface="Gill Sans MT" panose="020B0502020104020203" pitchFamily="34" charset="-18"/>
              </a:defRPr>
            </a:lvl4pPr>
            <a:lvl5pPr marL="2057400" indent="-228600">
              <a:defRPr>
                <a:solidFill>
                  <a:schemeClr val="tx1"/>
                </a:solidFill>
                <a:latin typeface="Gill Sans MT" panose="020B0502020104020203" pitchFamily="34" charset="-18"/>
              </a:defRPr>
            </a:lvl5pPr>
            <a:lvl6pPr marL="2514600" indent="-228600" fontAlgn="base">
              <a:spcBef>
                <a:spcPct val="0"/>
              </a:spcBef>
              <a:spcAft>
                <a:spcPct val="0"/>
              </a:spcAft>
              <a:defRPr>
                <a:solidFill>
                  <a:schemeClr val="tx1"/>
                </a:solidFill>
                <a:latin typeface="Gill Sans MT" panose="020B0502020104020203" pitchFamily="34" charset="-18"/>
              </a:defRPr>
            </a:lvl6pPr>
            <a:lvl7pPr marL="2971800" indent="-228600" fontAlgn="base">
              <a:spcBef>
                <a:spcPct val="0"/>
              </a:spcBef>
              <a:spcAft>
                <a:spcPct val="0"/>
              </a:spcAft>
              <a:defRPr>
                <a:solidFill>
                  <a:schemeClr val="tx1"/>
                </a:solidFill>
                <a:latin typeface="Gill Sans MT" panose="020B0502020104020203" pitchFamily="34" charset="-18"/>
              </a:defRPr>
            </a:lvl7pPr>
            <a:lvl8pPr marL="3429000" indent="-228600" fontAlgn="base">
              <a:spcBef>
                <a:spcPct val="0"/>
              </a:spcBef>
              <a:spcAft>
                <a:spcPct val="0"/>
              </a:spcAft>
              <a:defRPr>
                <a:solidFill>
                  <a:schemeClr val="tx1"/>
                </a:solidFill>
                <a:latin typeface="Gill Sans MT" panose="020B0502020104020203" pitchFamily="34" charset="-18"/>
              </a:defRPr>
            </a:lvl8pPr>
            <a:lvl9pPr marL="3886200" indent="-228600" fontAlgn="base">
              <a:spcBef>
                <a:spcPct val="0"/>
              </a:spcBef>
              <a:spcAft>
                <a:spcPct val="0"/>
              </a:spcAft>
              <a:defRPr>
                <a:solidFill>
                  <a:schemeClr val="tx1"/>
                </a:solidFill>
                <a:latin typeface="Gill Sans MT" panose="020B0502020104020203" pitchFamily="34" charset="-18"/>
              </a:defRPr>
            </a:lvl9pPr>
          </a:lstStyle>
          <a:p>
            <a:fld id="{4A875EB4-01AD-40DA-9C8E-AA76B5449604}" type="slidenum">
              <a:rPr lang="sl-SI" altLang="sl-SI">
                <a:latin typeface="Calibri" panose="020F0502020204030204" pitchFamily="34" charset="0"/>
              </a:rPr>
              <a:pPr/>
              <a:t>12</a:t>
            </a:fld>
            <a:endParaRPr lang="sl-SI" altLang="sl-SI">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4" name="Pravokotnik 20">
            <a:extLst>
              <a:ext uri="{FF2B5EF4-FFF2-40B4-BE49-F238E27FC236}">
                <a16:creationId xmlns:a16="http://schemas.microsoft.com/office/drawing/2014/main" id="{AC021194-D100-4B13-9992-AF7BE5452A75}"/>
              </a:ext>
            </a:extLst>
          </p:cNvPr>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Pravokotnik 32">
            <a:extLst>
              <a:ext uri="{FF2B5EF4-FFF2-40B4-BE49-F238E27FC236}">
                <a16:creationId xmlns:a16="http://schemas.microsoft.com/office/drawing/2014/main" id="{C7446CE0-5F54-4AD8-ABD2-9C6B5E4998E1}"/>
              </a:ext>
            </a:extLst>
          </p:cNvPr>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Pravokotnik 21">
            <a:extLst>
              <a:ext uri="{FF2B5EF4-FFF2-40B4-BE49-F238E27FC236}">
                <a16:creationId xmlns:a16="http://schemas.microsoft.com/office/drawing/2014/main" id="{D61B07B9-B345-46E7-8E39-C5D1B4FF513B}"/>
              </a:ext>
            </a:extLst>
          </p:cNvPr>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Pravokotnik 31">
            <a:extLst>
              <a:ext uri="{FF2B5EF4-FFF2-40B4-BE49-F238E27FC236}">
                <a16:creationId xmlns:a16="http://schemas.microsoft.com/office/drawing/2014/main" id="{64F4F422-B631-4835-A88E-AD6B779F84BE}"/>
              </a:ext>
            </a:extLst>
          </p:cNvPr>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Naslov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sl-SI"/>
              <a:t>Kliknite, če želite urediti slog naslova matrice</a:t>
            </a:r>
            <a:endParaRPr lang="en-US"/>
          </a:p>
        </p:txBody>
      </p:sp>
      <p:sp>
        <p:nvSpPr>
          <p:cNvPr id="9" name="Podnaslov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l-SI"/>
              <a:t>Kliknite, če želite urediti slog podnaslova matrice</a:t>
            </a:r>
            <a:endParaRPr lang="en-US"/>
          </a:p>
        </p:txBody>
      </p:sp>
      <p:sp>
        <p:nvSpPr>
          <p:cNvPr id="10" name="Ograda datuma 27">
            <a:extLst>
              <a:ext uri="{FF2B5EF4-FFF2-40B4-BE49-F238E27FC236}">
                <a16:creationId xmlns:a16="http://schemas.microsoft.com/office/drawing/2014/main" id="{78D177F9-9F29-4479-95DF-3FEC56D15138}"/>
              </a:ext>
            </a:extLst>
          </p:cNvPr>
          <p:cNvSpPr>
            <a:spLocks noGrp="1"/>
          </p:cNvSpPr>
          <p:nvPr>
            <p:ph type="dt" sz="half" idx="10"/>
          </p:nvPr>
        </p:nvSpPr>
        <p:spPr>
          <a:xfrm>
            <a:off x="6400800" y="6354763"/>
            <a:ext cx="2286000" cy="366712"/>
          </a:xfrm>
        </p:spPr>
        <p:txBody>
          <a:bodyPr/>
          <a:lstStyle>
            <a:lvl1pPr>
              <a:defRPr sz="1400" smtClean="0"/>
            </a:lvl1pPr>
          </a:lstStyle>
          <a:p>
            <a:pPr>
              <a:defRPr/>
            </a:pPr>
            <a:fld id="{B4EFB50C-4584-4C27-BB36-A688085C2E7C}" type="datetimeFigureOut">
              <a:rPr lang="sl-SI"/>
              <a:pPr>
                <a:defRPr/>
              </a:pPr>
              <a:t>3. 06. 2019</a:t>
            </a:fld>
            <a:endParaRPr lang="sl-SI"/>
          </a:p>
        </p:txBody>
      </p:sp>
      <p:sp>
        <p:nvSpPr>
          <p:cNvPr id="11" name="Ograda noge 16">
            <a:extLst>
              <a:ext uri="{FF2B5EF4-FFF2-40B4-BE49-F238E27FC236}">
                <a16:creationId xmlns:a16="http://schemas.microsoft.com/office/drawing/2014/main" id="{4447F801-8AE9-4A2D-8A59-2DE523BB7964}"/>
              </a:ext>
            </a:extLst>
          </p:cNvPr>
          <p:cNvSpPr>
            <a:spLocks noGrp="1"/>
          </p:cNvSpPr>
          <p:nvPr>
            <p:ph type="ftr" sz="quarter" idx="11"/>
          </p:nvPr>
        </p:nvSpPr>
        <p:spPr>
          <a:xfrm>
            <a:off x="2898775" y="6354763"/>
            <a:ext cx="3475038" cy="366712"/>
          </a:xfrm>
        </p:spPr>
        <p:txBody>
          <a:bodyPr/>
          <a:lstStyle>
            <a:lvl1pPr>
              <a:defRPr/>
            </a:lvl1pPr>
          </a:lstStyle>
          <a:p>
            <a:pPr>
              <a:defRPr/>
            </a:pPr>
            <a:endParaRPr lang="sl-SI"/>
          </a:p>
        </p:txBody>
      </p:sp>
      <p:sp>
        <p:nvSpPr>
          <p:cNvPr id="12" name="Ograda številke diapozitiva 28">
            <a:extLst>
              <a:ext uri="{FF2B5EF4-FFF2-40B4-BE49-F238E27FC236}">
                <a16:creationId xmlns:a16="http://schemas.microsoft.com/office/drawing/2014/main" id="{CC0275EC-3CF2-41DD-820E-CE61882B8BE4}"/>
              </a:ext>
            </a:extLst>
          </p:cNvPr>
          <p:cNvSpPr>
            <a:spLocks noGrp="1"/>
          </p:cNvSpPr>
          <p:nvPr>
            <p:ph type="sldNum" sz="quarter" idx="12"/>
          </p:nvPr>
        </p:nvSpPr>
        <p:spPr>
          <a:xfrm>
            <a:off x="1216025" y="6354763"/>
            <a:ext cx="1219200" cy="366712"/>
          </a:xfrm>
        </p:spPr>
        <p:txBody>
          <a:bodyPr/>
          <a:lstStyle>
            <a:lvl1pPr>
              <a:defRPr/>
            </a:lvl1pPr>
          </a:lstStyle>
          <a:p>
            <a:fld id="{BD538602-12E4-4B52-8D01-96F1A5ECAB7B}" type="slidenum">
              <a:rPr lang="sl-SI" altLang="sl-SI"/>
              <a:pPr/>
              <a:t>‹#›</a:t>
            </a:fld>
            <a:endParaRPr lang="sl-SI" altLang="sl-SI"/>
          </a:p>
        </p:txBody>
      </p:sp>
    </p:spTree>
    <p:extLst>
      <p:ext uri="{BB962C8B-B14F-4D97-AF65-F5344CB8AC3E}">
        <p14:creationId xmlns:p14="http://schemas.microsoft.com/office/powerpoint/2010/main" val="957147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3">
            <a:extLst>
              <a:ext uri="{FF2B5EF4-FFF2-40B4-BE49-F238E27FC236}">
                <a16:creationId xmlns:a16="http://schemas.microsoft.com/office/drawing/2014/main" id="{12066AB7-6991-44CF-B9C5-A3842C24F709}"/>
              </a:ext>
            </a:extLst>
          </p:cNvPr>
          <p:cNvSpPr>
            <a:spLocks noGrp="1"/>
          </p:cNvSpPr>
          <p:nvPr>
            <p:ph type="dt" sz="half" idx="10"/>
          </p:nvPr>
        </p:nvSpPr>
        <p:spPr/>
        <p:txBody>
          <a:bodyPr/>
          <a:lstStyle>
            <a:lvl1pPr>
              <a:defRPr/>
            </a:lvl1pPr>
          </a:lstStyle>
          <a:p>
            <a:pPr>
              <a:defRPr/>
            </a:pPr>
            <a:fld id="{808B1A09-2DF4-4552-81A0-FB5695788BD9}" type="datetimeFigureOut">
              <a:rPr lang="sl-SI"/>
              <a:pPr>
                <a:defRPr/>
              </a:pPr>
              <a:t>3. 06. 2019</a:t>
            </a:fld>
            <a:endParaRPr lang="sl-SI"/>
          </a:p>
        </p:txBody>
      </p:sp>
      <p:sp>
        <p:nvSpPr>
          <p:cNvPr id="5" name="Ograda noge 2">
            <a:extLst>
              <a:ext uri="{FF2B5EF4-FFF2-40B4-BE49-F238E27FC236}">
                <a16:creationId xmlns:a16="http://schemas.microsoft.com/office/drawing/2014/main" id="{3D6BAB13-C73C-4673-962E-4177912F4EB4}"/>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76E19C72-7E46-490B-966D-D14CA7A51E17}"/>
              </a:ext>
            </a:extLst>
          </p:cNvPr>
          <p:cNvSpPr>
            <a:spLocks noGrp="1"/>
          </p:cNvSpPr>
          <p:nvPr>
            <p:ph type="sldNum" sz="quarter" idx="12"/>
          </p:nvPr>
        </p:nvSpPr>
        <p:spPr/>
        <p:txBody>
          <a:bodyPr/>
          <a:lstStyle>
            <a:lvl1pPr>
              <a:defRPr/>
            </a:lvl1pPr>
          </a:lstStyle>
          <a:p>
            <a:fld id="{0A5065EE-EACC-4B7A-8A44-5A06282D12B1}" type="slidenum">
              <a:rPr lang="sl-SI" altLang="sl-SI"/>
              <a:pPr/>
              <a:t>‹#›</a:t>
            </a:fld>
            <a:endParaRPr lang="sl-SI" altLang="sl-SI"/>
          </a:p>
        </p:txBody>
      </p:sp>
    </p:spTree>
    <p:extLst>
      <p:ext uri="{BB962C8B-B14F-4D97-AF65-F5344CB8AC3E}">
        <p14:creationId xmlns:p14="http://schemas.microsoft.com/office/powerpoint/2010/main" val="455198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Navpični naslov in besedilo">
    <p:spTree>
      <p:nvGrpSpPr>
        <p:cNvPr id="1" name=""/>
        <p:cNvGrpSpPr/>
        <p:nvPr/>
      </p:nvGrpSpPr>
      <p:grpSpPr>
        <a:xfrm>
          <a:off x="0" y="0"/>
          <a:ext cx="0" cy="0"/>
          <a:chOff x="0" y="0"/>
          <a:chExt cx="0" cy="0"/>
        </a:xfrm>
      </p:grpSpPr>
      <p:sp>
        <p:nvSpPr>
          <p:cNvPr id="4" name="Raven konektor 6">
            <a:extLst>
              <a:ext uri="{FF2B5EF4-FFF2-40B4-BE49-F238E27FC236}">
                <a16:creationId xmlns:a16="http://schemas.microsoft.com/office/drawing/2014/main" id="{FD68179C-6FAA-42C4-9D31-E119CCAFA1A8}"/>
              </a:ext>
            </a:extLst>
          </p:cNvPr>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sl-SI"/>
          </a:p>
        </p:txBody>
      </p:sp>
      <p:sp>
        <p:nvSpPr>
          <p:cNvPr id="5" name="Enakokraki trikotnik 7">
            <a:extLst>
              <a:ext uri="{FF2B5EF4-FFF2-40B4-BE49-F238E27FC236}">
                <a16:creationId xmlns:a16="http://schemas.microsoft.com/office/drawing/2014/main" id="{25A60B2C-D4B1-40BF-A240-F2666D2240BB}"/>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aven konektor 8">
            <a:extLst>
              <a:ext uri="{FF2B5EF4-FFF2-40B4-BE49-F238E27FC236}">
                <a16:creationId xmlns:a16="http://schemas.microsoft.com/office/drawing/2014/main" id="{8BD3918E-28CB-412C-AFE0-94550A8ECCBB}"/>
              </a:ext>
            </a:extLst>
          </p:cNvPr>
          <p:cNvSpPr>
            <a:spLocks noChangeShapeType="1"/>
          </p:cNvSpPr>
          <p:nvPr/>
        </p:nvSpPr>
        <p:spPr bwMode="auto">
          <a:xfrm rot="5400000">
            <a:off x="3630612" y="3201988"/>
            <a:ext cx="5851525"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sl-SI"/>
          </a:p>
        </p:txBody>
      </p:sp>
      <p:sp>
        <p:nvSpPr>
          <p:cNvPr id="2" name="Navpični naslov 1"/>
          <p:cNvSpPr>
            <a:spLocks noGrp="1"/>
          </p:cNvSpPr>
          <p:nvPr>
            <p:ph type="title" orient="vert"/>
          </p:nvPr>
        </p:nvSpPr>
        <p:spPr>
          <a:xfrm>
            <a:off x="6629400" y="274638"/>
            <a:ext cx="2057400" cy="5851525"/>
          </a:xfrm>
        </p:spPr>
        <p:txBody>
          <a:bodyPr vert="eaVert"/>
          <a:lstStyle/>
          <a:p>
            <a:r>
              <a:rPr lang="sl-SI"/>
              <a:t>Kliknite, če želite urediti slog naslova matrice</a:t>
            </a:r>
            <a:endParaRPr lang="en-US"/>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Ograda datuma 3">
            <a:extLst>
              <a:ext uri="{FF2B5EF4-FFF2-40B4-BE49-F238E27FC236}">
                <a16:creationId xmlns:a16="http://schemas.microsoft.com/office/drawing/2014/main" id="{E789CD11-BBB6-414E-87F2-DC6A6D45B8F2}"/>
              </a:ext>
            </a:extLst>
          </p:cNvPr>
          <p:cNvSpPr>
            <a:spLocks noGrp="1"/>
          </p:cNvSpPr>
          <p:nvPr>
            <p:ph type="dt" sz="half" idx="10"/>
          </p:nvPr>
        </p:nvSpPr>
        <p:spPr/>
        <p:txBody>
          <a:bodyPr/>
          <a:lstStyle>
            <a:lvl1pPr>
              <a:defRPr/>
            </a:lvl1pPr>
          </a:lstStyle>
          <a:p>
            <a:pPr>
              <a:defRPr/>
            </a:pPr>
            <a:fld id="{E74165BF-1CF0-494E-A819-D56F1D3E76C0}" type="datetimeFigureOut">
              <a:rPr lang="sl-SI"/>
              <a:pPr>
                <a:defRPr/>
              </a:pPr>
              <a:t>3. 06. 2019</a:t>
            </a:fld>
            <a:endParaRPr lang="sl-SI"/>
          </a:p>
        </p:txBody>
      </p:sp>
      <p:sp>
        <p:nvSpPr>
          <p:cNvPr id="8" name="Ograda noge 4">
            <a:extLst>
              <a:ext uri="{FF2B5EF4-FFF2-40B4-BE49-F238E27FC236}">
                <a16:creationId xmlns:a16="http://schemas.microsoft.com/office/drawing/2014/main" id="{22527A77-1FE7-47A0-B2E1-22E8289B37B3}"/>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5">
            <a:extLst>
              <a:ext uri="{FF2B5EF4-FFF2-40B4-BE49-F238E27FC236}">
                <a16:creationId xmlns:a16="http://schemas.microsoft.com/office/drawing/2014/main" id="{462AB3E7-A321-4B69-9C28-702C9AE6730F}"/>
              </a:ext>
            </a:extLst>
          </p:cNvPr>
          <p:cNvSpPr>
            <a:spLocks noGrp="1"/>
          </p:cNvSpPr>
          <p:nvPr>
            <p:ph type="sldNum" sz="quarter" idx="12"/>
          </p:nvPr>
        </p:nvSpPr>
        <p:spPr/>
        <p:txBody>
          <a:bodyPr/>
          <a:lstStyle>
            <a:lvl1pPr>
              <a:defRPr/>
            </a:lvl1pPr>
          </a:lstStyle>
          <a:p>
            <a:fld id="{D9B6E6AD-F1AB-4F0B-88C5-DFCB95D86127}" type="slidenum">
              <a:rPr lang="sl-SI" altLang="sl-SI"/>
              <a:pPr/>
              <a:t>‹#›</a:t>
            </a:fld>
            <a:endParaRPr lang="sl-SI" altLang="sl-SI"/>
          </a:p>
        </p:txBody>
      </p:sp>
    </p:spTree>
    <p:extLst>
      <p:ext uri="{BB962C8B-B14F-4D97-AF65-F5344CB8AC3E}">
        <p14:creationId xmlns:p14="http://schemas.microsoft.com/office/powerpoint/2010/main" val="703053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8" name="Ograda vsebine 7"/>
          <p:cNvSpPr>
            <a:spLocks noGrp="1"/>
          </p:cNvSpPr>
          <p:nvPr>
            <p:ph sz="quarter" idx="1"/>
          </p:nvPr>
        </p:nvSpPr>
        <p:spPr>
          <a:xfrm>
            <a:off x="457200" y="1219200"/>
            <a:ext cx="8229600" cy="493776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3">
            <a:extLst>
              <a:ext uri="{FF2B5EF4-FFF2-40B4-BE49-F238E27FC236}">
                <a16:creationId xmlns:a16="http://schemas.microsoft.com/office/drawing/2014/main" id="{01E2D1C8-B7B8-4462-9B95-CA487FECCDEF}"/>
              </a:ext>
            </a:extLst>
          </p:cNvPr>
          <p:cNvSpPr>
            <a:spLocks noGrp="1"/>
          </p:cNvSpPr>
          <p:nvPr>
            <p:ph type="dt" sz="half" idx="10"/>
          </p:nvPr>
        </p:nvSpPr>
        <p:spPr/>
        <p:txBody>
          <a:bodyPr/>
          <a:lstStyle>
            <a:lvl1pPr>
              <a:defRPr/>
            </a:lvl1pPr>
          </a:lstStyle>
          <a:p>
            <a:pPr>
              <a:defRPr/>
            </a:pPr>
            <a:fld id="{26E1B0B7-AE94-4C5B-AF4A-2A11816323C4}" type="datetimeFigureOut">
              <a:rPr lang="sl-SI"/>
              <a:pPr>
                <a:defRPr/>
              </a:pPr>
              <a:t>3. 06. 2019</a:t>
            </a:fld>
            <a:endParaRPr lang="sl-SI"/>
          </a:p>
        </p:txBody>
      </p:sp>
      <p:sp>
        <p:nvSpPr>
          <p:cNvPr id="5" name="Ograda noge 2">
            <a:extLst>
              <a:ext uri="{FF2B5EF4-FFF2-40B4-BE49-F238E27FC236}">
                <a16:creationId xmlns:a16="http://schemas.microsoft.com/office/drawing/2014/main" id="{A9947E4C-19AC-49C2-91A6-5596D31F318B}"/>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A8BCA956-EE69-4DD4-A0BD-AE2ABF5C5BAB}"/>
              </a:ext>
            </a:extLst>
          </p:cNvPr>
          <p:cNvSpPr>
            <a:spLocks noGrp="1"/>
          </p:cNvSpPr>
          <p:nvPr>
            <p:ph type="sldNum" sz="quarter" idx="12"/>
          </p:nvPr>
        </p:nvSpPr>
        <p:spPr/>
        <p:txBody>
          <a:bodyPr/>
          <a:lstStyle>
            <a:lvl1pPr>
              <a:defRPr/>
            </a:lvl1pPr>
          </a:lstStyle>
          <a:p>
            <a:fld id="{48594D30-1313-46B9-B514-49A42FA26107}" type="slidenum">
              <a:rPr lang="sl-SI" altLang="sl-SI"/>
              <a:pPr/>
              <a:t>‹#›</a:t>
            </a:fld>
            <a:endParaRPr lang="sl-SI" altLang="sl-SI"/>
          </a:p>
        </p:txBody>
      </p:sp>
    </p:spTree>
    <p:extLst>
      <p:ext uri="{BB962C8B-B14F-4D97-AF65-F5344CB8AC3E}">
        <p14:creationId xmlns:p14="http://schemas.microsoft.com/office/powerpoint/2010/main" val="1180485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Pr>
        <a:solidFill>
          <a:schemeClr val="bg2"/>
        </a:solidFill>
        <a:effectLst/>
      </p:bgPr>
    </p:bg>
    <p:spTree>
      <p:nvGrpSpPr>
        <p:cNvPr id="1" name=""/>
        <p:cNvGrpSpPr/>
        <p:nvPr/>
      </p:nvGrpSpPr>
      <p:grpSpPr>
        <a:xfrm>
          <a:off x="0" y="0"/>
          <a:ext cx="0" cy="0"/>
          <a:chOff x="0" y="0"/>
          <a:chExt cx="0" cy="0"/>
        </a:xfrm>
      </p:grpSpPr>
      <p:sp>
        <p:nvSpPr>
          <p:cNvPr id="4" name="Pravokotnik 6">
            <a:extLst>
              <a:ext uri="{FF2B5EF4-FFF2-40B4-BE49-F238E27FC236}">
                <a16:creationId xmlns:a16="http://schemas.microsoft.com/office/drawing/2014/main" id="{9E4720BF-DA46-4B51-B152-911BE882E40E}"/>
              </a:ext>
            </a:extLst>
          </p:cNvPr>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Pravokotnik 7">
            <a:extLst>
              <a:ext uri="{FF2B5EF4-FFF2-40B4-BE49-F238E27FC236}">
                <a16:creationId xmlns:a16="http://schemas.microsoft.com/office/drawing/2014/main" id="{AE40DCDA-8406-4554-AEDC-71D81BFBB535}"/>
              </a:ext>
            </a:extLst>
          </p:cNvPr>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Naslov 1"/>
          <p:cNvSpPr>
            <a:spLocks noGrp="1"/>
          </p:cNvSpPr>
          <p:nvPr>
            <p:ph type="title"/>
          </p:nvPr>
        </p:nvSpPr>
        <p:spPr>
          <a:xfrm>
            <a:off x="1219200" y="2971800"/>
            <a:ext cx="6858000" cy="1066800"/>
          </a:xfrm>
        </p:spPr>
        <p:txBody>
          <a:bodyPr anchor="t"/>
          <a:lstStyle>
            <a:lvl1pPr algn="r">
              <a:buNone/>
              <a:defRPr sz="3200" b="0" cap="none" baseline="0"/>
            </a:lvl1pPr>
          </a:lstStyle>
          <a:p>
            <a:r>
              <a:rPr lang="sl-SI"/>
              <a:t>Kliknite, če želite urediti slog naslova matrice</a:t>
            </a:r>
            <a:endParaRPr lang="en-US"/>
          </a:p>
        </p:txBody>
      </p:sp>
      <p:sp>
        <p:nvSpPr>
          <p:cNvPr id="3" name="Ograda besedila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l-SI"/>
              <a:t>Kliknite, če želite urediti sloge besedila matrice</a:t>
            </a:r>
          </a:p>
        </p:txBody>
      </p:sp>
      <p:sp>
        <p:nvSpPr>
          <p:cNvPr id="6" name="Ograda datuma 3">
            <a:extLst>
              <a:ext uri="{FF2B5EF4-FFF2-40B4-BE49-F238E27FC236}">
                <a16:creationId xmlns:a16="http://schemas.microsoft.com/office/drawing/2014/main" id="{FD6FEDB1-BE5E-466B-96F4-2B0FE25EAD72}"/>
              </a:ext>
            </a:extLst>
          </p:cNvPr>
          <p:cNvSpPr>
            <a:spLocks noGrp="1"/>
          </p:cNvSpPr>
          <p:nvPr>
            <p:ph type="dt" sz="half" idx="10"/>
          </p:nvPr>
        </p:nvSpPr>
        <p:spPr>
          <a:xfrm>
            <a:off x="6400800" y="6354763"/>
            <a:ext cx="2286000" cy="366712"/>
          </a:xfrm>
        </p:spPr>
        <p:txBody>
          <a:bodyPr/>
          <a:lstStyle>
            <a:lvl1pPr>
              <a:defRPr/>
            </a:lvl1pPr>
          </a:lstStyle>
          <a:p>
            <a:pPr>
              <a:defRPr/>
            </a:pPr>
            <a:fld id="{BF1C21C3-1438-44D8-98F9-DF11024BC255}" type="datetimeFigureOut">
              <a:rPr lang="sl-SI"/>
              <a:pPr>
                <a:defRPr/>
              </a:pPr>
              <a:t>3. 06. 2019</a:t>
            </a:fld>
            <a:endParaRPr lang="sl-SI"/>
          </a:p>
        </p:txBody>
      </p:sp>
      <p:sp>
        <p:nvSpPr>
          <p:cNvPr id="7" name="Ograda noge 4">
            <a:extLst>
              <a:ext uri="{FF2B5EF4-FFF2-40B4-BE49-F238E27FC236}">
                <a16:creationId xmlns:a16="http://schemas.microsoft.com/office/drawing/2014/main" id="{B1D59C54-F7C4-4F78-9676-4FF59EA5F5D6}"/>
              </a:ext>
            </a:extLst>
          </p:cNvPr>
          <p:cNvSpPr>
            <a:spLocks noGrp="1"/>
          </p:cNvSpPr>
          <p:nvPr>
            <p:ph type="ftr" sz="quarter" idx="11"/>
          </p:nvPr>
        </p:nvSpPr>
        <p:spPr>
          <a:xfrm>
            <a:off x="2898775" y="6354763"/>
            <a:ext cx="3475038" cy="366712"/>
          </a:xfrm>
        </p:spPr>
        <p:txBody>
          <a:bodyPr/>
          <a:lstStyle>
            <a:lvl1pPr>
              <a:defRPr/>
            </a:lvl1pPr>
          </a:lstStyle>
          <a:p>
            <a:pPr>
              <a:defRPr/>
            </a:pPr>
            <a:endParaRPr lang="sl-SI"/>
          </a:p>
        </p:txBody>
      </p:sp>
      <p:sp>
        <p:nvSpPr>
          <p:cNvPr id="8" name="Ograda številke diapozitiva 5">
            <a:extLst>
              <a:ext uri="{FF2B5EF4-FFF2-40B4-BE49-F238E27FC236}">
                <a16:creationId xmlns:a16="http://schemas.microsoft.com/office/drawing/2014/main" id="{38EC9D71-A6E6-45F0-A0AD-E5CC7BDC0281}"/>
              </a:ext>
            </a:extLst>
          </p:cNvPr>
          <p:cNvSpPr>
            <a:spLocks noGrp="1"/>
          </p:cNvSpPr>
          <p:nvPr>
            <p:ph type="sldNum" sz="quarter" idx="12"/>
          </p:nvPr>
        </p:nvSpPr>
        <p:spPr>
          <a:xfrm>
            <a:off x="1069975" y="6354763"/>
            <a:ext cx="1520825" cy="366712"/>
          </a:xfrm>
        </p:spPr>
        <p:txBody>
          <a:bodyPr/>
          <a:lstStyle>
            <a:lvl1pPr>
              <a:defRPr/>
            </a:lvl1pPr>
          </a:lstStyle>
          <a:p>
            <a:fld id="{4B8BDB64-B457-476E-9D57-CEC08773FC54}" type="slidenum">
              <a:rPr lang="sl-SI" altLang="sl-SI"/>
              <a:pPr/>
              <a:t>‹#›</a:t>
            </a:fld>
            <a:endParaRPr lang="sl-SI" altLang="sl-SI"/>
          </a:p>
        </p:txBody>
      </p:sp>
    </p:spTree>
    <p:extLst>
      <p:ext uri="{BB962C8B-B14F-4D97-AF65-F5344CB8AC3E}">
        <p14:creationId xmlns:p14="http://schemas.microsoft.com/office/powerpoint/2010/main" val="14558068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a:xfrm>
            <a:off x="457200" y="228600"/>
            <a:ext cx="8229600" cy="914400"/>
          </a:xfrm>
        </p:spPr>
        <p:txBody>
          <a:bodyPr/>
          <a:lstStyle/>
          <a:p>
            <a:r>
              <a:rPr lang="sl-SI"/>
              <a:t>Kliknite, če želite urediti slog naslova matrice</a:t>
            </a:r>
            <a:endParaRPr lang="en-US"/>
          </a:p>
        </p:txBody>
      </p:sp>
      <p:sp>
        <p:nvSpPr>
          <p:cNvPr id="9" name="Ograda vsebine 8"/>
          <p:cNvSpPr>
            <a:spLocks noGrp="1"/>
          </p:cNvSpPr>
          <p:nvPr>
            <p:ph sz="quarter" idx="1"/>
          </p:nvPr>
        </p:nvSpPr>
        <p:spPr>
          <a:xfrm>
            <a:off x="457200" y="1219200"/>
            <a:ext cx="4041648" cy="493776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11" name="Ograda vsebine 10"/>
          <p:cNvSpPr>
            <a:spLocks noGrp="1"/>
          </p:cNvSpPr>
          <p:nvPr>
            <p:ph sz="quarter" idx="2"/>
          </p:nvPr>
        </p:nvSpPr>
        <p:spPr>
          <a:xfrm>
            <a:off x="4632198" y="1216152"/>
            <a:ext cx="4041648" cy="493776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13">
            <a:extLst>
              <a:ext uri="{FF2B5EF4-FFF2-40B4-BE49-F238E27FC236}">
                <a16:creationId xmlns:a16="http://schemas.microsoft.com/office/drawing/2014/main" id="{51BA3F5E-D628-445C-8524-4E5B04495F40}"/>
              </a:ext>
            </a:extLst>
          </p:cNvPr>
          <p:cNvSpPr>
            <a:spLocks noGrp="1"/>
          </p:cNvSpPr>
          <p:nvPr>
            <p:ph type="dt" sz="half" idx="10"/>
          </p:nvPr>
        </p:nvSpPr>
        <p:spPr/>
        <p:txBody>
          <a:bodyPr/>
          <a:lstStyle>
            <a:lvl1pPr>
              <a:defRPr/>
            </a:lvl1pPr>
          </a:lstStyle>
          <a:p>
            <a:pPr>
              <a:defRPr/>
            </a:pPr>
            <a:fld id="{B4BC6362-0CFE-4B95-BB7A-76959F2B87D5}" type="datetimeFigureOut">
              <a:rPr lang="sl-SI"/>
              <a:pPr>
                <a:defRPr/>
              </a:pPr>
              <a:t>3. 06. 2019</a:t>
            </a:fld>
            <a:endParaRPr lang="sl-SI"/>
          </a:p>
        </p:txBody>
      </p:sp>
      <p:sp>
        <p:nvSpPr>
          <p:cNvPr id="6" name="Ograda noge 2">
            <a:extLst>
              <a:ext uri="{FF2B5EF4-FFF2-40B4-BE49-F238E27FC236}">
                <a16:creationId xmlns:a16="http://schemas.microsoft.com/office/drawing/2014/main" id="{EFCC170A-9423-49D5-80F5-EB773DE50D0A}"/>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22">
            <a:extLst>
              <a:ext uri="{FF2B5EF4-FFF2-40B4-BE49-F238E27FC236}">
                <a16:creationId xmlns:a16="http://schemas.microsoft.com/office/drawing/2014/main" id="{663A75E9-10E9-41E0-B90C-04E701BFA119}"/>
              </a:ext>
            </a:extLst>
          </p:cNvPr>
          <p:cNvSpPr>
            <a:spLocks noGrp="1"/>
          </p:cNvSpPr>
          <p:nvPr>
            <p:ph type="sldNum" sz="quarter" idx="12"/>
          </p:nvPr>
        </p:nvSpPr>
        <p:spPr/>
        <p:txBody>
          <a:bodyPr/>
          <a:lstStyle>
            <a:lvl1pPr>
              <a:defRPr/>
            </a:lvl1pPr>
          </a:lstStyle>
          <a:p>
            <a:fld id="{EECB77C8-9164-47DB-91DC-1F84EA25EE1F}" type="slidenum">
              <a:rPr lang="sl-SI" altLang="sl-SI"/>
              <a:pPr/>
              <a:t>‹#›</a:t>
            </a:fld>
            <a:endParaRPr lang="sl-SI" altLang="sl-SI"/>
          </a:p>
        </p:txBody>
      </p:sp>
    </p:spTree>
    <p:extLst>
      <p:ext uri="{BB962C8B-B14F-4D97-AF65-F5344CB8AC3E}">
        <p14:creationId xmlns:p14="http://schemas.microsoft.com/office/powerpoint/2010/main" val="2908848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228600"/>
            <a:ext cx="8229600" cy="914400"/>
          </a:xfrm>
        </p:spPr>
        <p:txBody>
          <a:bodyPr anchor="ctr"/>
          <a:lstStyle>
            <a:lvl1pPr>
              <a:defRPr/>
            </a:lvl1pPr>
          </a:lstStyle>
          <a:p>
            <a:r>
              <a:rPr lang="sl-SI"/>
              <a:t>Kliknite, če želite urediti slog naslova matrice</a:t>
            </a:r>
            <a:endParaRPr lang="en-US"/>
          </a:p>
        </p:txBody>
      </p:sp>
      <p:sp>
        <p:nvSpPr>
          <p:cNvPr id="3" name="Ograda besedila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4" name="Ograda besedila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sl-SI"/>
              <a:t>Kliknite, če želite urediti sloge besedila matrice</a:t>
            </a:r>
          </a:p>
        </p:txBody>
      </p:sp>
      <p:sp>
        <p:nvSpPr>
          <p:cNvPr id="11" name="Ograda vsebine 10"/>
          <p:cNvSpPr>
            <a:spLocks noGrp="1"/>
          </p:cNvSpPr>
          <p:nvPr>
            <p:ph sz="quarter" idx="2"/>
          </p:nvPr>
        </p:nvSpPr>
        <p:spPr>
          <a:xfrm>
            <a:off x="457200" y="2133600"/>
            <a:ext cx="4038600" cy="403860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13" name="Ograda vsebine 12"/>
          <p:cNvSpPr>
            <a:spLocks noGrp="1"/>
          </p:cNvSpPr>
          <p:nvPr>
            <p:ph sz="quarter" idx="4"/>
          </p:nvPr>
        </p:nvSpPr>
        <p:spPr>
          <a:xfrm>
            <a:off x="4648200" y="2133600"/>
            <a:ext cx="4038600" cy="403860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Ograda datuma 13">
            <a:extLst>
              <a:ext uri="{FF2B5EF4-FFF2-40B4-BE49-F238E27FC236}">
                <a16:creationId xmlns:a16="http://schemas.microsoft.com/office/drawing/2014/main" id="{5F510DE6-6B04-4182-9AD0-DC167277DAF7}"/>
              </a:ext>
            </a:extLst>
          </p:cNvPr>
          <p:cNvSpPr>
            <a:spLocks noGrp="1"/>
          </p:cNvSpPr>
          <p:nvPr>
            <p:ph type="dt" sz="half" idx="10"/>
          </p:nvPr>
        </p:nvSpPr>
        <p:spPr/>
        <p:txBody>
          <a:bodyPr/>
          <a:lstStyle>
            <a:lvl1pPr>
              <a:defRPr/>
            </a:lvl1pPr>
          </a:lstStyle>
          <a:p>
            <a:pPr>
              <a:defRPr/>
            </a:pPr>
            <a:fld id="{C2FCA149-D46E-4DB1-BA0A-D237702BB69B}" type="datetimeFigureOut">
              <a:rPr lang="sl-SI"/>
              <a:pPr>
                <a:defRPr/>
              </a:pPr>
              <a:t>3. 06. 2019</a:t>
            </a:fld>
            <a:endParaRPr lang="sl-SI"/>
          </a:p>
        </p:txBody>
      </p:sp>
      <p:sp>
        <p:nvSpPr>
          <p:cNvPr id="8" name="Ograda noge 2">
            <a:extLst>
              <a:ext uri="{FF2B5EF4-FFF2-40B4-BE49-F238E27FC236}">
                <a16:creationId xmlns:a16="http://schemas.microsoft.com/office/drawing/2014/main" id="{FBF7AC45-5116-4459-8504-F5C92672EF49}"/>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22">
            <a:extLst>
              <a:ext uri="{FF2B5EF4-FFF2-40B4-BE49-F238E27FC236}">
                <a16:creationId xmlns:a16="http://schemas.microsoft.com/office/drawing/2014/main" id="{9BB09E12-B4CF-4532-B14C-C5FFBBAFBAF8}"/>
              </a:ext>
            </a:extLst>
          </p:cNvPr>
          <p:cNvSpPr>
            <a:spLocks noGrp="1"/>
          </p:cNvSpPr>
          <p:nvPr>
            <p:ph type="sldNum" sz="quarter" idx="12"/>
          </p:nvPr>
        </p:nvSpPr>
        <p:spPr/>
        <p:txBody>
          <a:bodyPr/>
          <a:lstStyle>
            <a:lvl1pPr>
              <a:defRPr/>
            </a:lvl1pPr>
          </a:lstStyle>
          <a:p>
            <a:fld id="{43F0CEED-1A00-4645-B259-CBE06BE0F4A3}" type="slidenum">
              <a:rPr lang="sl-SI" altLang="sl-SI"/>
              <a:pPr/>
              <a:t>‹#›</a:t>
            </a:fld>
            <a:endParaRPr lang="sl-SI" altLang="sl-SI"/>
          </a:p>
        </p:txBody>
      </p:sp>
    </p:spTree>
    <p:extLst>
      <p:ext uri="{BB962C8B-B14F-4D97-AF65-F5344CB8AC3E}">
        <p14:creationId xmlns:p14="http://schemas.microsoft.com/office/powerpoint/2010/main" val="1006935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3" name="Enakokraki trikotnik 5">
            <a:extLst>
              <a:ext uri="{FF2B5EF4-FFF2-40B4-BE49-F238E27FC236}">
                <a16:creationId xmlns:a16="http://schemas.microsoft.com/office/drawing/2014/main" id="{E47048C0-3BBF-49EF-82BF-818C54DDF11F}"/>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Naslov 1"/>
          <p:cNvSpPr>
            <a:spLocks noGrp="1"/>
          </p:cNvSpPr>
          <p:nvPr>
            <p:ph type="title"/>
          </p:nvPr>
        </p:nvSpPr>
        <p:spPr>
          <a:xfrm>
            <a:off x="457200" y="228600"/>
            <a:ext cx="8229600" cy="914400"/>
          </a:xfrm>
        </p:spPr>
        <p:txBody>
          <a:bodyPr/>
          <a:lstStyle/>
          <a:p>
            <a:r>
              <a:rPr lang="sl-SI"/>
              <a:t>Kliknite, če želite urediti slog naslova matrice</a:t>
            </a:r>
            <a:endParaRPr lang="en-US"/>
          </a:p>
        </p:txBody>
      </p:sp>
      <p:sp>
        <p:nvSpPr>
          <p:cNvPr id="4" name="Ograda datuma 2">
            <a:extLst>
              <a:ext uri="{FF2B5EF4-FFF2-40B4-BE49-F238E27FC236}">
                <a16:creationId xmlns:a16="http://schemas.microsoft.com/office/drawing/2014/main" id="{0726DBAE-2CAE-40FC-8D3B-3A8FA7A82877}"/>
              </a:ext>
            </a:extLst>
          </p:cNvPr>
          <p:cNvSpPr>
            <a:spLocks noGrp="1"/>
          </p:cNvSpPr>
          <p:nvPr>
            <p:ph type="dt" sz="half" idx="10"/>
          </p:nvPr>
        </p:nvSpPr>
        <p:spPr/>
        <p:txBody>
          <a:bodyPr/>
          <a:lstStyle>
            <a:lvl1pPr>
              <a:defRPr/>
            </a:lvl1pPr>
          </a:lstStyle>
          <a:p>
            <a:pPr>
              <a:defRPr/>
            </a:pPr>
            <a:fld id="{83E2CBDC-10DD-4DEF-9428-D8BFA358D933}" type="datetimeFigureOut">
              <a:rPr lang="sl-SI"/>
              <a:pPr>
                <a:defRPr/>
              </a:pPr>
              <a:t>3. 06. 2019</a:t>
            </a:fld>
            <a:endParaRPr lang="sl-SI"/>
          </a:p>
        </p:txBody>
      </p:sp>
      <p:sp>
        <p:nvSpPr>
          <p:cNvPr id="5" name="Ograda noge 3">
            <a:extLst>
              <a:ext uri="{FF2B5EF4-FFF2-40B4-BE49-F238E27FC236}">
                <a16:creationId xmlns:a16="http://schemas.microsoft.com/office/drawing/2014/main" id="{4566188E-319F-419B-97B9-5BA5FD6A94DA}"/>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4">
            <a:extLst>
              <a:ext uri="{FF2B5EF4-FFF2-40B4-BE49-F238E27FC236}">
                <a16:creationId xmlns:a16="http://schemas.microsoft.com/office/drawing/2014/main" id="{695CF961-B42A-4965-87E0-3669CD4FA928}"/>
              </a:ext>
            </a:extLst>
          </p:cNvPr>
          <p:cNvSpPr>
            <a:spLocks noGrp="1"/>
          </p:cNvSpPr>
          <p:nvPr>
            <p:ph type="sldNum" sz="quarter" idx="12"/>
          </p:nvPr>
        </p:nvSpPr>
        <p:spPr/>
        <p:txBody>
          <a:bodyPr/>
          <a:lstStyle>
            <a:lvl1pPr>
              <a:defRPr/>
            </a:lvl1pPr>
          </a:lstStyle>
          <a:p>
            <a:fld id="{FD2E3396-49F9-400C-A927-9EC97099CD88}" type="slidenum">
              <a:rPr lang="sl-SI" altLang="sl-SI"/>
              <a:pPr/>
              <a:t>‹#›</a:t>
            </a:fld>
            <a:endParaRPr lang="sl-SI" altLang="sl-SI"/>
          </a:p>
        </p:txBody>
      </p:sp>
    </p:spTree>
    <p:extLst>
      <p:ext uri="{BB962C8B-B14F-4D97-AF65-F5344CB8AC3E}">
        <p14:creationId xmlns:p14="http://schemas.microsoft.com/office/powerpoint/2010/main" val="2846442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2" name="Raven konektor 4">
            <a:extLst>
              <a:ext uri="{FF2B5EF4-FFF2-40B4-BE49-F238E27FC236}">
                <a16:creationId xmlns:a16="http://schemas.microsoft.com/office/drawing/2014/main" id="{D7BD8ED4-DE54-4A0C-828B-32CE494EA1CD}"/>
              </a:ext>
            </a:extLst>
          </p:cNvPr>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sl-SI"/>
          </a:p>
        </p:txBody>
      </p:sp>
      <p:sp>
        <p:nvSpPr>
          <p:cNvPr id="3" name="Enakokraki trikotnik 5">
            <a:extLst>
              <a:ext uri="{FF2B5EF4-FFF2-40B4-BE49-F238E27FC236}">
                <a16:creationId xmlns:a16="http://schemas.microsoft.com/office/drawing/2014/main" id="{B958407C-90AA-4918-B970-9C96CBFB0EA2}"/>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Ograda datuma 1">
            <a:extLst>
              <a:ext uri="{FF2B5EF4-FFF2-40B4-BE49-F238E27FC236}">
                <a16:creationId xmlns:a16="http://schemas.microsoft.com/office/drawing/2014/main" id="{CEDCF1C6-6550-4628-B8B7-AF2D84746267}"/>
              </a:ext>
            </a:extLst>
          </p:cNvPr>
          <p:cNvSpPr>
            <a:spLocks noGrp="1"/>
          </p:cNvSpPr>
          <p:nvPr>
            <p:ph type="dt" sz="half" idx="10"/>
          </p:nvPr>
        </p:nvSpPr>
        <p:spPr/>
        <p:txBody>
          <a:bodyPr/>
          <a:lstStyle>
            <a:lvl1pPr>
              <a:defRPr/>
            </a:lvl1pPr>
          </a:lstStyle>
          <a:p>
            <a:pPr>
              <a:defRPr/>
            </a:pPr>
            <a:fld id="{89C88D52-55F4-4271-978B-3EFFEFFD0DA8}" type="datetimeFigureOut">
              <a:rPr lang="sl-SI"/>
              <a:pPr>
                <a:defRPr/>
              </a:pPr>
              <a:t>3. 06. 2019</a:t>
            </a:fld>
            <a:endParaRPr lang="sl-SI"/>
          </a:p>
        </p:txBody>
      </p:sp>
      <p:sp>
        <p:nvSpPr>
          <p:cNvPr id="5" name="Ograda noge 2">
            <a:extLst>
              <a:ext uri="{FF2B5EF4-FFF2-40B4-BE49-F238E27FC236}">
                <a16:creationId xmlns:a16="http://schemas.microsoft.com/office/drawing/2014/main" id="{EC0A485F-CCB7-4982-A9E2-7D2C39D93159}"/>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3">
            <a:extLst>
              <a:ext uri="{FF2B5EF4-FFF2-40B4-BE49-F238E27FC236}">
                <a16:creationId xmlns:a16="http://schemas.microsoft.com/office/drawing/2014/main" id="{B1B892BC-3DA9-4A99-A67E-4ED8105A74C6}"/>
              </a:ext>
            </a:extLst>
          </p:cNvPr>
          <p:cNvSpPr>
            <a:spLocks noGrp="1"/>
          </p:cNvSpPr>
          <p:nvPr>
            <p:ph type="sldNum" sz="quarter" idx="12"/>
          </p:nvPr>
        </p:nvSpPr>
        <p:spPr/>
        <p:txBody>
          <a:bodyPr/>
          <a:lstStyle>
            <a:lvl1pPr>
              <a:defRPr/>
            </a:lvl1pPr>
          </a:lstStyle>
          <a:p>
            <a:fld id="{4DFD6519-D1B3-488B-8B27-CC8D0857CFCF}" type="slidenum">
              <a:rPr lang="sl-SI" altLang="sl-SI"/>
              <a:pPr/>
              <a:t>‹#›</a:t>
            </a:fld>
            <a:endParaRPr lang="sl-SI" altLang="sl-SI"/>
          </a:p>
        </p:txBody>
      </p:sp>
    </p:spTree>
    <p:extLst>
      <p:ext uri="{BB962C8B-B14F-4D97-AF65-F5344CB8AC3E}">
        <p14:creationId xmlns:p14="http://schemas.microsoft.com/office/powerpoint/2010/main" val="2778579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sp>
        <p:nvSpPr>
          <p:cNvPr id="5" name="Raven konektor 7">
            <a:extLst>
              <a:ext uri="{FF2B5EF4-FFF2-40B4-BE49-F238E27FC236}">
                <a16:creationId xmlns:a16="http://schemas.microsoft.com/office/drawing/2014/main" id="{D947B575-3E11-41AB-BA50-F2F37AD88BF8}"/>
              </a:ext>
            </a:extLst>
          </p:cNvPr>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sl-SI"/>
          </a:p>
        </p:txBody>
      </p:sp>
      <p:sp>
        <p:nvSpPr>
          <p:cNvPr id="6" name="Raven konektor 9">
            <a:extLst>
              <a:ext uri="{FF2B5EF4-FFF2-40B4-BE49-F238E27FC236}">
                <a16:creationId xmlns:a16="http://schemas.microsoft.com/office/drawing/2014/main" id="{0CAC85E5-7518-4E6D-A5D2-B3BB1FBC2DBF}"/>
              </a:ext>
            </a:extLst>
          </p:cNvPr>
          <p:cNvSpPr>
            <a:spLocks noChangeShapeType="1"/>
          </p:cNvSpPr>
          <p:nvPr/>
        </p:nvSpPr>
        <p:spPr bwMode="auto">
          <a:xfrm rot="5400000">
            <a:off x="3160712" y="3324226"/>
            <a:ext cx="6035675"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sl-SI"/>
          </a:p>
        </p:txBody>
      </p:sp>
      <p:sp>
        <p:nvSpPr>
          <p:cNvPr id="7" name="Enakokraki trikotnik 8">
            <a:extLst>
              <a:ext uri="{FF2B5EF4-FFF2-40B4-BE49-F238E27FC236}">
                <a16:creationId xmlns:a16="http://schemas.microsoft.com/office/drawing/2014/main" id="{DA680DA7-5375-47D9-9C11-ADD74EE859F7}"/>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Naslov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sl-SI"/>
              <a:t>Kliknite, če želite urediti slog naslova matrice</a:t>
            </a:r>
            <a:endParaRPr lang="en-US"/>
          </a:p>
        </p:txBody>
      </p:sp>
      <p:sp>
        <p:nvSpPr>
          <p:cNvPr id="3" name="Ograda besedila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sl-SI"/>
              <a:t>Kliknite, če želite urediti sloge besedila matrice</a:t>
            </a:r>
          </a:p>
        </p:txBody>
      </p:sp>
      <p:sp>
        <p:nvSpPr>
          <p:cNvPr id="12" name="Ograda vsebine 11"/>
          <p:cNvSpPr>
            <a:spLocks noGrp="1"/>
          </p:cNvSpPr>
          <p:nvPr>
            <p:ph sz="quarter" idx="1"/>
          </p:nvPr>
        </p:nvSpPr>
        <p:spPr>
          <a:xfrm>
            <a:off x="304800" y="304800"/>
            <a:ext cx="5715000" cy="5715000"/>
          </a:xfrm>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8" name="Ograda datuma 4">
            <a:extLst>
              <a:ext uri="{FF2B5EF4-FFF2-40B4-BE49-F238E27FC236}">
                <a16:creationId xmlns:a16="http://schemas.microsoft.com/office/drawing/2014/main" id="{F2B3C0DA-42C1-4CCF-8437-895BFC34835D}"/>
              </a:ext>
            </a:extLst>
          </p:cNvPr>
          <p:cNvSpPr>
            <a:spLocks noGrp="1"/>
          </p:cNvSpPr>
          <p:nvPr>
            <p:ph type="dt" sz="half" idx="10"/>
          </p:nvPr>
        </p:nvSpPr>
        <p:spPr/>
        <p:txBody>
          <a:bodyPr/>
          <a:lstStyle>
            <a:lvl1pPr>
              <a:defRPr/>
            </a:lvl1pPr>
          </a:lstStyle>
          <a:p>
            <a:pPr>
              <a:defRPr/>
            </a:pPr>
            <a:fld id="{27788425-5FB5-466A-A1CC-8884AB7B152E}" type="datetimeFigureOut">
              <a:rPr lang="sl-SI"/>
              <a:pPr>
                <a:defRPr/>
              </a:pPr>
              <a:t>3. 06. 2019</a:t>
            </a:fld>
            <a:endParaRPr lang="sl-SI"/>
          </a:p>
        </p:txBody>
      </p:sp>
      <p:sp>
        <p:nvSpPr>
          <p:cNvPr id="9" name="Ograda noge 5">
            <a:extLst>
              <a:ext uri="{FF2B5EF4-FFF2-40B4-BE49-F238E27FC236}">
                <a16:creationId xmlns:a16="http://schemas.microsoft.com/office/drawing/2014/main" id="{B483DB92-21A6-4720-803A-F32766BA52B4}"/>
              </a:ext>
            </a:extLst>
          </p:cNvPr>
          <p:cNvSpPr>
            <a:spLocks noGrp="1"/>
          </p:cNvSpPr>
          <p:nvPr>
            <p:ph type="ftr" sz="quarter" idx="11"/>
          </p:nvPr>
        </p:nvSpPr>
        <p:spPr/>
        <p:txBody>
          <a:bodyPr/>
          <a:lstStyle>
            <a:lvl1pPr>
              <a:defRPr/>
            </a:lvl1pPr>
          </a:lstStyle>
          <a:p>
            <a:pPr>
              <a:defRPr/>
            </a:pPr>
            <a:endParaRPr lang="sl-SI"/>
          </a:p>
        </p:txBody>
      </p:sp>
      <p:sp>
        <p:nvSpPr>
          <p:cNvPr id="10" name="Ograda številke diapozitiva 6">
            <a:extLst>
              <a:ext uri="{FF2B5EF4-FFF2-40B4-BE49-F238E27FC236}">
                <a16:creationId xmlns:a16="http://schemas.microsoft.com/office/drawing/2014/main" id="{D87579C5-68F1-4246-BC32-84682BE8E0E1}"/>
              </a:ext>
            </a:extLst>
          </p:cNvPr>
          <p:cNvSpPr>
            <a:spLocks noGrp="1"/>
          </p:cNvSpPr>
          <p:nvPr>
            <p:ph type="sldNum" sz="quarter" idx="12"/>
          </p:nvPr>
        </p:nvSpPr>
        <p:spPr/>
        <p:txBody>
          <a:bodyPr/>
          <a:lstStyle>
            <a:lvl1pPr>
              <a:defRPr/>
            </a:lvl1pPr>
          </a:lstStyle>
          <a:p>
            <a:fld id="{41D3A04E-D25E-457F-883D-50B856538692}" type="slidenum">
              <a:rPr lang="sl-SI" altLang="sl-SI"/>
              <a:pPr/>
              <a:t>‹#›</a:t>
            </a:fld>
            <a:endParaRPr lang="sl-SI" altLang="sl-SI"/>
          </a:p>
        </p:txBody>
      </p:sp>
    </p:spTree>
    <p:extLst>
      <p:ext uri="{BB962C8B-B14F-4D97-AF65-F5344CB8AC3E}">
        <p14:creationId xmlns:p14="http://schemas.microsoft.com/office/powerpoint/2010/main" val="2785414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bg>
      <p:bgPr>
        <a:solidFill>
          <a:schemeClr val="bg2"/>
        </a:solidFill>
        <a:effectLst/>
      </p:bgPr>
    </p:bg>
    <p:spTree>
      <p:nvGrpSpPr>
        <p:cNvPr id="1" name=""/>
        <p:cNvGrpSpPr/>
        <p:nvPr/>
      </p:nvGrpSpPr>
      <p:grpSpPr>
        <a:xfrm>
          <a:off x="0" y="0"/>
          <a:ext cx="0" cy="0"/>
          <a:chOff x="0" y="0"/>
          <a:chExt cx="0" cy="0"/>
        </a:xfrm>
      </p:grpSpPr>
      <p:sp>
        <p:nvSpPr>
          <p:cNvPr id="5" name="Raven konektor 7">
            <a:extLst>
              <a:ext uri="{FF2B5EF4-FFF2-40B4-BE49-F238E27FC236}">
                <a16:creationId xmlns:a16="http://schemas.microsoft.com/office/drawing/2014/main" id="{5D13F094-B575-4F42-A525-78B334A4AEEA}"/>
              </a:ext>
            </a:extLst>
          </p:cNvPr>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sl-SI"/>
          </a:p>
        </p:txBody>
      </p:sp>
      <p:sp>
        <p:nvSpPr>
          <p:cNvPr id="6" name="Enakokraki trikotnik 8">
            <a:extLst>
              <a:ext uri="{FF2B5EF4-FFF2-40B4-BE49-F238E27FC236}">
                <a16:creationId xmlns:a16="http://schemas.microsoft.com/office/drawing/2014/main" id="{CF9B6468-5501-44A7-8260-A5C66BAAF120}"/>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Pravokotnik 9">
            <a:extLst>
              <a:ext uri="{FF2B5EF4-FFF2-40B4-BE49-F238E27FC236}">
                <a16:creationId xmlns:a16="http://schemas.microsoft.com/office/drawing/2014/main" id="{92C0AB99-1B20-4208-8AEB-F4D37AD0250D}"/>
              </a:ext>
            </a:extLst>
          </p:cNvPr>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Naslov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sl-SI"/>
              <a:t>Kliknite, če želite urediti slog naslova matrice</a:t>
            </a:r>
            <a:endParaRPr lang="en-US"/>
          </a:p>
        </p:txBody>
      </p:sp>
      <p:sp>
        <p:nvSpPr>
          <p:cNvPr id="3" name="Ograda slike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sl-SI" noProof="0"/>
              <a:t>Kliknite ikono, če želite dodati sliko</a:t>
            </a:r>
            <a:endParaRPr lang="en-US" noProof="0" dirty="0"/>
          </a:p>
        </p:txBody>
      </p:sp>
      <p:sp>
        <p:nvSpPr>
          <p:cNvPr id="4" name="Ograda besedila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sl-SI"/>
              <a:t>Kliknite, če želite urediti sloge besedila matrice</a:t>
            </a:r>
          </a:p>
        </p:txBody>
      </p:sp>
      <p:sp>
        <p:nvSpPr>
          <p:cNvPr id="8" name="Ograda datuma 4">
            <a:extLst>
              <a:ext uri="{FF2B5EF4-FFF2-40B4-BE49-F238E27FC236}">
                <a16:creationId xmlns:a16="http://schemas.microsoft.com/office/drawing/2014/main" id="{FC0C17F8-FDBF-4681-8ABC-FB99A9F4C82A}"/>
              </a:ext>
            </a:extLst>
          </p:cNvPr>
          <p:cNvSpPr>
            <a:spLocks noGrp="1"/>
          </p:cNvSpPr>
          <p:nvPr>
            <p:ph type="dt" sz="half" idx="10"/>
          </p:nvPr>
        </p:nvSpPr>
        <p:spPr/>
        <p:txBody>
          <a:bodyPr/>
          <a:lstStyle>
            <a:lvl1pPr>
              <a:defRPr/>
            </a:lvl1pPr>
          </a:lstStyle>
          <a:p>
            <a:pPr>
              <a:defRPr/>
            </a:pPr>
            <a:fld id="{9F75C11E-A490-4F57-ADF6-8A08875D509D}" type="datetimeFigureOut">
              <a:rPr lang="sl-SI"/>
              <a:pPr>
                <a:defRPr/>
              </a:pPr>
              <a:t>3. 06. 2019</a:t>
            </a:fld>
            <a:endParaRPr lang="sl-SI"/>
          </a:p>
        </p:txBody>
      </p:sp>
      <p:sp>
        <p:nvSpPr>
          <p:cNvPr id="9" name="Ograda noge 5">
            <a:extLst>
              <a:ext uri="{FF2B5EF4-FFF2-40B4-BE49-F238E27FC236}">
                <a16:creationId xmlns:a16="http://schemas.microsoft.com/office/drawing/2014/main" id="{5976E694-3088-4875-885E-5B46A4173684}"/>
              </a:ext>
            </a:extLst>
          </p:cNvPr>
          <p:cNvSpPr>
            <a:spLocks noGrp="1"/>
          </p:cNvSpPr>
          <p:nvPr>
            <p:ph type="ftr" sz="quarter" idx="11"/>
          </p:nvPr>
        </p:nvSpPr>
        <p:spPr/>
        <p:txBody>
          <a:bodyPr/>
          <a:lstStyle>
            <a:lvl1pPr>
              <a:defRPr/>
            </a:lvl1pPr>
          </a:lstStyle>
          <a:p>
            <a:pPr>
              <a:defRPr/>
            </a:pPr>
            <a:endParaRPr lang="sl-SI"/>
          </a:p>
        </p:txBody>
      </p:sp>
      <p:sp>
        <p:nvSpPr>
          <p:cNvPr id="10" name="Ograda številke diapozitiva 6">
            <a:extLst>
              <a:ext uri="{FF2B5EF4-FFF2-40B4-BE49-F238E27FC236}">
                <a16:creationId xmlns:a16="http://schemas.microsoft.com/office/drawing/2014/main" id="{30C19667-7090-4F8F-BC12-8EF24A4BF0EB}"/>
              </a:ext>
            </a:extLst>
          </p:cNvPr>
          <p:cNvSpPr>
            <a:spLocks noGrp="1"/>
          </p:cNvSpPr>
          <p:nvPr>
            <p:ph type="sldNum" sz="quarter" idx="12"/>
          </p:nvPr>
        </p:nvSpPr>
        <p:spPr/>
        <p:txBody>
          <a:bodyPr/>
          <a:lstStyle>
            <a:lvl1pPr>
              <a:defRPr/>
            </a:lvl1pPr>
          </a:lstStyle>
          <a:p>
            <a:fld id="{EF1915B3-75E7-4ED9-9665-35CFCE4CD110}" type="slidenum">
              <a:rPr lang="sl-SI" altLang="sl-SI"/>
              <a:pPr/>
              <a:t>‹#›</a:t>
            </a:fld>
            <a:endParaRPr lang="sl-SI" altLang="sl-SI"/>
          </a:p>
        </p:txBody>
      </p:sp>
    </p:spTree>
    <p:extLst>
      <p:ext uri="{BB962C8B-B14F-4D97-AF65-F5344CB8AC3E}">
        <p14:creationId xmlns:p14="http://schemas.microsoft.com/office/powerpoint/2010/main" val="290701409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Ograda naslova 21">
            <a:extLst>
              <a:ext uri="{FF2B5EF4-FFF2-40B4-BE49-F238E27FC236}">
                <a16:creationId xmlns:a16="http://schemas.microsoft.com/office/drawing/2014/main" id="{50707B48-8817-4B40-AC3B-59861FD68B4E}"/>
              </a:ext>
            </a:extLst>
          </p:cNvPr>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sl-SI" altLang="sl-SI"/>
              <a:t>Kliknite, če želite urediti slog naslova matrice</a:t>
            </a:r>
            <a:endParaRPr lang="en-US" altLang="sl-SI"/>
          </a:p>
        </p:txBody>
      </p:sp>
      <p:sp>
        <p:nvSpPr>
          <p:cNvPr id="1027" name="Ograda besedila 12">
            <a:extLst>
              <a:ext uri="{FF2B5EF4-FFF2-40B4-BE49-F238E27FC236}">
                <a16:creationId xmlns:a16="http://schemas.microsoft.com/office/drawing/2014/main" id="{BC09BB4A-C4A5-4263-86F8-A373D4D34842}"/>
              </a:ext>
            </a:extLst>
          </p:cNvPr>
          <p:cNvSpPr>
            <a:spLocks noGrp="1"/>
          </p:cNvSpPr>
          <p:nvPr>
            <p:ph type="body" idx="1"/>
          </p:nvPr>
        </p:nvSpPr>
        <p:spPr bwMode="auto">
          <a:xfrm>
            <a:off x="457200" y="1219200"/>
            <a:ext cx="82296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14" name="Ograda datuma 13">
            <a:extLst>
              <a:ext uri="{FF2B5EF4-FFF2-40B4-BE49-F238E27FC236}">
                <a16:creationId xmlns:a16="http://schemas.microsoft.com/office/drawing/2014/main" id="{FCB87E8B-44E2-4D0C-A8C9-05887C394CD2}"/>
              </a:ext>
            </a:extLst>
          </p:cNvPr>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EDCA0FEE-9F80-45CB-8980-1173F69B6B9C}" type="datetimeFigureOut">
              <a:rPr lang="sl-SI"/>
              <a:pPr>
                <a:defRPr/>
              </a:pPr>
              <a:t>3. 06. 2019</a:t>
            </a:fld>
            <a:endParaRPr lang="sl-SI"/>
          </a:p>
        </p:txBody>
      </p:sp>
      <p:sp>
        <p:nvSpPr>
          <p:cNvPr id="3" name="Ograda noge 2">
            <a:extLst>
              <a:ext uri="{FF2B5EF4-FFF2-40B4-BE49-F238E27FC236}">
                <a16:creationId xmlns:a16="http://schemas.microsoft.com/office/drawing/2014/main" id="{4ACE8691-2460-4784-BD7C-7C1B94DE22E2}"/>
              </a:ext>
            </a:extLst>
          </p:cNvPr>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sl-SI"/>
          </a:p>
        </p:txBody>
      </p:sp>
      <p:sp>
        <p:nvSpPr>
          <p:cNvPr id="23" name="Ograda številke diapozitiva 22">
            <a:extLst>
              <a:ext uri="{FF2B5EF4-FFF2-40B4-BE49-F238E27FC236}">
                <a16:creationId xmlns:a16="http://schemas.microsoft.com/office/drawing/2014/main" id="{E3FAF190-30B6-4C79-8B5C-9660DE2433E5}"/>
              </a:ext>
            </a:extLst>
          </p:cNvPr>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defRPr>
            </a:lvl1pPr>
          </a:lstStyle>
          <a:p>
            <a:fld id="{DED31C97-B6CF-4C95-B9A2-01B82CF79EBF}" type="slidenum">
              <a:rPr lang="sl-SI" altLang="sl-SI"/>
              <a:pPr/>
              <a:t>‹#›</a:t>
            </a:fld>
            <a:endParaRPr lang="sl-SI" altLang="sl-SI"/>
          </a:p>
        </p:txBody>
      </p:sp>
      <p:sp>
        <p:nvSpPr>
          <p:cNvPr id="1031" name="Raven konektor 27">
            <a:extLst>
              <a:ext uri="{FF2B5EF4-FFF2-40B4-BE49-F238E27FC236}">
                <a16:creationId xmlns:a16="http://schemas.microsoft.com/office/drawing/2014/main" id="{63408D5D-0190-4261-87B4-758D15DA71A2}"/>
              </a:ext>
            </a:extLst>
          </p:cNvPr>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sl-SI"/>
          </a:p>
        </p:txBody>
      </p:sp>
      <p:sp>
        <p:nvSpPr>
          <p:cNvPr id="1032" name="Raven konektor 28">
            <a:extLst>
              <a:ext uri="{FF2B5EF4-FFF2-40B4-BE49-F238E27FC236}">
                <a16:creationId xmlns:a16="http://schemas.microsoft.com/office/drawing/2014/main" id="{AA9C23B8-81E8-4A67-A0D2-3038857C29A0}"/>
              </a:ext>
            </a:extLst>
          </p:cNvPr>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sl-SI"/>
          </a:p>
        </p:txBody>
      </p:sp>
      <p:sp>
        <p:nvSpPr>
          <p:cNvPr id="10" name="Enakokraki trikotnik 9">
            <a:extLst>
              <a:ext uri="{FF2B5EF4-FFF2-40B4-BE49-F238E27FC236}">
                <a16:creationId xmlns:a16="http://schemas.microsoft.com/office/drawing/2014/main" id="{BC884399-8A14-4917-B61D-CA941065D33D}"/>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19" r:id="rId1"/>
    <p:sldLayoutId id="2147483715" r:id="rId2"/>
    <p:sldLayoutId id="2147483720" r:id="rId3"/>
    <p:sldLayoutId id="2147483716" r:id="rId4"/>
    <p:sldLayoutId id="2147483717" r:id="rId5"/>
    <p:sldLayoutId id="2147483721" r:id="rId6"/>
    <p:sldLayoutId id="2147483722" r:id="rId7"/>
    <p:sldLayoutId id="2147483723" r:id="rId8"/>
    <p:sldLayoutId id="2147483724" r:id="rId9"/>
    <p:sldLayoutId id="2147483718" r:id="rId10"/>
    <p:sldLayoutId id="2147483725" r:id="rId11"/>
  </p:sldLayoutIdLst>
  <p:txStyles>
    <p:titleStyle>
      <a:lvl1pPr algn="l" rtl="0" fontAlgn="base">
        <a:spcBef>
          <a:spcPct val="0"/>
        </a:spcBef>
        <a:spcAft>
          <a:spcPct val="0"/>
        </a:spcAft>
        <a:defRPr sz="3200" kern="1200">
          <a:solidFill>
            <a:schemeClr val="tx2"/>
          </a:solidFill>
          <a:latin typeface="+mj-lt"/>
          <a:ea typeface="+mj-ea"/>
          <a:cs typeface="+mj-cs"/>
        </a:defRPr>
      </a:lvl1pPr>
      <a:lvl2pPr algn="l" rtl="0" fontAlgn="base">
        <a:spcBef>
          <a:spcPct val="0"/>
        </a:spcBef>
        <a:spcAft>
          <a:spcPct val="0"/>
        </a:spcAft>
        <a:defRPr sz="3200">
          <a:solidFill>
            <a:schemeClr val="tx2"/>
          </a:solidFill>
          <a:latin typeface="Bookman Old Style" panose="02050604050505020204" pitchFamily="18" charset="0"/>
        </a:defRPr>
      </a:lvl2pPr>
      <a:lvl3pPr algn="l" rtl="0" fontAlgn="base">
        <a:spcBef>
          <a:spcPct val="0"/>
        </a:spcBef>
        <a:spcAft>
          <a:spcPct val="0"/>
        </a:spcAft>
        <a:defRPr sz="3200">
          <a:solidFill>
            <a:schemeClr val="tx2"/>
          </a:solidFill>
          <a:latin typeface="Bookman Old Style" panose="02050604050505020204" pitchFamily="18" charset="0"/>
        </a:defRPr>
      </a:lvl3pPr>
      <a:lvl4pPr algn="l" rtl="0" fontAlgn="base">
        <a:spcBef>
          <a:spcPct val="0"/>
        </a:spcBef>
        <a:spcAft>
          <a:spcPct val="0"/>
        </a:spcAft>
        <a:defRPr sz="3200">
          <a:solidFill>
            <a:schemeClr val="tx2"/>
          </a:solidFill>
          <a:latin typeface="Bookman Old Style" panose="02050604050505020204" pitchFamily="18" charset="0"/>
        </a:defRPr>
      </a:lvl4pPr>
      <a:lvl5pPr algn="l" rtl="0" fontAlgn="base">
        <a:spcBef>
          <a:spcPct val="0"/>
        </a:spcBef>
        <a:spcAft>
          <a:spcPct val="0"/>
        </a:spcAft>
        <a:defRPr sz="3200">
          <a:solidFill>
            <a:schemeClr val="tx2"/>
          </a:solidFill>
          <a:latin typeface="Bookman Old Style" panose="02050604050505020204" pitchFamily="18" charset="0"/>
        </a:defRPr>
      </a:lvl5pPr>
      <a:lvl6pPr marL="457200" algn="l" rtl="0" fontAlgn="base">
        <a:spcBef>
          <a:spcPct val="0"/>
        </a:spcBef>
        <a:spcAft>
          <a:spcPct val="0"/>
        </a:spcAft>
        <a:defRPr sz="3200">
          <a:solidFill>
            <a:schemeClr val="tx2"/>
          </a:solidFill>
          <a:latin typeface="Bookman Old Style" panose="02050604050505020204" pitchFamily="18" charset="0"/>
        </a:defRPr>
      </a:lvl6pPr>
      <a:lvl7pPr marL="914400" algn="l" rtl="0" fontAlgn="base">
        <a:spcBef>
          <a:spcPct val="0"/>
        </a:spcBef>
        <a:spcAft>
          <a:spcPct val="0"/>
        </a:spcAft>
        <a:defRPr sz="3200">
          <a:solidFill>
            <a:schemeClr val="tx2"/>
          </a:solidFill>
          <a:latin typeface="Bookman Old Style" panose="02050604050505020204" pitchFamily="18" charset="0"/>
        </a:defRPr>
      </a:lvl7pPr>
      <a:lvl8pPr marL="1371600" algn="l" rtl="0" fontAlgn="base">
        <a:spcBef>
          <a:spcPct val="0"/>
        </a:spcBef>
        <a:spcAft>
          <a:spcPct val="0"/>
        </a:spcAft>
        <a:defRPr sz="3200">
          <a:solidFill>
            <a:schemeClr val="tx2"/>
          </a:solidFill>
          <a:latin typeface="Bookman Old Style" panose="02050604050505020204" pitchFamily="18" charset="0"/>
        </a:defRPr>
      </a:lvl8pPr>
      <a:lvl9pPr marL="1828800" algn="l" rtl="0" fontAlgn="base">
        <a:spcBef>
          <a:spcPct val="0"/>
        </a:spcBef>
        <a:spcAft>
          <a:spcPct val="0"/>
        </a:spcAft>
        <a:defRPr sz="3200">
          <a:solidFill>
            <a:schemeClr val="tx2"/>
          </a:solidFill>
          <a:latin typeface="Bookman Old Style" panose="02050604050505020204" pitchFamily="18" charset="0"/>
        </a:defRPr>
      </a:lvl9pPr>
    </p:titleStyle>
    <p:bodyStyle>
      <a:lvl1pPr marL="273050" indent="-273050" algn="l" rtl="0" fontAlgn="base">
        <a:spcBef>
          <a:spcPts val="600"/>
        </a:spcBef>
        <a:spcAft>
          <a:spcPct val="0"/>
        </a:spcAft>
        <a:buClr>
          <a:schemeClr val="accent1"/>
        </a:buClr>
        <a:buSzPct val="76000"/>
        <a:buFont typeface="Wingdings 3" panose="05040102010807070707" pitchFamily="18" charset="2"/>
        <a:buChar char=""/>
        <a:defRPr sz="2600" kern="1200">
          <a:solidFill>
            <a:schemeClr val="tx1"/>
          </a:solidFill>
          <a:latin typeface="+mn-lt"/>
          <a:ea typeface="+mn-ea"/>
          <a:cs typeface="+mn-cs"/>
        </a:defRPr>
      </a:lvl1pPr>
      <a:lvl2pPr marL="547688" indent="-273050" algn="l" rtl="0" fontAlgn="base">
        <a:spcBef>
          <a:spcPts val="500"/>
        </a:spcBef>
        <a:spcAft>
          <a:spcPct val="0"/>
        </a:spcAft>
        <a:buClr>
          <a:schemeClr val="accent2"/>
        </a:buClr>
        <a:buSzPct val="76000"/>
        <a:buFont typeface="Wingdings 3" panose="05040102010807070707" pitchFamily="18" charset="2"/>
        <a:buChar char=""/>
        <a:defRPr sz="2300" kern="1200">
          <a:solidFill>
            <a:schemeClr val="tx2"/>
          </a:solidFill>
          <a:latin typeface="+mn-lt"/>
          <a:ea typeface="+mn-ea"/>
          <a:cs typeface="+mn-cs"/>
        </a:defRPr>
      </a:lvl2pPr>
      <a:lvl3pPr marL="822325" indent="-228600" algn="l" rtl="0" fontAlgn="base">
        <a:spcBef>
          <a:spcPts val="500"/>
        </a:spcBef>
        <a:spcAft>
          <a:spcPct val="0"/>
        </a:spcAft>
        <a:buClr>
          <a:srgbClr val="BCBCBC"/>
        </a:buClr>
        <a:buSzPct val="76000"/>
        <a:buFont typeface="Wingdings 3" panose="05040102010807070707" pitchFamily="18" charset="2"/>
        <a:buChar char=""/>
        <a:defRPr sz="2000" kern="1200">
          <a:solidFill>
            <a:schemeClr val="tx1"/>
          </a:solidFill>
          <a:latin typeface="+mn-lt"/>
          <a:ea typeface="+mn-ea"/>
          <a:cs typeface="+mn-cs"/>
        </a:defRPr>
      </a:lvl3pPr>
      <a:lvl4pPr marL="1096963" indent="-228600" algn="l" rtl="0" fontAlgn="base">
        <a:spcBef>
          <a:spcPts val="400"/>
        </a:spcBef>
        <a:spcAft>
          <a:spcPct val="0"/>
        </a:spcAft>
        <a:buClr>
          <a:srgbClr val="301345"/>
        </a:buClr>
        <a:buSzPct val="70000"/>
        <a:buFont typeface="Wingdings" panose="05000000000000000000" pitchFamily="2" charset="2"/>
        <a:buChar char=""/>
        <a:defRPr kern="1200">
          <a:solidFill>
            <a:schemeClr val="tx1"/>
          </a:solidFill>
          <a:latin typeface="+mn-lt"/>
          <a:ea typeface="+mn-ea"/>
          <a:cs typeface="+mn-cs"/>
        </a:defRPr>
      </a:lvl4pPr>
      <a:lvl5pPr marL="1371600" indent="-228600" algn="l" rtl="0" fontAlgn="base">
        <a:spcBef>
          <a:spcPts val="300"/>
        </a:spcBef>
        <a:spcAft>
          <a:spcPct val="0"/>
        </a:spcAft>
        <a:buClr>
          <a:schemeClr val="accent2"/>
        </a:buClr>
        <a:buSzPct val="70000"/>
        <a:buFont typeface="Wingdings" panose="05000000000000000000"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google.si/search?hl=sl&amp;tbo=p&amp;tbm=bks&amp;q=inauthor:%22Franc+Rozman%22" TargetMode="External"/><Relationship Id="rId7" Type="http://schemas.openxmlformats.org/officeDocument/2006/relationships/hyperlink" Target="http://www.dijaski.net/zgodovina/snov-zapiski.html#DL17576" TargetMode="External"/><Relationship Id="rId2" Type="http://schemas.openxmlformats.org/officeDocument/2006/relationships/hyperlink" Target="http://www.google.si/search?hl=sl&amp;tbo=p&amp;tbm=bks&amp;q=inauthor:%22Nata%C5%A1a+Podgor%C5%A1ek%22" TargetMode="External"/><Relationship Id="rId1" Type="http://schemas.openxmlformats.org/officeDocument/2006/relationships/slideLayout" Target="../slideLayouts/slideLayout2.xml"/><Relationship Id="rId6" Type="http://schemas.openxmlformats.org/officeDocument/2006/relationships/hyperlink" Target="http://sl.wikipedia.org/wiki/Slovenec_(%C4%8Dasnik)" TargetMode="External"/><Relationship Id="rId5" Type="http://schemas.openxmlformats.org/officeDocument/2006/relationships/hyperlink" Target="http://sl.wikipedia.org/wiki/Slovenski_narod_(%C4%8Dasnik)" TargetMode="External"/><Relationship Id="rId4" Type="http://schemas.openxmlformats.org/officeDocument/2006/relationships/hyperlink" Target="http://sl.wikipedia.org/wiki/Taborsko_gibanj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8AC1217-4762-4478-8601-9DCD89BEB2BD}"/>
              </a:ext>
            </a:extLst>
          </p:cNvPr>
          <p:cNvSpPr>
            <a:spLocks noGrp="1"/>
          </p:cNvSpPr>
          <p:nvPr>
            <p:ph type="ctrTitle"/>
          </p:nvPr>
        </p:nvSpPr>
        <p:spPr>
          <a:xfrm>
            <a:off x="285750" y="428625"/>
            <a:ext cx="6786563" cy="2786063"/>
          </a:xfrm>
        </p:spPr>
        <p:txBody>
          <a:bodyPr>
            <a:noAutofit/>
          </a:bodyPr>
          <a:lstStyle/>
          <a:p>
            <a:pPr algn="l" fontAlgn="auto">
              <a:spcAft>
                <a:spcPts val="0"/>
              </a:spcAft>
              <a:defRPr/>
            </a:pPr>
            <a:r>
              <a:rPr lang="en-US" sz="5400" b="1" dirty="0">
                <a:effectLst>
                  <a:outerShdw blurRad="38100" dist="38100" dir="2700000" algn="tl">
                    <a:srgbClr val="000000">
                      <a:alpha val="43137"/>
                    </a:srgbClr>
                  </a:outerShdw>
                </a:effectLst>
                <a:latin typeface="Arial" pitchFamily="34" charset="0"/>
                <a:cs typeface="Arial" pitchFamily="34" charset="0"/>
              </a:rPr>
              <a:t>SLOVENCI IN JUGOSLOVANSKA IDEJA</a:t>
            </a:r>
            <a:endParaRPr lang="sl-SI" sz="5400" dirty="0">
              <a:effectLst>
                <a:outerShdw blurRad="38100" dist="38100" dir="2700000" algn="tl">
                  <a:srgbClr val="000000">
                    <a:alpha val="43137"/>
                  </a:srgbClr>
                </a:outerShdw>
              </a:effectLst>
              <a:latin typeface="Arial" pitchFamily="34" charset="0"/>
              <a:cs typeface="Arial" pitchFamily="34" charset="0"/>
            </a:endParaRPr>
          </a:p>
        </p:txBody>
      </p:sp>
      <p:sp>
        <p:nvSpPr>
          <p:cNvPr id="4" name="Pravokotnik 3">
            <a:extLst>
              <a:ext uri="{FF2B5EF4-FFF2-40B4-BE49-F238E27FC236}">
                <a16:creationId xmlns:a16="http://schemas.microsoft.com/office/drawing/2014/main" id="{4AA03560-6ECE-45C8-9471-8009B8EF4ACF}"/>
              </a:ext>
            </a:extLst>
          </p:cNvPr>
          <p:cNvSpPr/>
          <p:nvPr/>
        </p:nvSpPr>
        <p:spPr>
          <a:xfrm>
            <a:off x="785813" y="3429000"/>
            <a:ext cx="7500937" cy="1571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sp>
        <p:nvSpPr>
          <p:cNvPr id="5" name="Podnaslov 4">
            <a:extLst>
              <a:ext uri="{FF2B5EF4-FFF2-40B4-BE49-F238E27FC236}">
                <a16:creationId xmlns:a16="http://schemas.microsoft.com/office/drawing/2014/main" id="{8E9754D7-C12F-4B78-AD4C-D708420F4FA2}"/>
              </a:ext>
            </a:extLst>
          </p:cNvPr>
          <p:cNvSpPr>
            <a:spLocks noGrp="1"/>
          </p:cNvSpPr>
          <p:nvPr>
            <p:ph type="subTitle" idx="1"/>
          </p:nvPr>
        </p:nvSpPr>
        <p:spPr/>
        <p:txBody>
          <a:bodyPr>
            <a:normAutofit/>
          </a:bodyPr>
          <a:lstStyle/>
          <a:p>
            <a:pPr fontAlgn="auto">
              <a:spcAft>
                <a:spcPts val="0"/>
              </a:spcAft>
              <a:buFont typeface="Wingdings 3"/>
              <a:buNone/>
              <a:defRPr/>
            </a:pPr>
            <a:endParaRPr lang="sl-SI"/>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Ograda vsebine 5" descr="slooo.jpg">
            <a:extLst>
              <a:ext uri="{FF2B5EF4-FFF2-40B4-BE49-F238E27FC236}">
                <a16:creationId xmlns:a16="http://schemas.microsoft.com/office/drawing/2014/main" id="{14647F49-FD3F-44B7-B738-46949ADC78B3}"/>
              </a:ext>
            </a:extLst>
          </p:cNvPr>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p:spPr>
      </p:pic>
      <p:sp>
        <p:nvSpPr>
          <p:cNvPr id="18435" name="Naslov 1">
            <a:extLst>
              <a:ext uri="{FF2B5EF4-FFF2-40B4-BE49-F238E27FC236}">
                <a16:creationId xmlns:a16="http://schemas.microsoft.com/office/drawing/2014/main" id="{662D779B-9F0C-430A-84B0-5ABC169D0A2D}"/>
              </a:ext>
            </a:extLst>
          </p:cNvPr>
          <p:cNvSpPr>
            <a:spLocks noGrp="1"/>
          </p:cNvSpPr>
          <p:nvPr>
            <p:ph type="title"/>
          </p:nvPr>
        </p:nvSpPr>
        <p:spPr/>
        <p:txBody>
          <a:bodyPr/>
          <a:lstStyle/>
          <a:p>
            <a:endParaRPr lang="sl-SI" altLang="sl-SI"/>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Slika 3" descr="sloooo.JPG">
            <a:extLst>
              <a:ext uri="{FF2B5EF4-FFF2-40B4-BE49-F238E27FC236}">
                <a16:creationId xmlns:a16="http://schemas.microsoft.com/office/drawing/2014/main" id="{60607B37-6FDD-4E2D-8597-357E27E3FA0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Naslov 1">
            <a:extLst>
              <a:ext uri="{FF2B5EF4-FFF2-40B4-BE49-F238E27FC236}">
                <a16:creationId xmlns:a16="http://schemas.microsoft.com/office/drawing/2014/main" id="{D33BC832-C1AF-4432-95A6-8F394B4A87FB}"/>
              </a:ext>
            </a:extLst>
          </p:cNvPr>
          <p:cNvSpPr>
            <a:spLocks noGrp="1"/>
          </p:cNvSpPr>
          <p:nvPr>
            <p:ph type="title"/>
          </p:nvPr>
        </p:nvSpPr>
        <p:spPr/>
        <p:txBody>
          <a:bodyPr/>
          <a:lstStyle/>
          <a:p>
            <a:endParaRPr lang="sl-SI" altLang="sl-SI"/>
          </a:p>
        </p:txBody>
      </p:sp>
      <p:sp>
        <p:nvSpPr>
          <p:cNvPr id="19460" name="Ograda vsebine 2">
            <a:extLst>
              <a:ext uri="{FF2B5EF4-FFF2-40B4-BE49-F238E27FC236}">
                <a16:creationId xmlns:a16="http://schemas.microsoft.com/office/drawing/2014/main" id="{EE175ADC-DBB0-41C5-B3CC-BA539322DC15}"/>
              </a:ext>
            </a:extLst>
          </p:cNvPr>
          <p:cNvSpPr>
            <a:spLocks noGrp="1"/>
          </p:cNvSpPr>
          <p:nvPr>
            <p:ph sz="quarter" idx="1"/>
          </p:nvPr>
        </p:nvSpPr>
        <p:spPr>
          <a:xfrm>
            <a:off x="457200" y="1219200"/>
            <a:ext cx="8229600" cy="4937125"/>
          </a:xfrm>
        </p:spPr>
        <p:txBody>
          <a:bodyPr/>
          <a:lstStyle/>
          <a:p>
            <a:endParaRPr lang="sl-SI" altLang="sl-SI"/>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8E8E7DF-3B88-4E23-A781-34CB8C98462A}"/>
              </a:ext>
            </a:extLst>
          </p:cNvPr>
          <p:cNvSpPr>
            <a:spLocks noGrp="1"/>
          </p:cNvSpPr>
          <p:nvPr>
            <p:ph type="title"/>
          </p:nvPr>
        </p:nvSpPr>
        <p:spPr/>
        <p:txBody>
          <a:bodyPr>
            <a:normAutofit fontScale="90000"/>
          </a:bodyPr>
          <a:lstStyle/>
          <a:p>
            <a:pPr fontAlgn="auto">
              <a:spcAft>
                <a:spcPts val="0"/>
              </a:spcAft>
              <a:defRPr/>
            </a:pPr>
            <a:r>
              <a:rPr lang="sl-SI" sz="3600" b="1" dirty="0">
                <a:solidFill>
                  <a:schemeClr val="accent2">
                    <a:lumMod val="75000"/>
                  </a:schemeClr>
                </a:solidFill>
                <a:latin typeface="Arial" pitchFamily="34" charset="0"/>
                <a:cs typeface="Arial" pitchFamily="34" charset="0"/>
              </a:rPr>
              <a:t>OBNOVITEV </a:t>
            </a:r>
            <a:r>
              <a:rPr lang="en-US" sz="3600" b="1" dirty="0">
                <a:solidFill>
                  <a:schemeClr val="accent2">
                    <a:lumMod val="75000"/>
                  </a:schemeClr>
                </a:solidFill>
                <a:latin typeface="Arial" pitchFamily="34" charset="0"/>
                <a:cs typeface="Arial" pitchFamily="34" charset="0"/>
              </a:rPr>
              <a:t>JUGOSLOVANSK</a:t>
            </a:r>
            <a:r>
              <a:rPr lang="sl-SI" sz="3600" b="1" dirty="0">
                <a:solidFill>
                  <a:schemeClr val="accent2">
                    <a:lumMod val="75000"/>
                  </a:schemeClr>
                </a:solidFill>
                <a:latin typeface="Arial" pitchFamily="34" charset="0"/>
                <a:cs typeface="Arial" pitchFamily="34" charset="0"/>
              </a:rPr>
              <a:t>E</a:t>
            </a:r>
            <a:r>
              <a:rPr lang="en-US" sz="3600" b="1" dirty="0">
                <a:solidFill>
                  <a:schemeClr val="accent2">
                    <a:lumMod val="75000"/>
                  </a:schemeClr>
                </a:solidFill>
                <a:latin typeface="Arial" pitchFamily="34" charset="0"/>
                <a:cs typeface="Arial" pitchFamily="34" charset="0"/>
              </a:rPr>
              <a:t> IDEJ</a:t>
            </a:r>
            <a:r>
              <a:rPr lang="sl-SI" sz="3600" b="1" dirty="0">
                <a:solidFill>
                  <a:schemeClr val="accent2">
                    <a:lumMod val="75000"/>
                  </a:schemeClr>
                </a:solidFill>
                <a:latin typeface="Arial" pitchFamily="34" charset="0"/>
                <a:cs typeface="Arial" pitchFamily="34" charset="0"/>
              </a:rPr>
              <a:t>E</a:t>
            </a:r>
            <a:endParaRPr lang="sl-SI" sz="3600" dirty="0">
              <a:solidFill>
                <a:schemeClr val="accent2">
                  <a:lumMod val="75000"/>
                </a:schemeClr>
              </a:solidFill>
              <a:latin typeface="Arial" pitchFamily="34" charset="0"/>
              <a:cs typeface="Arial" pitchFamily="34" charset="0"/>
            </a:endParaRPr>
          </a:p>
        </p:txBody>
      </p:sp>
      <p:sp>
        <p:nvSpPr>
          <p:cNvPr id="3" name="Ograda vsebine 2">
            <a:extLst>
              <a:ext uri="{FF2B5EF4-FFF2-40B4-BE49-F238E27FC236}">
                <a16:creationId xmlns:a16="http://schemas.microsoft.com/office/drawing/2014/main" id="{D6372A76-6264-444E-A7AB-543D7127C982}"/>
              </a:ext>
            </a:extLst>
          </p:cNvPr>
          <p:cNvSpPr>
            <a:spLocks noGrp="1"/>
          </p:cNvSpPr>
          <p:nvPr>
            <p:ph sz="quarter" idx="1"/>
          </p:nvPr>
        </p:nvSpPr>
        <p:spPr>
          <a:xfrm>
            <a:off x="457200" y="1285875"/>
            <a:ext cx="8229600" cy="4870450"/>
          </a:xfrm>
        </p:spPr>
        <p:txBody>
          <a:bodyPr>
            <a:normAutofit/>
          </a:bodyPr>
          <a:lstStyle/>
          <a:p>
            <a:pPr marL="274320" indent="-274320" fontAlgn="auto">
              <a:spcAft>
                <a:spcPts val="0"/>
              </a:spcAft>
              <a:buFont typeface="Wingdings 3"/>
              <a:buChar char=""/>
              <a:defRPr/>
            </a:pPr>
            <a:r>
              <a:rPr lang="en-US" sz="1300" dirty="0" err="1">
                <a:latin typeface="Arial" pitchFamily="34" charset="0"/>
                <a:cs typeface="Arial" pitchFamily="34" charset="0"/>
              </a:rPr>
              <a:t>Dualisti</a:t>
            </a:r>
            <a:r>
              <a:rPr lang="sl-SI" sz="1300" dirty="0" err="1">
                <a:latin typeface="Arial" pitchFamily="34" charset="0"/>
                <a:cs typeface="Arial" pitchFamily="34" charset="0"/>
              </a:rPr>
              <a:t>čna</a:t>
            </a:r>
            <a:r>
              <a:rPr lang="sl-SI" sz="1300" dirty="0">
                <a:latin typeface="Arial" pitchFamily="34" charset="0"/>
                <a:cs typeface="Arial" pitchFamily="34" charset="0"/>
              </a:rPr>
              <a:t> preobrazba monarhije na Slovenskem okrepila slovansko čustvovanje</a:t>
            </a:r>
          </a:p>
          <a:p>
            <a:pPr marL="274320" indent="-274320" fontAlgn="auto">
              <a:spcAft>
                <a:spcPts val="0"/>
              </a:spcAft>
              <a:buFont typeface="Wingdings 3"/>
              <a:buChar char=""/>
              <a:defRPr/>
            </a:pPr>
            <a:endParaRPr lang="sl-SI" sz="1300" dirty="0">
              <a:latin typeface="Arial" pitchFamily="34" charset="0"/>
              <a:cs typeface="Arial" pitchFamily="34" charset="0"/>
            </a:endParaRPr>
          </a:p>
          <a:p>
            <a:pPr marL="274320" indent="-274320" fontAlgn="auto">
              <a:spcAft>
                <a:spcPts val="0"/>
              </a:spcAft>
              <a:buFont typeface="Wingdings 3"/>
              <a:buChar char=""/>
              <a:defRPr/>
            </a:pPr>
            <a:r>
              <a:rPr lang="sl-SI" sz="1400" b="1" dirty="0">
                <a:solidFill>
                  <a:schemeClr val="accent2">
                    <a:lumMod val="75000"/>
                  </a:schemeClr>
                </a:solidFill>
                <a:latin typeface="Arial" pitchFamily="34" charset="0"/>
                <a:cs typeface="Arial" pitchFamily="34" charset="0"/>
              </a:rPr>
              <a:t>ZUNANJI DEJAVNIKI</a:t>
            </a:r>
            <a:endParaRPr lang="sl-SI" sz="1300" dirty="0">
              <a:latin typeface="Arial" pitchFamily="34" charset="0"/>
              <a:cs typeface="Arial" pitchFamily="34" charset="0"/>
            </a:endParaRPr>
          </a:p>
          <a:p>
            <a:pPr marL="548640" lvl="1" indent="-274320" fontAlgn="auto">
              <a:spcAft>
                <a:spcPts val="0"/>
              </a:spcAft>
              <a:buFont typeface="Arial" pitchFamily="34" charset="0"/>
              <a:buChar char="•"/>
              <a:defRPr/>
            </a:pPr>
            <a:r>
              <a:rPr lang="en-US" sz="1200" dirty="0" err="1">
                <a:latin typeface="Arial" pitchFamily="34" charset="0"/>
                <a:cs typeface="Arial" pitchFamily="34" charset="0"/>
              </a:rPr>
              <a:t>Začetek</a:t>
            </a:r>
            <a:r>
              <a:rPr lang="en-US" sz="1200" dirty="0">
                <a:latin typeface="Arial" pitchFamily="34" charset="0"/>
                <a:cs typeface="Arial" pitchFamily="34" charset="0"/>
              </a:rPr>
              <a:t> </a:t>
            </a:r>
            <a:r>
              <a:rPr lang="sl-SI" sz="1200" dirty="0">
                <a:latin typeface="Arial" pitchFamily="34" charset="0"/>
                <a:cs typeface="Arial" pitchFamily="34" charset="0"/>
              </a:rPr>
              <a:t>70</a:t>
            </a:r>
            <a:r>
              <a:rPr lang="en-US" sz="1200" dirty="0" err="1">
                <a:latin typeface="Arial" pitchFamily="34" charset="0"/>
                <a:cs typeface="Arial" pitchFamily="34" charset="0"/>
              </a:rPr>
              <a:t>ih</a:t>
            </a:r>
            <a:r>
              <a:rPr lang="en-US" sz="1200" dirty="0">
                <a:latin typeface="Arial" pitchFamily="34" charset="0"/>
                <a:cs typeface="Arial" pitchFamily="34" charset="0"/>
              </a:rPr>
              <a:t> let 19. </a:t>
            </a:r>
            <a:r>
              <a:rPr lang="en-US" sz="1200" dirty="0" err="1">
                <a:latin typeface="Arial" pitchFamily="34" charset="0"/>
                <a:cs typeface="Arial" pitchFamily="34" charset="0"/>
              </a:rPr>
              <a:t>st</a:t>
            </a:r>
            <a:r>
              <a:rPr lang="sl-SI" sz="1200" dirty="0">
                <a:latin typeface="Arial" pitchFamily="34" charset="0"/>
                <a:cs typeface="Arial" pitchFamily="34" charset="0"/>
              </a:rPr>
              <a:t>. </a:t>
            </a:r>
            <a:r>
              <a:rPr lang="sl-SI" sz="1200" dirty="0">
                <a:latin typeface="Arial" pitchFamily="34" charset="0"/>
                <a:cs typeface="Arial" pitchFamily="34" charset="0"/>
                <a:sym typeface="Wingdings" pitchFamily="2" charset="2"/>
              </a:rPr>
              <a:t></a:t>
            </a:r>
            <a:r>
              <a:rPr lang="en-US" sz="1200" dirty="0">
                <a:latin typeface="Arial" pitchFamily="34" charset="0"/>
                <a:cs typeface="Arial" pitchFamily="34" charset="0"/>
              </a:rPr>
              <a:t> </a:t>
            </a:r>
            <a:r>
              <a:rPr lang="en-US" sz="1200" b="1" dirty="0" err="1">
                <a:latin typeface="Arial" pitchFamily="34" charset="0"/>
                <a:cs typeface="Arial" pitchFamily="34" charset="0"/>
              </a:rPr>
              <a:t>prusko-francoska</a:t>
            </a:r>
            <a:r>
              <a:rPr lang="en-US" sz="1200" b="1" dirty="0">
                <a:latin typeface="Arial" pitchFamily="34" charset="0"/>
                <a:cs typeface="Arial" pitchFamily="34" charset="0"/>
              </a:rPr>
              <a:t> </a:t>
            </a:r>
            <a:r>
              <a:rPr lang="en-US" sz="1200" b="1" dirty="0" err="1">
                <a:latin typeface="Arial" pitchFamily="34" charset="0"/>
                <a:cs typeface="Arial" pitchFamily="34" charset="0"/>
              </a:rPr>
              <a:t>vojna</a:t>
            </a:r>
            <a:r>
              <a:rPr lang="sl-SI" sz="1200" dirty="0">
                <a:latin typeface="Arial" pitchFamily="34" charset="0"/>
                <a:cs typeface="Arial" pitchFamily="34" charset="0"/>
              </a:rPr>
              <a:t> in njene </a:t>
            </a:r>
            <a:r>
              <a:rPr lang="sl-SI" sz="1200" b="1" dirty="0">
                <a:latin typeface="Arial" pitchFamily="34" charset="0"/>
                <a:cs typeface="Arial" pitchFamily="34" charset="0"/>
              </a:rPr>
              <a:t>posledice</a:t>
            </a:r>
          </a:p>
          <a:p>
            <a:pPr marL="548640" lvl="1" indent="-274320" fontAlgn="auto">
              <a:spcAft>
                <a:spcPts val="0"/>
              </a:spcAft>
              <a:buFont typeface="Arial" pitchFamily="34" charset="0"/>
              <a:buChar char="•"/>
              <a:defRPr/>
            </a:pPr>
            <a:r>
              <a:rPr lang="sl-SI" sz="1200" dirty="0">
                <a:latin typeface="Arial" pitchFamily="34" charset="0"/>
                <a:cs typeface="Arial" pitchFamily="34" charset="0"/>
              </a:rPr>
              <a:t>Možen</a:t>
            </a:r>
            <a:r>
              <a:rPr lang="en-US" sz="1200" dirty="0">
                <a:latin typeface="Arial" pitchFamily="34" charset="0"/>
                <a:cs typeface="Arial" pitchFamily="34" charset="0"/>
              </a:rPr>
              <a:t> </a:t>
            </a:r>
            <a:r>
              <a:rPr lang="en-US" sz="1200" dirty="0" err="1">
                <a:latin typeface="Arial" pitchFamily="34" charset="0"/>
                <a:cs typeface="Arial" pitchFamily="34" charset="0"/>
              </a:rPr>
              <a:t>razpad</a:t>
            </a:r>
            <a:r>
              <a:rPr lang="en-US" sz="1200" dirty="0">
                <a:latin typeface="Arial" pitchFamily="34" charset="0"/>
                <a:cs typeface="Arial" pitchFamily="34" charset="0"/>
              </a:rPr>
              <a:t> </a:t>
            </a:r>
            <a:r>
              <a:rPr lang="en-US" sz="1200" dirty="0" err="1">
                <a:latin typeface="Arial" pitchFamily="34" charset="0"/>
                <a:cs typeface="Arial" pitchFamily="34" charset="0"/>
              </a:rPr>
              <a:t>Avstro-Ogrske</a:t>
            </a:r>
            <a:r>
              <a:rPr lang="sl-SI" sz="1200" dirty="0">
                <a:latin typeface="Arial" pitchFamily="34" charset="0"/>
                <a:cs typeface="Arial" pitchFamily="34" charset="0"/>
              </a:rPr>
              <a:t> </a:t>
            </a:r>
            <a:r>
              <a:rPr lang="sl-SI" sz="1200" dirty="0">
                <a:latin typeface="Arial" pitchFamily="34" charset="0"/>
                <a:cs typeface="Arial" pitchFamily="34" charset="0"/>
                <a:sym typeface="Wingdings" pitchFamily="2" charset="2"/>
              </a:rPr>
              <a:t> </a:t>
            </a:r>
            <a:r>
              <a:rPr lang="en-US" sz="1200" b="1" dirty="0" err="1">
                <a:latin typeface="Arial" pitchFamily="34" charset="0"/>
                <a:cs typeface="Arial" pitchFamily="34" charset="0"/>
              </a:rPr>
              <a:t>obnovila</a:t>
            </a:r>
            <a:r>
              <a:rPr lang="en-US" sz="1200" b="1" dirty="0">
                <a:latin typeface="Arial" pitchFamily="34" charset="0"/>
                <a:cs typeface="Arial" pitchFamily="34" charset="0"/>
              </a:rPr>
              <a:t> </a:t>
            </a:r>
            <a:r>
              <a:rPr lang="en-US" sz="1200" b="1" dirty="0" err="1">
                <a:latin typeface="Arial" pitchFamily="34" charset="0"/>
                <a:cs typeface="Arial" pitchFamily="34" charset="0"/>
              </a:rPr>
              <a:t>misel</a:t>
            </a:r>
            <a:r>
              <a:rPr lang="en-US" sz="1200" b="1" dirty="0">
                <a:latin typeface="Arial" pitchFamily="34" charset="0"/>
                <a:cs typeface="Arial" pitchFamily="34" charset="0"/>
              </a:rPr>
              <a:t> </a:t>
            </a:r>
            <a:r>
              <a:rPr lang="en-US" sz="1200" b="1" dirty="0" err="1">
                <a:latin typeface="Arial" pitchFamily="34" charset="0"/>
                <a:cs typeface="Arial" pitchFamily="34" charset="0"/>
              </a:rPr>
              <a:t>na</a:t>
            </a:r>
            <a:r>
              <a:rPr lang="en-US" sz="1200" b="1" dirty="0">
                <a:latin typeface="Arial" pitchFamily="34" charset="0"/>
                <a:cs typeface="Arial" pitchFamily="34" charset="0"/>
              </a:rPr>
              <a:t> z</a:t>
            </a:r>
            <a:r>
              <a:rPr lang="sl-SI" sz="1200" b="1" dirty="0" err="1">
                <a:latin typeface="Arial" pitchFamily="34" charset="0"/>
                <a:cs typeface="Arial" pitchFamily="34" charset="0"/>
              </a:rPr>
              <a:t>edinjenje</a:t>
            </a:r>
            <a:r>
              <a:rPr lang="en-US" sz="1200" b="1" dirty="0">
                <a:latin typeface="Arial" pitchFamily="34" charset="0"/>
                <a:cs typeface="Arial" pitchFamily="34" charset="0"/>
              </a:rPr>
              <a:t> </a:t>
            </a:r>
            <a:r>
              <a:rPr lang="en-US" sz="1200" b="1" dirty="0" err="1">
                <a:latin typeface="Arial" pitchFamily="34" charset="0"/>
                <a:cs typeface="Arial" pitchFamily="34" charset="0"/>
              </a:rPr>
              <a:t>južnoslovanskih</a:t>
            </a:r>
            <a:r>
              <a:rPr lang="en-US" sz="1200" b="1" dirty="0">
                <a:latin typeface="Arial" pitchFamily="34" charset="0"/>
                <a:cs typeface="Arial" pitchFamily="34" charset="0"/>
              </a:rPr>
              <a:t> </a:t>
            </a:r>
            <a:r>
              <a:rPr lang="en-US" sz="1200" b="1" dirty="0" err="1">
                <a:latin typeface="Arial" pitchFamily="34" charset="0"/>
                <a:cs typeface="Arial" pitchFamily="34" charset="0"/>
              </a:rPr>
              <a:t>dežel</a:t>
            </a:r>
            <a:endParaRPr lang="sl-SI" sz="1200" b="1" dirty="0">
              <a:latin typeface="Arial" pitchFamily="34" charset="0"/>
              <a:cs typeface="Arial" pitchFamily="34" charset="0"/>
            </a:endParaRPr>
          </a:p>
          <a:p>
            <a:pPr marL="274320" indent="-274320" fontAlgn="auto">
              <a:spcAft>
                <a:spcPts val="0"/>
              </a:spcAft>
              <a:buFont typeface="Wingdings 3"/>
              <a:buChar char=""/>
              <a:defRPr/>
            </a:pPr>
            <a:endParaRPr lang="sl-SI" sz="1300" b="1" dirty="0">
              <a:latin typeface="Arial" pitchFamily="34" charset="0"/>
              <a:cs typeface="Arial" pitchFamily="34" charset="0"/>
            </a:endParaRPr>
          </a:p>
          <a:p>
            <a:pPr marL="274320" indent="-274320" fontAlgn="auto">
              <a:spcAft>
                <a:spcPts val="0"/>
              </a:spcAft>
              <a:buFont typeface="Wingdings 3"/>
              <a:buChar char=""/>
              <a:defRPr/>
            </a:pPr>
            <a:r>
              <a:rPr lang="sl-SI" sz="1300" dirty="0">
                <a:latin typeface="Arial" pitchFamily="34" charset="0"/>
                <a:cs typeface="Arial" pitchFamily="34" charset="0"/>
              </a:rPr>
              <a:t>Sprejeta</a:t>
            </a:r>
            <a:r>
              <a:rPr lang="sl-SI" sz="1300" b="1" dirty="0">
                <a:latin typeface="Arial" pitchFamily="34" charset="0"/>
                <a:cs typeface="Arial" pitchFamily="34" charset="0"/>
              </a:rPr>
              <a:t> </a:t>
            </a:r>
            <a:r>
              <a:rPr lang="en-US" sz="1300" b="1" dirty="0" err="1">
                <a:latin typeface="Arial" pitchFamily="34" charset="0"/>
                <a:cs typeface="Arial" pitchFamily="34" charset="0"/>
              </a:rPr>
              <a:t>ljubljansk</a:t>
            </a:r>
            <a:r>
              <a:rPr lang="sl-SI" sz="1300" b="1" dirty="0">
                <a:latin typeface="Arial" pitchFamily="34" charset="0"/>
                <a:cs typeface="Arial" pitchFamily="34" charset="0"/>
              </a:rPr>
              <a:t>a</a:t>
            </a:r>
            <a:r>
              <a:rPr lang="en-US" sz="1300" b="1" dirty="0">
                <a:latin typeface="Arial" pitchFamily="34" charset="0"/>
                <a:cs typeface="Arial" pitchFamily="34" charset="0"/>
              </a:rPr>
              <a:t> </a:t>
            </a:r>
            <a:r>
              <a:rPr lang="en-US" sz="1300" b="1" dirty="0" err="1">
                <a:latin typeface="Arial" pitchFamily="34" charset="0"/>
                <a:cs typeface="Arial" pitchFamily="34" charset="0"/>
              </a:rPr>
              <a:t>izjav</a:t>
            </a:r>
            <a:r>
              <a:rPr lang="sl-SI" sz="1300" b="1" dirty="0">
                <a:latin typeface="Arial" pitchFamily="34" charset="0"/>
                <a:cs typeface="Arial" pitchFamily="34" charset="0"/>
              </a:rPr>
              <a:t>a </a:t>
            </a:r>
            <a:r>
              <a:rPr lang="sl-SI" sz="1300" dirty="0">
                <a:latin typeface="Arial" pitchFamily="34" charset="0"/>
                <a:cs typeface="Arial" pitchFamily="34" charset="0"/>
                <a:sym typeface="Wingdings" pitchFamily="2" charset="2"/>
              </a:rPr>
              <a:t></a:t>
            </a:r>
            <a:r>
              <a:rPr lang="sl-SI" sz="1300" b="1" dirty="0">
                <a:latin typeface="Arial" pitchFamily="34" charset="0"/>
                <a:cs typeface="Arial" pitchFamily="34" charset="0"/>
                <a:sym typeface="Wingdings" pitchFamily="2" charset="2"/>
              </a:rPr>
              <a:t> </a:t>
            </a:r>
            <a:r>
              <a:rPr lang="en-US" sz="1300" dirty="0" err="1">
                <a:latin typeface="Arial" pitchFamily="34" charset="0"/>
                <a:cs typeface="Arial" pitchFamily="34" charset="0"/>
              </a:rPr>
              <a:t>zavzeli</a:t>
            </a:r>
            <a:r>
              <a:rPr lang="en-US" sz="1300" dirty="0">
                <a:latin typeface="Arial" pitchFamily="34" charset="0"/>
                <a:cs typeface="Arial" pitchFamily="34" charset="0"/>
              </a:rPr>
              <a:t> </a:t>
            </a:r>
            <a:r>
              <a:rPr lang="en-US" sz="1300" dirty="0" err="1">
                <a:latin typeface="Arial" pitchFamily="34" charset="0"/>
                <a:cs typeface="Arial" pitchFamily="34" charset="0"/>
              </a:rPr>
              <a:t>za</a:t>
            </a:r>
            <a:r>
              <a:rPr lang="en-US" sz="1300" dirty="0">
                <a:latin typeface="Arial" pitchFamily="34" charset="0"/>
                <a:cs typeface="Arial" pitchFamily="34" charset="0"/>
              </a:rPr>
              <a:t> </a:t>
            </a:r>
            <a:r>
              <a:rPr lang="en-US" sz="1300" dirty="0" err="1">
                <a:latin typeface="Arial" pitchFamily="34" charset="0"/>
                <a:cs typeface="Arial" pitchFamily="34" charset="0"/>
              </a:rPr>
              <a:t>kulturno</a:t>
            </a:r>
            <a:r>
              <a:rPr lang="en-US" sz="1300" dirty="0">
                <a:latin typeface="Arial" pitchFamily="34" charset="0"/>
                <a:cs typeface="Arial" pitchFamily="34" charset="0"/>
              </a:rPr>
              <a:t>, </a:t>
            </a:r>
            <a:r>
              <a:rPr lang="en-US" sz="1300" dirty="0" err="1">
                <a:latin typeface="Arial" pitchFamily="34" charset="0"/>
                <a:cs typeface="Arial" pitchFamily="34" charset="0"/>
              </a:rPr>
              <a:t>gospodarsko</a:t>
            </a:r>
            <a:r>
              <a:rPr lang="en-US" sz="1300" dirty="0">
                <a:latin typeface="Arial" pitchFamily="34" charset="0"/>
                <a:cs typeface="Arial" pitchFamily="34" charset="0"/>
              </a:rPr>
              <a:t> in </a:t>
            </a:r>
            <a:r>
              <a:rPr lang="en-US" sz="1300" dirty="0" err="1">
                <a:latin typeface="Arial" pitchFamily="34" charset="0"/>
                <a:cs typeface="Arial" pitchFamily="34" charset="0"/>
              </a:rPr>
              <a:t>politično</a:t>
            </a:r>
            <a:r>
              <a:rPr lang="en-US" sz="1300" dirty="0">
                <a:latin typeface="Arial" pitchFamily="34" charset="0"/>
                <a:cs typeface="Arial" pitchFamily="34" charset="0"/>
              </a:rPr>
              <a:t> </a:t>
            </a:r>
            <a:r>
              <a:rPr lang="en-US" sz="1300" dirty="0" err="1">
                <a:latin typeface="Arial" pitchFamily="34" charset="0"/>
                <a:cs typeface="Arial" pitchFamily="34" charset="0"/>
              </a:rPr>
              <a:t>zbliževanje</a:t>
            </a:r>
            <a:r>
              <a:rPr lang="en-US" sz="1300" dirty="0">
                <a:latin typeface="Arial" pitchFamily="34" charset="0"/>
                <a:cs typeface="Arial" pitchFamily="34" charset="0"/>
              </a:rPr>
              <a:t> </a:t>
            </a:r>
            <a:r>
              <a:rPr lang="en-US" sz="1300" dirty="0" err="1">
                <a:latin typeface="Arial" pitchFamily="34" charset="0"/>
                <a:cs typeface="Arial" pitchFamily="34" charset="0"/>
              </a:rPr>
              <a:t>južnoslovanskih</a:t>
            </a:r>
            <a:r>
              <a:rPr lang="en-US" sz="1300" dirty="0">
                <a:latin typeface="Arial" pitchFamily="34" charset="0"/>
                <a:cs typeface="Arial" pitchFamily="34" charset="0"/>
              </a:rPr>
              <a:t> </a:t>
            </a:r>
            <a:r>
              <a:rPr lang="en-US" sz="1300" dirty="0" err="1">
                <a:latin typeface="Arial" pitchFamily="34" charset="0"/>
                <a:cs typeface="Arial" pitchFamily="34" charset="0"/>
              </a:rPr>
              <a:t>dežel</a:t>
            </a:r>
            <a:r>
              <a:rPr lang="en-US" sz="1300" dirty="0">
                <a:latin typeface="Arial" pitchFamily="34" charset="0"/>
                <a:cs typeface="Arial" pitchFamily="34" charset="0"/>
              </a:rPr>
              <a:t> v </a:t>
            </a:r>
            <a:r>
              <a:rPr lang="en-US" sz="1300" dirty="0" err="1">
                <a:latin typeface="Arial" pitchFamily="34" charset="0"/>
                <a:cs typeface="Arial" pitchFamily="34" charset="0"/>
              </a:rPr>
              <a:t>okviru</a:t>
            </a:r>
            <a:r>
              <a:rPr lang="en-US" sz="1300" dirty="0">
                <a:latin typeface="Arial" pitchFamily="34" charset="0"/>
                <a:cs typeface="Arial" pitchFamily="34" charset="0"/>
              </a:rPr>
              <a:t> </a:t>
            </a:r>
            <a:r>
              <a:rPr lang="en-US" sz="1300" dirty="0" err="1">
                <a:latin typeface="Arial" pitchFamily="34" charset="0"/>
                <a:cs typeface="Arial" pitchFamily="34" charset="0"/>
              </a:rPr>
              <a:t>habsburške</a:t>
            </a:r>
            <a:r>
              <a:rPr lang="en-US" sz="1300" dirty="0">
                <a:latin typeface="Arial" pitchFamily="34" charset="0"/>
                <a:cs typeface="Arial" pitchFamily="34" charset="0"/>
              </a:rPr>
              <a:t> </a:t>
            </a:r>
            <a:r>
              <a:rPr lang="en-US" sz="1300" dirty="0" err="1">
                <a:latin typeface="Arial" pitchFamily="34" charset="0"/>
                <a:cs typeface="Arial" pitchFamily="34" charset="0"/>
              </a:rPr>
              <a:t>monarhije</a:t>
            </a:r>
            <a:endParaRPr lang="sl-SI" sz="1300" dirty="0">
              <a:latin typeface="Arial" pitchFamily="34" charset="0"/>
              <a:cs typeface="Arial" pitchFamily="34" charset="0"/>
            </a:endParaRPr>
          </a:p>
          <a:p>
            <a:pPr marL="274320" indent="-274320" fontAlgn="auto">
              <a:spcAft>
                <a:spcPts val="0"/>
              </a:spcAft>
              <a:buFont typeface="Wingdings 3"/>
              <a:buChar char=""/>
              <a:defRPr/>
            </a:pPr>
            <a:r>
              <a:rPr lang="sl-SI" sz="1300" dirty="0">
                <a:latin typeface="Arial" pitchFamily="34" charset="0"/>
                <a:cs typeface="Arial" pitchFamily="34" charset="0"/>
              </a:rPr>
              <a:t>P</a:t>
            </a:r>
            <a:r>
              <a:rPr lang="en-US" sz="1300" dirty="0" err="1">
                <a:latin typeface="Arial" pitchFamily="34" charset="0"/>
                <a:cs typeface="Arial" pitchFamily="34" charset="0"/>
              </a:rPr>
              <a:t>rogram</a:t>
            </a:r>
            <a:r>
              <a:rPr lang="en-US" sz="1300" dirty="0">
                <a:latin typeface="Arial" pitchFamily="34" charset="0"/>
                <a:cs typeface="Arial" pitchFamily="34" charset="0"/>
              </a:rPr>
              <a:t> </a:t>
            </a:r>
            <a:r>
              <a:rPr lang="en-US" sz="1300" dirty="0" err="1">
                <a:latin typeface="Arial" pitchFamily="34" charset="0"/>
                <a:cs typeface="Arial" pitchFamily="34" charset="0"/>
              </a:rPr>
              <a:t>ostal</a:t>
            </a:r>
            <a:r>
              <a:rPr lang="en-US" sz="1300" dirty="0">
                <a:latin typeface="Arial" pitchFamily="34" charset="0"/>
                <a:cs typeface="Arial" pitchFamily="34" charset="0"/>
              </a:rPr>
              <a:t> </a:t>
            </a:r>
            <a:r>
              <a:rPr lang="sl-SI" sz="1300" b="1" dirty="0">
                <a:latin typeface="Arial" pitchFamily="34" charset="0"/>
                <a:cs typeface="Arial" pitchFamily="34" charset="0"/>
              </a:rPr>
              <a:t>SLO </a:t>
            </a:r>
            <a:r>
              <a:rPr lang="en-US" sz="1300" b="1" dirty="0">
                <a:latin typeface="Arial" pitchFamily="34" charset="0"/>
                <a:cs typeface="Arial" pitchFamily="34" charset="0"/>
              </a:rPr>
              <a:t>-</a:t>
            </a:r>
            <a:r>
              <a:rPr lang="sl-SI" sz="1300" b="1" dirty="0">
                <a:latin typeface="Arial" pitchFamily="34" charset="0"/>
                <a:cs typeface="Arial" pitchFamily="34" charset="0"/>
              </a:rPr>
              <a:t> HRV</a:t>
            </a:r>
            <a:r>
              <a:rPr lang="en-US" sz="1300" dirty="0">
                <a:latin typeface="Arial" pitchFamily="34" charset="0"/>
                <a:cs typeface="Arial" pitchFamily="34" charset="0"/>
              </a:rPr>
              <a:t>, </a:t>
            </a:r>
            <a:r>
              <a:rPr lang="en-US" sz="1300" dirty="0" err="1">
                <a:latin typeface="Arial" pitchFamily="34" charset="0"/>
                <a:cs typeface="Arial" pitchFamily="34" charset="0"/>
              </a:rPr>
              <a:t>saj</a:t>
            </a:r>
            <a:r>
              <a:rPr lang="en-US" sz="1300" dirty="0">
                <a:latin typeface="Arial" pitchFamily="34" charset="0"/>
                <a:cs typeface="Arial" pitchFamily="34" charset="0"/>
              </a:rPr>
              <a:t> je </a:t>
            </a:r>
            <a:r>
              <a:rPr lang="en-US" sz="1300" dirty="0" err="1">
                <a:latin typeface="Arial" pitchFamily="34" charset="0"/>
                <a:cs typeface="Arial" pitchFamily="34" charset="0"/>
              </a:rPr>
              <a:t>srbska</a:t>
            </a:r>
            <a:r>
              <a:rPr lang="en-US" sz="1300" dirty="0">
                <a:latin typeface="Arial" pitchFamily="34" charset="0"/>
                <a:cs typeface="Arial" pitchFamily="34" charset="0"/>
              </a:rPr>
              <a:t> </a:t>
            </a:r>
            <a:r>
              <a:rPr lang="en-US" sz="1300" dirty="0" err="1">
                <a:latin typeface="Arial" pitchFamily="34" charset="0"/>
                <a:cs typeface="Arial" pitchFamily="34" charset="0"/>
              </a:rPr>
              <a:t>liberalna</a:t>
            </a:r>
            <a:r>
              <a:rPr lang="en-US" sz="1300" dirty="0">
                <a:latin typeface="Arial" pitchFamily="34" charset="0"/>
                <a:cs typeface="Arial" pitchFamily="34" charset="0"/>
              </a:rPr>
              <a:t> </a:t>
            </a:r>
            <a:r>
              <a:rPr lang="en-US" sz="1300" dirty="0" err="1">
                <a:latin typeface="Arial" pitchFamily="34" charset="0"/>
                <a:cs typeface="Arial" pitchFamily="34" charset="0"/>
              </a:rPr>
              <a:t>stranka</a:t>
            </a:r>
            <a:r>
              <a:rPr lang="en-US" sz="1300" dirty="0">
                <a:latin typeface="Arial" pitchFamily="34" charset="0"/>
                <a:cs typeface="Arial" pitchFamily="34" charset="0"/>
              </a:rPr>
              <a:t> </a:t>
            </a:r>
            <a:r>
              <a:rPr lang="en-US" sz="1300" dirty="0" err="1">
                <a:latin typeface="Arial" pitchFamily="34" charset="0"/>
                <a:cs typeface="Arial" pitchFamily="34" charset="0"/>
              </a:rPr>
              <a:t>zavrnila</a:t>
            </a:r>
            <a:r>
              <a:rPr lang="en-US" sz="1300" dirty="0">
                <a:latin typeface="Arial" pitchFamily="34" charset="0"/>
                <a:cs typeface="Arial" pitchFamily="34" charset="0"/>
              </a:rPr>
              <a:t> </a:t>
            </a:r>
            <a:r>
              <a:rPr lang="en-US" sz="1300" dirty="0" err="1">
                <a:latin typeface="Arial" pitchFamily="34" charset="0"/>
                <a:cs typeface="Arial" pitchFamily="34" charset="0"/>
              </a:rPr>
              <a:t>ta</a:t>
            </a:r>
            <a:r>
              <a:rPr lang="en-US" sz="1300" dirty="0">
                <a:latin typeface="Arial" pitchFamily="34" charset="0"/>
                <a:cs typeface="Arial" pitchFamily="34" charset="0"/>
              </a:rPr>
              <a:t> program</a:t>
            </a:r>
            <a:endParaRPr lang="sl-SI" sz="1300" dirty="0">
              <a:latin typeface="Arial" pitchFamily="34" charset="0"/>
              <a:cs typeface="Arial" pitchFamily="34" charset="0"/>
            </a:endParaRPr>
          </a:p>
          <a:p>
            <a:pPr marL="274320" indent="-274320" fontAlgn="auto">
              <a:spcAft>
                <a:spcPts val="0"/>
              </a:spcAft>
              <a:buFont typeface="Wingdings 3"/>
              <a:buChar char=""/>
              <a:defRPr/>
            </a:pPr>
            <a:endParaRPr lang="sl-SI" sz="1300" dirty="0">
              <a:latin typeface="Arial" pitchFamily="34" charset="0"/>
              <a:cs typeface="Arial" pitchFamily="34" charset="0"/>
            </a:endParaRPr>
          </a:p>
          <a:p>
            <a:pPr marL="548640" lvl="1" indent="-274320" fontAlgn="auto">
              <a:spcAft>
                <a:spcPts val="0"/>
              </a:spcAft>
              <a:buFont typeface="Arial" pitchFamily="34" charset="0"/>
              <a:buChar char="•"/>
              <a:defRPr/>
            </a:pPr>
            <a:r>
              <a:rPr lang="sl-SI" sz="1200" b="1" dirty="0">
                <a:latin typeface="Arial" pitchFamily="34" charset="0"/>
                <a:cs typeface="Arial" pitchFamily="34" charset="0"/>
              </a:rPr>
              <a:t>Vstaja v</a:t>
            </a:r>
            <a:r>
              <a:rPr lang="en-US" sz="1200" b="1" dirty="0">
                <a:latin typeface="Arial" pitchFamily="34" charset="0"/>
                <a:cs typeface="Arial" pitchFamily="34" charset="0"/>
              </a:rPr>
              <a:t> </a:t>
            </a:r>
            <a:r>
              <a:rPr lang="en-US" sz="1200" b="1" dirty="0" err="1">
                <a:latin typeface="Arial" pitchFamily="34" charset="0"/>
                <a:cs typeface="Arial" pitchFamily="34" charset="0"/>
              </a:rPr>
              <a:t>Bosni</a:t>
            </a:r>
            <a:r>
              <a:rPr lang="en-US" sz="1200" b="1" dirty="0">
                <a:latin typeface="Arial" pitchFamily="34" charset="0"/>
                <a:cs typeface="Arial" pitchFamily="34" charset="0"/>
              </a:rPr>
              <a:t> in </a:t>
            </a:r>
            <a:r>
              <a:rPr lang="en-US" sz="1200" b="1" dirty="0" err="1">
                <a:latin typeface="Arial" pitchFamily="34" charset="0"/>
                <a:cs typeface="Arial" pitchFamily="34" charset="0"/>
              </a:rPr>
              <a:t>Hercegovini</a:t>
            </a:r>
            <a:r>
              <a:rPr lang="en-US" sz="1200" b="1" dirty="0">
                <a:latin typeface="Arial" pitchFamily="34" charset="0"/>
                <a:cs typeface="Arial" pitchFamily="34" charset="0"/>
              </a:rPr>
              <a:t> </a:t>
            </a:r>
            <a:r>
              <a:rPr lang="sl-SI" sz="1200" dirty="0">
                <a:latin typeface="Arial" pitchFamily="34" charset="0"/>
                <a:cs typeface="Arial" pitchFamily="34" charset="0"/>
              </a:rPr>
              <a:t>(</a:t>
            </a:r>
            <a:r>
              <a:rPr lang="en-US" sz="1200" dirty="0">
                <a:latin typeface="Arial" pitchFamily="34" charset="0"/>
                <a:cs typeface="Arial" pitchFamily="34" charset="0"/>
              </a:rPr>
              <a:t>1875</a:t>
            </a:r>
            <a:r>
              <a:rPr lang="sl-SI" sz="1200" dirty="0">
                <a:latin typeface="Arial" pitchFamily="34" charset="0"/>
                <a:cs typeface="Arial" pitchFamily="34" charset="0"/>
              </a:rPr>
              <a:t>) </a:t>
            </a:r>
            <a:r>
              <a:rPr lang="sl-SI" sz="1200" dirty="0">
                <a:latin typeface="Arial" pitchFamily="34" charset="0"/>
                <a:cs typeface="Arial" pitchFamily="34" charset="0"/>
                <a:sym typeface="Wingdings" pitchFamily="2" charset="2"/>
              </a:rPr>
              <a:t> v</a:t>
            </a:r>
            <a:r>
              <a:rPr lang="en-US" sz="1200" dirty="0">
                <a:latin typeface="Arial" pitchFamily="34" charset="0"/>
                <a:cs typeface="Arial" pitchFamily="34" charset="0"/>
              </a:rPr>
              <a:t>stop </a:t>
            </a:r>
            <a:r>
              <a:rPr lang="en-US" sz="1200" dirty="0" err="1">
                <a:latin typeface="Arial" pitchFamily="34" charset="0"/>
                <a:cs typeface="Arial" pitchFamily="34" charset="0"/>
              </a:rPr>
              <a:t>Srbije</a:t>
            </a:r>
            <a:r>
              <a:rPr lang="en-US" sz="1200" dirty="0">
                <a:latin typeface="Arial" pitchFamily="34" charset="0"/>
                <a:cs typeface="Arial" pitchFamily="34" charset="0"/>
              </a:rPr>
              <a:t> in </a:t>
            </a:r>
            <a:r>
              <a:rPr lang="en-US" sz="1200" dirty="0" err="1">
                <a:latin typeface="Arial" pitchFamily="34" charset="0"/>
                <a:cs typeface="Arial" pitchFamily="34" charset="0"/>
              </a:rPr>
              <a:t>Črne</a:t>
            </a:r>
            <a:r>
              <a:rPr lang="en-US" sz="1200" dirty="0">
                <a:latin typeface="Arial" pitchFamily="34" charset="0"/>
                <a:cs typeface="Arial" pitchFamily="34" charset="0"/>
              </a:rPr>
              <a:t> gore v </a:t>
            </a:r>
            <a:r>
              <a:rPr lang="en-US" sz="1200" dirty="0" err="1">
                <a:latin typeface="Arial" pitchFamily="34" charset="0"/>
                <a:cs typeface="Arial" pitchFamily="34" charset="0"/>
              </a:rPr>
              <a:t>vojno</a:t>
            </a:r>
            <a:endParaRPr lang="sl-SI" sz="1200" dirty="0">
              <a:latin typeface="Arial" pitchFamily="34" charset="0"/>
              <a:cs typeface="Arial" pitchFamily="34" charset="0"/>
            </a:endParaRPr>
          </a:p>
          <a:p>
            <a:pPr marL="548640" lvl="1" indent="-274320" fontAlgn="auto">
              <a:spcAft>
                <a:spcPts val="0"/>
              </a:spcAft>
              <a:buFont typeface="Arial" pitchFamily="34" charset="0"/>
              <a:buChar char="•"/>
              <a:defRPr/>
            </a:pPr>
            <a:endParaRPr lang="sl-SI" sz="1200" dirty="0">
              <a:latin typeface="Arial" pitchFamily="34" charset="0"/>
              <a:cs typeface="Arial" pitchFamily="34" charset="0"/>
            </a:endParaRPr>
          </a:p>
          <a:p>
            <a:pPr marL="274320" indent="-274320" fontAlgn="auto">
              <a:spcAft>
                <a:spcPts val="0"/>
              </a:spcAft>
              <a:buFont typeface="Wingdings 3"/>
              <a:buChar char=""/>
              <a:defRPr/>
            </a:pPr>
            <a:r>
              <a:rPr lang="sl-SI" sz="1300" dirty="0">
                <a:latin typeface="Arial" pitchFamily="34" charset="0"/>
                <a:cs typeface="Arial" pitchFamily="34" charset="0"/>
              </a:rPr>
              <a:t>Z vstajo</a:t>
            </a:r>
            <a:r>
              <a:rPr lang="en-US" sz="1300" dirty="0">
                <a:latin typeface="Arial" pitchFamily="34" charset="0"/>
                <a:cs typeface="Arial" pitchFamily="34" charset="0"/>
              </a:rPr>
              <a:t> </a:t>
            </a:r>
            <a:r>
              <a:rPr lang="en-US" sz="1300" dirty="0" err="1">
                <a:latin typeface="Arial" pitchFamily="34" charset="0"/>
                <a:cs typeface="Arial" pitchFamily="34" charset="0"/>
              </a:rPr>
              <a:t>videli</a:t>
            </a:r>
            <a:r>
              <a:rPr lang="en-US" sz="1300" dirty="0">
                <a:latin typeface="Arial" pitchFamily="34" charset="0"/>
                <a:cs typeface="Arial" pitchFamily="34" charset="0"/>
              </a:rPr>
              <a:t> </a:t>
            </a:r>
            <a:r>
              <a:rPr lang="en-US" sz="1300" dirty="0" err="1">
                <a:latin typeface="Arial" pitchFamily="34" charset="0"/>
                <a:cs typeface="Arial" pitchFamily="34" charset="0"/>
              </a:rPr>
              <a:t>boljš</a:t>
            </a:r>
            <a:r>
              <a:rPr lang="sl-SI" sz="1300" dirty="0">
                <a:latin typeface="Arial" pitchFamily="34" charset="0"/>
                <a:cs typeface="Arial" pitchFamily="34" charset="0"/>
              </a:rPr>
              <a:t>o</a:t>
            </a:r>
            <a:r>
              <a:rPr lang="en-US" sz="1300" dirty="0">
                <a:latin typeface="Arial" pitchFamily="34" charset="0"/>
                <a:cs typeface="Arial" pitchFamily="34" charset="0"/>
              </a:rPr>
              <a:t> </a:t>
            </a:r>
            <a:r>
              <a:rPr lang="en-US" sz="1300" dirty="0" err="1">
                <a:latin typeface="Arial" pitchFamily="34" charset="0"/>
                <a:cs typeface="Arial" pitchFamily="34" charset="0"/>
              </a:rPr>
              <a:t>prihodnost</a:t>
            </a:r>
            <a:r>
              <a:rPr lang="sl-SI" sz="1300" dirty="0">
                <a:latin typeface="Arial" pitchFamily="34" charset="0"/>
                <a:cs typeface="Arial" pitchFamily="34" charset="0"/>
              </a:rPr>
              <a:t> </a:t>
            </a:r>
            <a:r>
              <a:rPr lang="en-US" sz="1300" dirty="0" err="1">
                <a:latin typeface="Arial" pitchFamily="34" charset="0"/>
                <a:cs typeface="Arial" pitchFamily="34" charset="0"/>
              </a:rPr>
              <a:t>južnoslovanskih</a:t>
            </a:r>
            <a:r>
              <a:rPr lang="en-US" sz="1300" dirty="0">
                <a:latin typeface="Arial" pitchFamily="34" charset="0"/>
                <a:cs typeface="Arial" pitchFamily="34" charset="0"/>
              </a:rPr>
              <a:t> </a:t>
            </a:r>
            <a:r>
              <a:rPr lang="en-US" sz="1300" dirty="0" err="1">
                <a:latin typeface="Arial" pitchFamily="34" charset="0"/>
                <a:cs typeface="Arial" pitchFamily="34" charset="0"/>
              </a:rPr>
              <a:t>narodov</a:t>
            </a:r>
            <a:endParaRPr lang="sl-SI" sz="13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D466331-3628-4EC3-B41F-471348538FBE}"/>
              </a:ext>
            </a:extLst>
          </p:cNvPr>
          <p:cNvSpPr>
            <a:spLocks noGrp="1"/>
          </p:cNvSpPr>
          <p:nvPr>
            <p:ph type="title"/>
          </p:nvPr>
        </p:nvSpPr>
        <p:spPr/>
        <p:txBody>
          <a:bodyPr>
            <a:normAutofit/>
          </a:bodyPr>
          <a:lstStyle/>
          <a:p>
            <a:pPr fontAlgn="auto">
              <a:spcAft>
                <a:spcPts val="0"/>
              </a:spcAft>
              <a:defRPr/>
            </a:pPr>
            <a:r>
              <a:rPr lang="en-US" b="1" dirty="0">
                <a:solidFill>
                  <a:schemeClr val="accent2">
                    <a:lumMod val="75000"/>
                  </a:schemeClr>
                </a:solidFill>
                <a:latin typeface="Arial" pitchFamily="34" charset="0"/>
                <a:cs typeface="Arial" pitchFamily="34" charset="0"/>
              </a:rPr>
              <a:t>OBNOVA SLOGE</a:t>
            </a:r>
            <a:endParaRPr lang="sl-SI" dirty="0">
              <a:solidFill>
                <a:schemeClr val="accent2">
                  <a:lumMod val="75000"/>
                </a:schemeClr>
              </a:solidFill>
              <a:latin typeface="Arial" pitchFamily="34" charset="0"/>
              <a:cs typeface="Arial" pitchFamily="34" charset="0"/>
            </a:endParaRPr>
          </a:p>
        </p:txBody>
      </p:sp>
      <p:sp>
        <p:nvSpPr>
          <p:cNvPr id="21507" name="Ograda vsebine 2">
            <a:extLst>
              <a:ext uri="{FF2B5EF4-FFF2-40B4-BE49-F238E27FC236}">
                <a16:creationId xmlns:a16="http://schemas.microsoft.com/office/drawing/2014/main" id="{86F2580E-FB9D-482E-B40D-62356FBC8837}"/>
              </a:ext>
            </a:extLst>
          </p:cNvPr>
          <p:cNvSpPr>
            <a:spLocks noGrp="1"/>
          </p:cNvSpPr>
          <p:nvPr>
            <p:ph sz="quarter" idx="1"/>
          </p:nvPr>
        </p:nvSpPr>
        <p:spPr>
          <a:xfrm>
            <a:off x="457200" y="1214438"/>
            <a:ext cx="8229600" cy="5643562"/>
          </a:xfrm>
        </p:spPr>
        <p:txBody>
          <a:bodyPr/>
          <a:lstStyle/>
          <a:p>
            <a:r>
              <a:rPr lang="sl-SI" altLang="sl-SI" sz="1300">
                <a:latin typeface="Arial" panose="020B0604020202020204" pitchFamily="34" charset="0"/>
                <a:cs typeface="Arial" panose="020B0604020202020204" pitchFamily="34" charset="0"/>
              </a:rPr>
              <a:t>70-ta leta 19.st.: nemški pritiski v slovenskem prostoru, da bi zastrli Jugoslovansko idejo</a:t>
            </a:r>
          </a:p>
          <a:p>
            <a:r>
              <a:rPr lang="sl-SI" altLang="sl-SI" sz="1300">
                <a:latin typeface="Arial" panose="020B0604020202020204" pitchFamily="34" charset="0"/>
                <a:cs typeface="Arial" panose="020B0604020202020204" pitchFamily="34" charset="0"/>
              </a:rPr>
              <a:t>Pretepi na kulturnih prireditvah</a:t>
            </a:r>
          </a:p>
          <a:p>
            <a:r>
              <a:rPr lang="sl-SI" altLang="sl-SI" sz="1300">
                <a:latin typeface="Arial" panose="020B0604020202020204" pitchFamily="34" charset="0"/>
                <a:cs typeface="Arial" panose="020B0604020202020204" pitchFamily="34" charset="0"/>
              </a:rPr>
              <a:t>Položaj slovenskega jezika se ni bistveno spremenil</a:t>
            </a:r>
          </a:p>
          <a:p>
            <a:r>
              <a:rPr lang="sl-SI" altLang="sl-SI" sz="1300">
                <a:latin typeface="Arial" panose="020B0604020202020204" pitchFamily="34" charset="0"/>
                <a:cs typeface="Arial" panose="020B0604020202020204" pitchFamily="34" charset="0"/>
              </a:rPr>
              <a:t>Spremembe šolskega sistema:</a:t>
            </a:r>
          </a:p>
          <a:p>
            <a:pPr lvl="1">
              <a:buFont typeface="Arial" panose="020B0604020202020204" pitchFamily="34" charset="0"/>
              <a:buChar char="•"/>
            </a:pPr>
            <a:r>
              <a:rPr lang="sl-SI" altLang="sl-SI" sz="1200">
                <a:latin typeface="Arial" panose="020B0604020202020204" pitchFamily="34" charset="0"/>
                <a:cs typeface="Arial" panose="020B0604020202020204" pitchFamily="34" charset="0"/>
              </a:rPr>
              <a:t>Osnovnošolski sistem podržavljen </a:t>
            </a:r>
            <a:r>
              <a:rPr lang="sl-SI" altLang="sl-SI" sz="1200">
                <a:latin typeface="Arial" panose="020B0604020202020204" pitchFamily="34" charset="0"/>
                <a:cs typeface="Arial" panose="020B0604020202020204" pitchFamily="34" charset="0"/>
                <a:sym typeface="Wingdings" panose="05000000000000000000" pitchFamily="2" charset="2"/>
              </a:rPr>
              <a:t> o</a:t>
            </a:r>
            <a:r>
              <a:rPr lang="sl-SI" altLang="sl-SI" sz="1200">
                <a:latin typeface="Arial" panose="020B0604020202020204" pitchFamily="34" charset="0"/>
                <a:cs typeface="Arial" panose="020B0604020202020204" pitchFamily="34" charset="0"/>
              </a:rPr>
              <a:t>bvezna 8-letka </a:t>
            </a:r>
          </a:p>
          <a:p>
            <a:pPr lvl="1">
              <a:buFont typeface="Arial" panose="020B0604020202020204" pitchFamily="34" charset="0"/>
              <a:buChar char="•"/>
            </a:pPr>
            <a:r>
              <a:rPr lang="sl-SI" altLang="sl-SI" sz="1200">
                <a:latin typeface="Arial" panose="020B0604020202020204" pitchFamily="34" charset="0"/>
                <a:cs typeface="Arial" panose="020B0604020202020204" pitchFamily="34" charset="0"/>
              </a:rPr>
              <a:t>O jeziku v šoli odločal šolski svet, ki ga je imela vsaka dežela </a:t>
            </a:r>
            <a:r>
              <a:rPr lang="sl-SI" altLang="sl-SI" sz="1200">
                <a:latin typeface="Arial" panose="020B0604020202020204" pitchFamily="34" charset="0"/>
                <a:cs typeface="Arial" panose="020B0604020202020204" pitchFamily="34" charset="0"/>
                <a:sym typeface="Wingdings" panose="05000000000000000000" pitchFamily="2" charset="2"/>
              </a:rPr>
              <a:t> K</a:t>
            </a:r>
            <a:r>
              <a:rPr lang="sl-SI" altLang="sl-SI" sz="1200">
                <a:latin typeface="Arial" panose="020B0604020202020204" pitchFamily="34" charset="0"/>
                <a:cs typeface="Arial" panose="020B0604020202020204" pitchFamily="34" charset="0"/>
              </a:rPr>
              <a:t>ranjska - slovenski jezik, Štajerska in Koroška - nemški </a:t>
            </a:r>
          </a:p>
          <a:p>
            <a:r>
              <a:rPr lang="sl-SI" altLang="sl-SI" sz="1300">
                <a:latin typeface="Arial" panose="020B0604020202020204" pitchFamily="34" charset="0"/>
                <a:cs typeface="Arial" panose="020B0604020202020204" pitchFamily="34" charset="0"/>
              </a:rPr>
              <a:t>Močan </a:t>
            </a:r>
            <a:r>
              <a:rPr lang="sl-SI" altLang="sl-SI" sz="1300" b="1">
                <a:latin typeface="Arial" panose="020B0604020202020204" pitchFamily="34" charset="0"/>
                <a:cs typeface="Arial" panose="020B0604020202020204" pitchFamily="34" charset="0"/>
              </a:rPr>
              <a:t>gospodarski pritisk</a:t>
            </a:r>
          </a:p>
          <a:p>
            <a:r>
              <a:rPr lang="sl-SI" altLang="sl-SI" sz="1300">
                <a:latin typeface="Arial" panose="020B0604020202020204" pitchFamily="34" charset="0"/>
                <a:cs typeface="Arial" panose="020B0604020202020204" pitchFamily="34" charset="0"/>
              </a:rPr>
              <a:t>Vedno večji </a:t>
            </a:r>
            <a:r>
              <a:rPr lang="sl-SI" altLang="sl-SI" sz="1300" b="1">
                <a:latin typeface="Arial" panose="020B0604020202020204" pitchFamily="34" charset="0"/>
                <a:cs typeface="Arial" panose="020B0604020202020204" pitchFamily="34" charset="0"/>
              </a:rPr>
              <a:t>razkol v slovenski politiki </a:t>
            </a:r>
            <a:r>
              <a:rPr lang="sl-SI" altLang="sl-SI" sz="1300">
                <a:latin typeface="Arial" panose="020B0604020202020204" pitchFamily="34" charset="0"/>
                <a:cs typeface="Arial" panose="020B0604020202020204" pitchFamily="34" charset="0"/>
                <a:sym typeface="Wingdings" panose="05000000000000000000" pitchFamily="2" charset="2"/>
              </a:rPr>
              <a:t> poraz na </a:t>
            </a:r>
            <a:r>
              <a:rPr lang="sl-SI" altLang="sl-SI" sz="1300">
                <a:latin typeface="Arial" panose="020B0604020202020204" pitchFamily="34" charset="0"/>
                <a:cs typeface="Arial" panose="020B0604020202020204" pitchFamily="34" charset="0"/>
              </a:rPr>
              <a:t>deželno- in državno zborskih volitvah (zmagali nemci)</a:t>
            </a:r>
          </a:p>
          <a:p>
            <a:r>
              <a:rPr lang="sl-SI" altLang="sl-SI" sz="1300">
                <a:latin typeface="Arial" panose="020B0604020202020204" pitchFamily="34" charset="0"/>
                <a:cs typeface="Arial" panose="020B0604020202020204" pitchFamily="34" charset="0"/>
              </a:rPr>
              <a:t>Sredi 70ih let </a:t>
            </a:r>
            <a:r>
              <a:rPr lang="sl-SI" altLang="sl-SI" sz="1300" b="1">
                <a:latin typeface="Arial" panose="020B0604020202020204" pitchFamily="34" charset="0"/>
                <a:cs typeface="Arial" panose="020B0604020202020204" pitchFamily="34" charset="0"/>
              </a:rPr>
              <a:t>obnova sloge </a:t>
            </a:r>
            <a:r>
              <a:rPr lang="sl-SI" altLang="sl-SI" sz="1300">
                <a:latin typeface="Arial" panose="020B0604020202020204" pitchFamily="34" charset="0"/>
                <a:cs typeface="Arial" panose="020B0604020202020204" pitchFamily="34" charset="0"/>
              </a:rPr>
              <a:t>zaradi:</a:t>
            </a:r>
          </a:p>
          <a:p>
            <a:pPr lvl="1">
              <a:buFont typeface="Arial" panose="020B0604020202020204" pitchFamily="34" charset="0"/>
              <a:buChar char="•"/>
            </a:pPr>
            <a:r>
              <a:rPr lang="sl-SI" altLang="sl-SI" sz="1200">
                <a:latin typeface="Arial" panose="020B0604020202020204" pitchFamily="34" charset="0"/>
                <a:cs typeface="Arial" panose="020B0604020202020204" pitchFamily="34" charset="0"/>
              </a:rPr>
              <a:t>Potrebe po skupni obrambi pred nemškim pritiskom</a:t>
            </a:r>
          </a:p>
          <a:p>
            <a:pPr lvl="1">
              <a:buFont typeface="Arial" panose="020B0604020202020204" pitchFamily="34" charset="0"/>
              <a:buChar char="•"/>
            </a:pPr>
            <a:r>
              <a:rPr lang="sl-SI" altLang="sl-SI" sz="1200">
                <a:latin typeface="Arial" panose="020B0604020202020204" pitchFamily="34" charset="0"/>
                <a:cs typeface="Arial" panose="020B0604020202020204" pitchFamily="34" charset="0"/>
              </a:rPr>
              <a:t>Podobnega pogleda na vstajo v Bosni in Hercegovini</a:t>
            </a:r>
          </a:p>
          <a:p>
            <a:pPr lvl="1">
              <a:buFont typeface="Arial" panose="020B0604020202020204" pitchFamily="34" charset="0"/>
              <a:buChar char="•"/>
            </a:pPr>
            <a:r>
              <a:rPr lang="sl-SI" altLang="sl-SI" sz="1200">
                <a:latin typeface="Arial" panose="020B0604020202020204" pitchFamily="34" charset="0"/>
                <a:cs typeface="Arial" panose="020B0604020202020204" pitchFamily="34" charset="0"/>
              </a:rPr>
              <a:t>Konec protiklerikalne aktivnosti v dunajskem državnem zboru</a:t>
            </a:r>
          </a:p>
          <a:p>
            <a:endParaRPr lang="sl-SI" altLang="sl-SI" sz="1400">
              <a:latin typeface="Arial" panose="020B0604020202020204" pitchFamily="34" charset="0"/>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grada vsebine 2">
            <a:extLst>
              <a:ext uri="{FF2B5EF4-FFF2-40B4-BE49-F238E27FC236}">
                <a16:creationId xmlns:a16="http://schemas.microsoft.com/office/drawing/2014/main" id="{5C18A0B9-F622-4942-8906-0DA05995E773}"/>
              </a:ext>
            </a:extLst>
          </p:cNvPr>
          <p:cNvSpPr>
            <a:spLocks noGrp="1"/>
          </p:cNvSpPr>
          <p:nvPr>
            <p:ph sz="quarter" idx="1"/>
          </p:nvPr>
        </p:nvSpPr>
        <p:spPr>
          <a:xfrm>
            <a:off x="457200" y="1214438"/>
            <a:ext cx="8229600" cy="4941887"/>
          </a:xfrm>
        </p:spPr>
        <p:txBody>
          <a:bodyPr/>
          <a:lstStyle/>
          <a:p>
            <a:r>
              <a:rPr lang="en-US" altLang="sl-SI" sz="1300">
                <a:latin typeface="Arial" panose="020B0604020202020204" pitchFamily="34" charset="0"/>
                <a:cs typeface="Arial" panose="020B0604020202020204" pitchFamily="34" charset="0"/>
              </a:rPr>
              <a:t>Po obnovi sloge Slovenci</a:t>
            </a:r>
            <a:r>
              <a:rPr lang="sl-SI" altLang="sl-SI" sz="1300">
                <a:latin typeface="Arial" panose="020B0604020202020204" pitchFamily="34" charset="0"/>
                <a:cs typeface="Arial" panose="020B0604020202020204" pitchFamily="34" charset="0"/>
              </a:rPr>
              <a:t> doživeli</a:t>
            </a:r>
            <a:r>
              <a:rPr lang="en-US" altLang="sl-SI" sz="1300">
                <a:latin typeface="Arial" panose="020B0604020202020204" pitchFamily="34" charset="0"/>
                <a:cs typeface="Arial" panose="020B0604020202020204" pitchFamily="34" charset="0"/>
              </a:rPr>
              <a:t> še en hud </a:t>
            </a:r>
            <a:r>
              <a:rPr lang="en-US" altLang="sl-SI" sz="1300" b="1">
                <a:latin typeface="Arial" panose="020B0604020202020204" pitchFamily="34" charset="0"/>
                <a:cs typeface="Arial" panose="020B0604020202020204" pitchFamily="34" charset="0"/>
              </a:rPr>
              <a:t>pora</a:t>
            </a:r>
            <a:r>
              <a:rPr lang="sl-SI" altLang="sl-SI" sz="1300" b="1">
                <a:latin typeface="Arial" panose="020B0604020202020204" pitchFamily="34" charset="0"/>
                <a:cs typeface="Arial" panose="020B0604020202020204" pitchFamily="34" charset="0"/>
              </a:rPr>
              <a:t>z n</a:t>
            </a:r>
            <a:r>
              <a:rPr lang="en-US" altLang="sl-SI" sz="1300" b="1">
                <a:latin typeface="Arial" panose="020B0604020202020204" pitchFamily="34" charset="0"/>
                <a:cs typeface="Arial" panose="020B0604020202020204" pitchFamily="34" charset="0"/>
              </a:rPr>
              <a:t>a deželnozborskih volitvah </a:t>
            </a:r>
            <a:endParaRPr lang="sl-SI" altLang="sl-SI" sz="1300" b="1">
              <a:latin typeface="Arial" panose="020B0604020202020204" pitchFamily="34" charset="0"/>
              <a:cs typeface="Arial" panose="020B0604020202020204" pitchFamily="34" charset="0"/>
            </a:endParaRPr>
          </a:p>
          <a:p>
            <a:r>
              <a:rPr lang="sl-SI" altLang="sl-SI" sz="1300">
                <a:latin typeface="Arial" panose="020B0604020202020204" pitchFamily="34" charset="0"/>
                <a:cs typeface="Arial" panose="020B0604020202020204" pitchFamily="34" charset="0"/>
              </a:rPr>
              <a:t>Politične </a:t>
            </a:r>
            <a:r>
              <a:rPr lang="en-US" altLang="sl-SI" sz="1300">
                <a:latin typeface="Arial" panose="020B0604020202020204" pitchFamily="34" charset="0"/>
                <a:cs typeface="Arial" panose="020B0604020202020204" pitchFamily="34" charset="0"/>
              </a:rPr>
              <a:t>razmere začele spreminjati</a:t>
            </a:r>
            <a:endParaRPr lang="sl-SI" altLang="sl-SI" sz="1300">
              <a:latin typeface="Arial" panose="020B0604020202020204" pitchFamily="34" charset="0"/>
              <a:cs typeface="Arial" panose="020B0604020202020204" pitchFamily="34" charset="0"/>
            </a:endParaRPr>
          </a:p>
          <a:p>
            <a:r>
              <a:rPr lang="en-US" altLang="sl-SI" sz="1300">
                <a:latin typeface="Arial" panose="020B0604020202020204" pitchFamily="34" charset="0"/>
                <a:cs typeface="Arial" panose="020B0604020202020204" pitchFamily="34" charset="0"/>
              </a:rPr>
              <a:t>Zaradi nasprotovanja nemške stranke vladni zunanji politiki, ki si je prizadevala za okupacijo Bosne in Hercegovine, je vlada podprla tiste, ki so soglašali z njeno zunanjo politiko</a:t>
            </a:r>
            <a:endParaRPr lang="sl-SI" altLang="sl-SI" sz="1300">
              <a:latin typeface="Arial" panose="020B0604020202020204" pitchFamily="34" charset="0"/>
              <a:cs typeface="Arial" panose="020B0604020202020204" pitchFamily="34" charset="0"/>
            </a:endParaRPr>
          </a:p>
          <a:p>
            <a:r>
              <a:rPr lang="en-US" altLang="sl-SI" sz="1300">
                <a:latin typeface="Arial" panose="020B0604020202020204" pitchFamily="34" charset="0"/>
                <a:cs typeface="Arial" panose="020B0604020202020204" pitchFamily="34" charset="0"/>
              </a:rPr>
              <a:t>Vladni odnos do Slovencev</a:t>
            </a:r>
            <a:r>
              <a:rPr lang="sl-SI" altLang="sl-SI" sz="1300">
                <a:latin typeface="Arial" panose="020B0604020202020204" pitchFamily="34" charset="0"/>
                <a:cs typeface="Arial" panose="020B0604020202020204" pitchFamily="34" charset="0"/>
              </a:rPr>
              <a:t> </a:t>
            </a:r>
            <a:r>
              <a:rPr lang="en-US" altLang="sl-SI" sz="1300">
                <a:latin typeface="Arial" panose="020B0604020202020204" pitchFamily="34" charset="0"/>
                <a:cs typeface="Arial" panose="020B0604020202020204" pitchFamily="34" charset="0"/>
              </a:rPr>
              <a:t>se je začel spreminjati na bolje</a:t>
            </a:r>
            <a:endParaRPr lang="sl-SI" altLang="sl-SI" sz="1300">
              <a:latin typeface="Arial" panose="020B0604020202020204" pitchFamily="34" charset="0"/>
              <a:cs typeface="Arial" panose="020B0604020202020204" pitchFamily="34" charset="0"/>
            </a:endParaRPr>
          </a:p>
          <a:p>
            <a:r>
              <a:rPr lang="sl-SI" altLang="sl-SI" sz="1300">
                <a:latin typeface="Arial" panose="020B0604020202020204" pitchFamily="34" charset="0"/>
                <a:cs typeface="Arial" panose="020B0604020202020204" pitchFamily="34" charset="0"/>
              </a:rPr>
              <a:t>Nov </a:t>
            </a:r>
            <a:r>
              <a:rPr lang="en-US" altLang="sl-SI" sz="1300">
                <a:latin typeface="Arial" panose="020B0604020202020204" pitchFamily="34" charset="0"/>
                <a:cs typeface="Arial" panose="020B0604020202020204" pitchFamily="34" charset="0"/>
              </a:rPr>
              <a:t>deželni predsednik Kallina</a:t>
            </a:r>
            <a:endParaRPr lang="sl-SI" altLang="sl-SI" sz="1300">
              <a:latin typeface="Arial" panose="020B0604020202020204" pitchFamily="34" charset="0"/>
              <a:cs typeface="Arial" panose="020B0604020202020204" pitchFamily="34" charset="0"/>
            </a:endParaRPr>
          </a:p>
          <a:p>
            <a:r>
              <a:rPr lang="sl-SI" altLang="sl-SI" sz="1300">
                <a:latin typeface="Arial" panose="020B0604020202020204" pitchFamily="34" charset="0"/>
                <a:cs typeface="Arial" panose="020B0604020202020204" pitchFamily="34" charset="0"/>
              </a:rPr>
              <a:t>D</a:t>
            </a:r>
            <a:r>
              <a:rPr lang="en-US" altLang="sl-SI" sz="1300">
                <a:latin typeface="Arial" panose="020B0604020202020204" pitchFamily="34" charset="0"/>
                <a:cs typeface="Arial" panose="020B0604020202020204" pitchFamily="34" charset="0"/>
              </a:rPr>
              <a:t>eželnozborsk</a:t>
            </a:r>
            <a:r>
              <a:rPr lang="sl-SI" altLang="sl-SI" sz="1300">
                <a:latin typeface="Arial" panose="020B0604020202020204" pitchFamily="34" charset="0"/>
                <a:cs typeface="Arial" panose="020B0604020202020204" pitchFamily="34" charset="0"/>
              </a:rPr>
              <a:t>e </a:t>
            </a:r>
            <a:r>
              <a:rPr lang="en-US" altLang="sl-SI" sz="1300">
                <a:latin typeface="Arial" panose="020B0604020202020204" pitchFamily="34" charset="0"/>
                <a:cs typeface="Arial" panose="020B0604020202020204" pitchFamily="34" charset="0"/>
              </a:rPr>
              <a:t>volitv</a:t>
            </a:r>
            <a:r>
              <a:rPr lang="sl-SI" altLang="sl-SI" sz="1300">
                <a:latin typeface="Arial" panose="020B0604020202020204" pitchFamily="34" charset="0"/>
                <a:cs typeface="Arial" panose="020B0604020202020204" pitchFamily="34" charset="0"/>
              </a:rPr>
              <a:t>e</a:t>
            </a:r>
            <a:r>
              <a:rPr lang="en-US" altLang="sl-SI" sz="1300">
                <a:latin typeface="Arial" panose="020B0604020202020204" pitchFamily="34" charset="0"/>
                <a:cs typeface="Arial" panose="020B0604020202020204" pitchFamily="34" charset="0"/>
              </a:rPr>
              <a:t> na Štajerskem</a:t>
            </a:r>
            <a:r>
              <a:rPr lang="sl-SI" altLang="sl-SI" sz="1300">
                <a:latin typeface="Arial" panose="020B0604020202020204" pitchFamily="34" charset="0"/>
                <a:cs typeface="Arial" panose="020B0604020202020204" pitchFamily="34" charset="0"/>
              </a:rPr>
              <a:t> - </a:t>
            </a:r>
            <a:r>
              <a:rPr lang="en-US" altLang="sl-SI" sz="1300">
                <a:latin typeface="Arial" panose="020B0604020202020204" pitchFamily="34" charset="0"/>
                <a:cs typeface="Arial" panose="020B0604020202020204" pitchFamily="34" charset="0"/>
              </a:rPr>
              <a:t> </a:t>
            </a:r>
            <a:r>
              <a:rPr lang="sl-SI" altLang="sl-SI" sz="1300">
                <a:latin typeface="Arial" panose="020B0604020202020204" pitchFamily="34" charset="0"/>
                <a:cs typeface="Arial" panose="020B0604020202020204" pitchFamily="34" charset="0"/>
              </a:rPr>
              <a:t>s</a:t>
            </a:r>
            <a:r>
              <a:rPr lang="en-US" altLang="sl-SI" sz="1300">
                <a:latin typeface="Arial" panose="020B0604020202020204" pitchFamily="34" charset="0"/>
                <a:cs typeface="Arial" panose="020B0604020202020204" pitchFamily="34" charset="0"/>
              </a:rPr>
              <a:t>lo</a:t>
            </a:r>
            <a:r>
              <a:rPr lang="sl-SI" altLang="sl-SI" sz="1300">
                <a:latin typeface="Arial" panose="020B0604020202020204" pitchFamily="34" charset="0"/>
                <a:cs typeface="Arial" panose="020B0604020202020204" pitchFamily="34" charset="0"/>
              </a:rPr>
              <a:t>venski </a:t>
            </a:r>
            <a:r>
              <a:rPr lang="en-US" altLang="sl-SI" sz="1300">
                <a:latin typeface="Arial" panose="020B0604020202020204" pitchFamily="34" charset="0"/>
                <a:cs typeface="Arial" panose="020B0604020202020204" pitchFamily="34" charset="0"/>
              </a:rPr>
              <a:t>kandidati zmagali v vseh</a:t>
            </a:r>
            <a:r>
              <a:rPr lang="sl-SI" altLang="sl-SI" sz="1300">
                <a:latin typeface="Arial" panose="020B0604020202020204" pitchFamily="34" charset="0"/>
                <a:cs typeface="Arial" panose="020B0604020202020204" pitchFamily="34" charset="0"/>
              </a:rPr>
              <a:t> 8</a:t>
            </a:r>
            <a:r>
              <a:rPr lang="en-US" altLang="sl-SI" sz="1300">
                <a:latin typeface="Arial" panose="020B0604020202020204" pitchFamily="34" charset="0"/>
                <a:cs typeface="Arial" panose="020B0604020202020204" pitchFamily="34" charset="0"/>
              </a:rPr>
              <a:t> volilnih okrajih</a:t>
            </a:r>
            <a:endParaRPr lang="sl-SI" altLang="sl-SI" sz="1300">
              <a:latin typeface="Arial" panose="020B0604020202020204" pitchFamily="34" charset="0"/>
              <a:cs typeface="Arial" panose="020B0604020202020204" pitchFamily="34" charset="0"/>
            </a:endParaRPr>
          </a:p>
          <a:p>
            <a:endParaRPr lang="sl-SI" altLang="sl-SI" sz="13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CF9C6A9-7DC2-43D3-A5E1-7FA8A357F4C5}"/>
              </a:ext>
            </a:extLst>
          </p:cNvPr>
          <p:cNvSpPr>
            <a:spLocks noGrp="1"/>
          </p:cNvSpPr>
          <p:nvPr>
            <p:ph type="title"/>
          </p:nvPr>
        </p:nvSpPr>
        <p:spPr/>
        <p:txBody>
          <a:bodyPr>
            <a:normAutofit/>
          </a:bodyPr>
          <a:lstStyle/>
          <a:p>
            <a:pPr fontAlgn="auto">
              <a:spcAft>
                <a:spcPts val="0"/>
              </a:spcAft>
              <a:defRPr/>
            </a:pPr>
            <a:r>
              <a:rPr lang="en-US" sz="3600" b="1" dirty="0">
                <a:solidFill>
                  <a:schemeClr val="accent2">
                    <a:lumMod val="75000"/>
                  </a:schemeClr>
                </a:solidFill>
                <a:latin typeface="Arial" pitchFamily="34" charset="0"/>
                <a:cs typeface="Arial" pitchFamily="34" charset="0"/>
              </a:rPr>
              <a:t>ZAKLJUČEK</a:t>
            </a:r>
            <a:endParaRPr lang="sl-SI" sz="3600" dirty="0">
              <a:solidFill>
                <a:schemeClr val="accent2">
                  <a:lumMod val="75000"/>
                </a:schemeClr>
              </a:solidFill>
              <a:latin typeface="Arial" pitchFamily="34" charset="0"/>
              <a:cs typeface="Arial" pitchFamily="34" charset="0"/>
            </a:endParaRPr>
          </a:p>
        </p:txBody>
      </p:sp>
      <p:sp>
        <p:nvSpPr>
          <p:cNvPr id="23555" name="Ograda vsebine 2">
            <a:extLst>
              <a:ext uri="{FF2B5EF4-FFF2-40B4-BE49-F238E27FC236}">
                <a16:creationId xmlns:a16="http://schemas.microsoft.com/office/drawing/2014/main" id="{1AEBF4B8-27E5-4FBF-AE72-82B11A93D2D4}"/>
              </a:ext>
            </a:extLst>
          </p:cNvPr>
          <p:cNvSpPr>
            <a:spLocks noGrp="1"/>
          </p:cNvSpPr>
          <p:nvPr>
            <p:ph sz="quarter" idx="1"/>
          </p:nvPr>
        </p:nvSpPr>
        <p:spPr>
          <a:xfrm>
            <a:off x="457200" y="1219200"/>
            <a:ext cx="8229600" cy="4937125"/>
          </a:xfrm>
        </p:spPr>
        <p:txBody>
          <a:bodyPr/>
          <a:lstStyle/>
          <a:p>
            <a:r>
              <a:rPr lang="sl-SI" altLang="sl-SI" sz="1400">
                <a:latin typeface="Arial" panose="020B0604020202020204" pitchFamily="34" charset="0"/>
                <a:cs typeface="Arial" panose="020B0604020202020204" pitchFamily="34" charset="0"/>
              </a:rPr>
              <a:t>S</a:t>
            </a:r>
            <a:r>
              <a:rPr lang="en-US" altLang="sl-SI" sz="1400">
                <a:latin typeface="Arial" panose="020B0604020202020204" pitchFamily="34" charset="0"/>
                <a:cs typeface="Arial" panose="020B0604020202020204" pitchFamily="34" charset="0"/>
              </a:rPr>
              <a:t>lovenski narod</a:t>
            </a:r>
            <a:r>
              <a:rPr lang="sl-SI" altLang="sl-SI" sz="1400">
                <a:latin typeface="Arial" panose="020B0604020202020204" pitchFamily="34" charset="0"/>
                <a:cs typeface="Arial" panose="020B0604020202020204" pitchFamily="34" charset="0"/>
              </a:rPr>
              <a:t> je bil</a:t>
            </a:r>
            <a:r>
              <a:rPr lang="en-US" altLang="sl-SI" sz="1400">
                <a:latin typeface="Arial" panose="020B0604020202020204" pitchFamily="34" charset="0"/>
                <a:cs typeface="Arial" panose="020B0604020202020204" pitchFamily="34" charset="0"/>
              </a:rPr>
              <a:t> razdeljen na </a:t>
            </a:r>
            <a:r>
              <a:rPr lang="sl-SI" altLang="sl-SI" sz="1400">
                <a:latin typeface="Arial" panose="020B0604020202020204" pitchFamily="34" charset="0"/>
                <a:cs typeface="Arial" panose="020B0604020202020204" pitchFamily="34" charset="0"/>
              </a:rPr>
              <a:t>2 </a:t>
            </a:r>
            <a:r>
              <a:rPr lang="en-US" altLang="sl-SI" sz="1400">
                <a:latin typeface="Arial" panose="020B0604020202020204" pitchFamily="34" charset="0"/>
                <a:cs typeface="Arial" panose="020B0604020202020204" pitchFamily="34" charset="0"/>
              </a:rPr>
              <a:t>politična tabora, ki je podpiral dve različne smeri </a:t>
            </a:r>
            <a:endParaRPr lang="sl-SI" altLang="sl-SI" sz="1400">
              <a:latin typeface="Arial" panose="020B0604020202020204" pitchFamily="34" charset="0"/>
              <a:cs typeface="Arial" panose="020B0604020202020204" pitchFamily="34" charset="0"/>
            </a:endParaRPr>
          </a:p>
          <a:p>
            <a:endParaRPr lang="sl-SI" altLang="sl-SI" sz="1400">
              <a:latin typeface="Arial" panose="020B0604020202020204" pitchFamily="34" charset="0"/>
              <a:cs typeface="Arial" panose="020B0604020202020204" pitchFamily="34" charset="0"/>
            </a:endParaRPr>
          </a:p>
          <a:p>
            <a:endParaRPr lang="sl-SI" altLang="sl-SI" sz="1400">
              <a:latin typeface="Arial" panose="020B0604020202020204" pitchFamily="34" charset="0"/>
              <a:cs typeface="Arial" panose="020B0604020202020204" pitchFamily="34" charset="0"/>
            </a:endParaRPr>
          </a:p>
          <a:p>
            <a:endParaRPr lang="sl-SI" altLang="sl-SI" sz="1400">
              <a:latin typeface="Arial" panose="020B0604020202020204" pitchFamily="34" charset="0"/>
              <a:cs typeface="Arial" panose="020B0604020202020204" pitchFamily="34" charset="0"/>
            </a:endParaRPr>
          </a:p>
          <a:p>
            <a:endParaRPr lang="sl-SI" altLang="sl-SI" sz="1400">
              <a:latin typeface="Arial" panose="020B0604020202020204" pitchFamily="34" charset="0"/>
              <a:cs typeface="Arial" panose="020B0604020202020204" pitchFamily="34" charset="0"/>
            </a:endParaRPr>
          </a:p>
          <a:p>
            <a:endParaRPr lang="sl-SI" altLang="sl-SI" sz="1400">
              <a:latin typeface="Arial" panose="020B0604020202020204" pitchFamily="34" charset="0"/>
              <a:cs typeface="Arial" panose="020B0604020202020204" pitchFamily="34" charset="0"/>
            </a:endParaRPr>
          </a:p>
          <a:p>
            <a:r>
              <a:rPr lang="en-US" altLang="sl-SI" sz="1400">
                <a:latin typeface="Arial" panose="020B0604020202020204" pitchFamily="34" charset="0"/>
                <a:cs typeface="Arial" panose="020B0604020202020204" pitchFamily="34" charset="0"/>
              </a:rPr>
              <a:t>S pomočjo časnikov</a:t>
            </a:r>
            <a:r>
              <a:rPr lang="sl-SI" altLang="sl-SI" sz="1400">
                <a:latin typeface="Arial" panose="020B0604020202020204" pitchFamily="34" charset="0"/>
                <a:cs typeface="Arial" panose="020B0604020202020204" pitchFamily="34" charset="0"/>
              </a:rPr>
              <a:t> </a:t>
            </a:r>
            <a:r>
              <a:rPr lang="en-US" altLang="sl-SI" sz="1400">
                <a:latin typeface="Arial" panose="020B0604020202020204" pitchFamily="34" charset="0"/>
                <a:cs typeface="Arial" panose="020B0604020202020204" pitchFamily="34" charset="0"/>
              </a:rPr>
              <a:t>izražali svoja mnenja</a:t>
            </a:r>
            <a:endParaRPr lang="sl-SI" altLang="sl-SI" sz="1400">
              <a:latin typeface="Arial" panose="020B0604020202020204" pitchFamily="34" charset="0"/>
              <a:cs typeface="Arial" panose="020B0604020202020204" pitchFamily="34" charset="0"/>
            </a:endParaRPr>
          </a:p>
          <a:p>
            <a:r>
              <a:rPr lang="en-US" altLang="sl-SI" sz="1400">
                <a:latin typeface="Arial" panose="020B0604020202020204" pitchFamily="34" charset="0"/>
                <a:cs typeface="Arial" panose="020B0604020202020204" pitchFamily="34" charset="0"/>
              </a:rPr>
              <a:t>Ta trenja so se vedno bolj zaostrovala</a:t>
            </a:r>
            <a:endParaRPr lang="sl-SI" altLang="sl-SI" sz="1400">
              <a:latin typeface="Arial" panose="020B0604020202020204" pitchFamily="34" charset="0"/>
              <a:cs typeface="Arial" panose="020B0604020202020204" pitchFamily="34" charset="0"/>
            </a:endParaRPr>
          </a:p>
          <a:p>
            <a:r>
              <a:rPr lang="en-US" altLang="sl-SI" sz="1400" b="1">
                <a:latin typeface="Arial" panose="020B0604020202020204" pitchFamily="34" charset="0"/>
                <a:cs typeface="Arial" panose="020B0604020202020204" pitchFamily="34" charset="0"/>
              </a:rPr>
              <a:t>Zaradi strahu pred propadom Avstro-Ogrske </a:t>
            </a:r>
            <a:r>
              <a:rPr lang="sl-SI" altLang="sl-SI" sz="1400">
                <a:latin typeface="Arial" panose="020B0604020202020204" pitchFamily="34" charset="0"/>
                <a:cs typeface="Arial" panose="020B0604020202020204" pitchFamily="34" charset="0"/>
                <a:sym typeface="Wingdings" panose="05000000000000000000" pitchFamily="2" charset="2"/>
              </a:rPr>
              <a:t> </a:t>
            </a:r>
            <a:r>
              <a:rPr lang="en-US" altLang="sl-SI" sz="1400">
                <a:latin typeface="Arial" panose="020B0604020202020204" pitchFamily="34" charset="0"/>
                <a:cs typeface="Arial" panose="020B0604020202020204" pitchFamily="34" charset="0"/>
              </a:rPr>
              <a:t>krepi</a:t>
            </a:r>
            <a:r>
              <a:rPr lang="sl-SI" altLang="sl-SI" sz="1400">
                <a:latin typeface="Arial" panose="020B0604020202020204" pitchFamily="34" charset="0"/>
                <a:cs typeface="Arial" panose="020B0604020202020204" pitchFamily="34" charset="0"/>
              </a:rPr>
              <a:t>itev</a:t>
            </a:r>
            <a:r>
              <a:rPr lang="en-US" altLang="sl-SI" sz="1400">
                <a:latin typeface="Arial" panose="020B0604020202020204" pitchFamily="34" charset="0"/>
                <a:cs typeface="Arial" panose="020B0604020202020204" pitchFamily="34" charset="0"/>
              </a:rPr>
              <a:t> jugoslovansk</a:t>
            </a:r>
            <a:r>
              <a:rPr lang="sl-SI" altLang="sl-SI" sz="1400">
                <a:latin typeface="Arial" panose="020B0604020202020204" pitchFamily="34" charset="0"/>
                <a:cs typeface="Arial" panose="020B0604020202020204" pitchFamily="34" charset="0"/>
              </a:rPr>
              <a:t>e</a:t>
            </a:r>
            <a:r>
              <a:rPr lang="en-US" altLang="sl-SI" sz="1400">
                <a:latin typeface="Arial" panose="020B0604020202020204" pitchFamily="34" charset="0"/>
                <a:cs typeface="Arial" panose="020B0604020202020204" pitchFamily="34" charset="0"/>
              </a:rPr>
              <a:t> idej</a:t>
            </a:r>
            <a:r>
              <a:rPr lang="sl-SI" altLang="sl-SI" sz="1400">
                <a:latin typeface="Arial" panose="020B0604020202020204" pitchFamily="34" charset="0"/>
                <a:cs typeface="Arial" panose="020B0604020202020204" pitchFamily="34" charset="0"/>
              </a:rPr>
              <a:t>e</a:t>
            </a:r>
          </a:p>
          <a:p>
            <a:r>
              <a:rPr lang="en-US" altLang="sl-SI" sz="1400">
                <a:latin typeface="Arial" panose="020B0604020202020204" pitchFamily="34" charset="0"/>
                <a:cs typeface="Arial" panose="020B0604020202020204" pitchFamily="34" charset="0"/>
              </a:rPr>
              <a:t>Na začetku so se želeli Slovenci zediniti in na hrvaško pobudo povezati z njimi in Srbi</a:t>
            </a:r>
            <a:endParaRPr lang="sl-SI" altLang="sl-SI" sz="1400">
              <a:latin typeface="Arial" panose="020B0604020202020204" pitchFamily="34" charset="0"/>
              <a:cs typeface="Arial" panose="020B0604020202020204" pitchFamily="34" charset="0"/>
            </a:endParaRPr>
          </a:p>
          <a:p>
            <a:r>
              <a:rPr lang="en-US" altLang="sl-SI" sz="1400">
                <a:latin typeface="Arial" panose="020B0604020202020204" pitchFamily="34" charset="0"/>
                <a:cs typeface="Arial" panose="020B0604020202020204" pitchFamily="34" charset="0"/>
              </a:rPr>
              <a:t>To jim takrat ni uspelo a je zaživela jugoslovanska ideja, ki so jo uresničili kasneje</a:t>
            </a:r>
            <a:endParaRPr lang="sl-SI" altLang="sl-SI">
              <a:latin typeface="Arial" panose="020B0604020202020204" pitchFamily="34" charset="0"/>
              <a:cs typeface="Arial" panose="020B0604020202020204" pitchFamily="34" charset="0"/>
            </a:endParaRPr>
          </a:p>
          <a:p>
            <a:endParaRPr lang="sl-SI" altLang="sl-SI"/>
          </a:p>
        </p:txBody>
      </p:sp>
      <p:sp>
        <p:nvSpPr>
          <p:cNvPr id="4" name="Pravokotnik 3">
            <a:extLst>
              <a:ext uri="{FF2B5EF4-FFF2-40B4-BE49-F238E27FC236}">
                <a16:creationId xmlns:a16="http://schemas.microsoft.com/office/drawing/2014/main" id="{6427A004-F41F-4F2E-A5D5-062486C63291}"/>
              </a:ext>
            </a:extLst>
          </p:cNvPr>
          <p:cNvSpPr/>
          <p:nvPr/>
        </p:nvSpPr>
        <p:spPr>
          <a:xfrm>
            <a:off x="857250" y="1714500"/>
            <a:ext cx="2500313" cy="1000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sl-SI" sz="1600" dirty="0">
                <a:latin typeface="Arial" pitchFamily="34" charset="0"/>
                <a:cs typeface="Arial" pitchFamily="34" charset="0"/>
              </a:rPr>
              <a:t>KLERIKALCI </a:t>
            </a:r>
          </a:p>
          <a:p>
            <a:pPr algn="ctr" fontAlgn="auto">
              <a:spcBef>
                <a:spcPts val="0"/>
              </a:spcBef>
              <a:spcAft>
                <a:spcPts val="0"/>
              </a:spcAft>
              <a:defRPr/>
            </a:pPr>
            <a:r>
              <a:rPr lang="sl-SI" sz="1600" dirty="0">
                <a:latin typeface="Arial" pitchFamily="34" charset="0"/>
                <a:cs typeface="Arial" pitchFamily="34" charset="0"/>
                <a:sym typeface="Wingdings" pitchFamily="2" charset="2"/>
              </a:rPr>
              <a:t>- konservativci </a:t>
            </a:r>
          </a:p>
          <a:p>
            <a:pPr algn="ctr" fontAlgn="auto">
              <a:spcBef>
                <a:spcPts val="0"/>
              </a:spcBef>
              <a:spcAft>
                <a:spcPts val="0"/>
              </a:spcAft>
              <a:defRPr/>
            </a:pPr>
            <a:r>
              <a:rPr lang="sl-SI" sz="1600" dirty="0">
                <a:latin typeface="Arial" pitchFamily="34" charset="0"/>
                <a:cs typeface="Arial" pitchFamily="34" charset="0"/>
                <a:sym typeface="Wingdings" pitchFamily="2" charset="2"/>
              </a:rPr>
              <a:t>- katoliško usmerjeni</a:t>
            </a:r>
            <a:endParaRPr lang="sl-SI" sz="1600" dirty="0">
              <a:latin typeface="Arial" pitchFamily="34" charset="0"/>
              <a:cs typeface="Arial" pitchFamily="34" charset="0"/>
            </a:endParaRPr>
          </a:p>
        </p:txBody>
      </p:sp>
      <p:sp>
        <p:nvSpPr>
          <p:cNvPr id="5" name="Pravokotnik 4">
            <a:extLst>
              <a:ext uri="{FF2B5EF4-FFF2-40B4-BE49-F238E27FC236}">
                <a16:creationId xmlns:a16="http://schemas.microsoft.com/office/drawing/2014/main" id="{B1CB8CCA-AC40-40BF-989B-E94D08D73DF8}"/>
              </a:ext>
            </a:extLst>
          </p:cNvPr>
          <p:cNvSpPr/>
          <p:nvPr/>
        </p:nvSpPr>
        <p:spPr>
          <a:xfrm>
            <a:off x="3857625" y="1714500"/>
            <a:ext cx="2500313" cy="1000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sl-SI" sz="1600" dirty="0">
                <a:latin typeface="Arial" pitchFamily="34" charset="0"/>
                <a:cs typeface="Arial" pitchFamily="34" charset="0"/>
              </a:rPr>
              <a:t>L</a:t>
            </a:r>
            <a:r>
              <a:rPr lang="en-US" sz="1600" dirty="0">
                <a:latin typeface="Arial" pitchFamily="34" charset="0"/>
                <a:cs typeface="Arial" pitchFamily="34" charset="0"/>
              </a:rPr>
              <a:t>IBERALCI</a:t>
            </a:r>
            <a:endParaRPr lang="sl-SI" sz="1600" dirty="0">
              <a:latin typeface="Arial" pitchFamily="34" charset="0"/>
              <a:cs typeface="Arial" pitchFamily="34" charset="0"/>
            </a:endParaRPr>
          </a:p>
          <a:p>
            <a:pPr algn="ctr" fontAlgn="auto">
              <a:spcBef>
                <a:spcPts val="0"/>
              </a:spcBef>
              <a:spcAft>
                <a:spcPts val="0"/>
              </a:spcAft>
              <a:defRPr/>
            </a:pPr>
            <a:r>
              <a:rPr lang="sl-SI" sz="1600" dirty="0">
                <a:latin typeface="Arial" pitchFamily="34" charset="0"/>
                <a:cs typeface="Arial" pitchFamily="34" charset="0"/>
              </a:rPr>
              <a:t>- </a:t>
            </a:r>
            <a:r>
              <a:rPr lang="en-US" sz="1600" dirty="0" err="1">
                <a:latin typeface="Arial" pitchFamily="34" charset="0"/>
                <a:cs typeface="Arial" pitchFamily="34" charset="0"/>
              </a:rPr>
              <a:t>svobodomiselni</a:t>
            </a:r>
            <a:endParaRPr lang="sl-SI" sz="1600" dirty="0">
              <a:latin typeface="Arial" pitchFamily="34" charset="0"/>
              <a:cs typeface="Arial" pitchFamily="34" charset="0"/>
            </a:endParaRPr>
          </a:p>
          <a:p>
            <a:pPr algn="ctr" fontAlgn="auto">
              <a:spcBef>
                <a:spcPts val="0"/>
              </a:spcBef>
              <a:spcAft>
                <a:spcPts val="0"/>
              </a:spcAft>
              <a:defRPr/>
            </a:pPr>
            <a:r>
              <a:rPr lang="sl-SI" sz="1600" dirty="0">
                <a:latin typeface="Arial" pitchFamily="34" charset="0"/>
                <a:cs typeface="Arial" pitchFamily="34" charset="0"/>
              </a:rPr>
              <a:t>- </a:t>
            </a:r>
            <a:r>
              <a:rPr lang="en-US" sz="1600" dirty="0" err="1">
                <a:latin typeface="Arial" pitchFamily="34" charset="0"/>
                <a:cs typeface="Arial" pitchFamily="34" charset="0"/>
              </a:rPr>
              <a:t>niso</a:t>
            </a:r>
            <a:r>
              <a:rPr lang="en-US" sz="1600" dirty="0">
                <a:latin typeface="Arial" pitchFamily="34" charset="0"/>
                <a:cs typeface="Arial" pitchFamily="34" charset="0"/>
              </a:rPr>
              <a:t> </a:t>
            </a:r>
            <a:r>
              <a:rPr lang="en-US" sz="1600" dirty="0" err="1">
                <a:latin typeface="Arial" pitchFamily="34" charset="0"/>
                <a:cs typeface="Arial" pitchFamily="34" charset="0"/>
              </a:rPr>
              <a:t>bili</a:t>
            </a:r>
            <a:r>
              <a:rPr lang="en-US" sz="1600" dirty="0">
                <a:latin typeface="Arial" pitchFamily="34" charset="0"/>
                <a:cs typeface="Arial" pitchFamily="34" charset="0"/>
              </a:rPr>
              <a:t> </a:t>
            </a:r>
            <a:r>
              <a:rPr lang="en-US" sz="1600" dirty="0" err="1">
                <a:latin typeface="Arial" pitchFamily="34" charset="0"/>
                <a:cs typeface="Arial" pitchFamily="34" charset="0"/>
              </a:rPr>
              <a:t>naklonjeni</a:t>
            </a:r>
            <a:r>
              <a:rPr lang="en-US" sz="1600" dirty="0">
                <a:latin typeface="Arial" pitchFamily="34" charset="0"/>
                <a:cs typeface="Arial" pitchFamily="34" charset="0"/>
              </a:rPr>
              <a:t> </a:t>
            </a:r>
            <a:r>
              <a:rPr lang="en-US" sz="1600" dirty="0" err="1">
                <a:latin typeface="Arial" pitchFamily="34" charset="0"/>
                <a:cs typeface="Arial" pitchFamily="34" charset="0"/>
              </a:rPr>
              <a:t>veri</a:t>
            </a:r>
            <a:endParaRPr lang="sl-SI"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slov 1">
            <a:extLst>
              <a:ext uri="{FF2B5EF4-FFF2-40B4-BE49-F238E27FC236}">
                <a16:creationId xmlns:a16="http://schemas.microsoft.com/office/drawing/2014/main" id="{452672B8-437A-41D6-9118-1944D79B3B66}"/>
              </a:ext>
            </a:extLst>
          </p:cNvPr>
          <p:cNvSpPr>
            <a:spLocks noGrp="1"/>
          </p:cNvSpPr>
          <p:nvPr>
            <p:ph type="title"/>
          </p:nvPr>
        </p:nvSpPr>
        <p:spPr/>
        <p:txBody>
          <a:bodyPr/>
          <a:lstStyle/>
          <a:p>
            <a:r>
              <a:rPr lang="sl-SI" altLang="sl-SI" sz="3600" b="1">
                <a:solidFill>
                  <a:srgbClr val="121214"/>
                </a:solidFill>
                <a:latin typeface="Arial" panose="020B0604020202020204" pitchFamily="34" charset="0"/>
                <a:cs typeface="Arial" panose="020B0604020202020204" pitchFamily="34" charset="0"/>
              </a:rPr>
              <a:t>VIRI:</a:t>
            </a:r>
          </a:p>
        </p:txBody>
      </p:sp>
      <p:sp>
        <p:nvSpPr>
          <p:cNvPr id="24579" name="Ograda vsebine 2">
            <a:extLst>
              <a:ext uri="{FF2B5EF4-FFF2-40B4-BE49-F238E27FC236}">
                <a16:creationId xmlns:a16="http://schemas.microsoft.com/office/drawing/2014/main" id="{02C35195-5876-414B-BA43-3ACBB5DA2102}"/>
              </a:ext>
            </a:extLst>
          </p:cNvPr>
          <p:cNvSpPr>
            <a:spLocks noGrp="1"/>
          </p:cNvSpPr>
          <p:nvPr>
            <p:ph sz="quarter" idx="1"/>
          </p:nvPr>
        </p:nvSpPr>
        <p:spPr>
          <a:xfrm>
            <a:off x="457200" y="1219200"/>
            <a:ext cx="8229600" cy="4937125"/>
          </a:xfrm>
        </p:spPr>
        <p:txBody>
          <a:bodyPr/>
          <a:lstStyle/>
          <a:p>
            <a:r>
              <a:rPr lang="en-US" altLang="sl-SI" sz="1400">
                <a:latin typeface="Arial" panose="020B0604020202020204" pitchFamily="34" charset="0"/>
                <a:cs typeface="Arial" panose="020B0604020202020204" pitchFamily="34" charset="0"/>
              </a:rPr>
              <a:t>Vir: Slovenci in jugoslovanska ideja 1848-1878: magistrsko delo, </a:t>
            </a:r>
            <a:r>
              <a:rPr lang="en-US" altLang="sl-SI" sz="1400" u="sng">
                <a:latin typeface="Arial" panose="020B0604020202020204" pitchFamily="34" charset="0"/>
                <a:cs typeface="Arial" panose="020B0604020202020204" pitchFamily="34" charset="0"/>
                <a:hlinkClick r:id="rId2"/>
              </a:rPr>
              <a:t>Nataša Podgoršek</a:t>
            </a:r>
            <a:r>
              <a:rPr lang="en-US" altLang="sl-SI" sz="1400">
                <a:latin typeface="Arial" panose="020B0604020202020204" pitchFamily="34" charset="0"/>
                <a:cs typeface="Arial" panose="020B0604020202020204" pitchFamily="34" charset="0"/>
              </a:rPr>
              <a:t>, </a:t>
            </a:r>
            <a:r>
              <a:rPr lang="en-US" altLang="sl-SI" sz="1400" u="sng">
                <a:latin typeface="Arial" panose="020B0604020202020204" pitchFamily="34" charset="0"/>
                <a:cs typeface="Arial" panose="020B0604020202020204" pitchFamily="34" charset="0"/>
                <a:hlinkClick r:id="rId3"/>
              </a:rPr>
              <a:t>Franc Rozman</a:t>
            </a:r>
            <a:endParaRPr lang="sl-SI" altLang="sl-SI" sz="1400">
              <a:latin typeface="Arial" panose="020B0604020202020204" pitchFamily="34" charset="0"/>
              <a:cs typeface="Arial" panose="020B0604020202020204" pitchFamily="34" charset="0"/>
            </a:endParaRPr>
          </a:p>
          <a:p>
            <a:r>
              <a:rPr lang="en-US" altLang="sl-SI" sz="1400">
                <a:latin typeface="Arial" panose="020B0604020202020204" pitchFamily="34" charset="0"/>
                <a:cs typeface="Arial" panose="020B0604020202020204" pitchFamily="34" charset="0"/>
              </a:rPr>
              <a:t>Vir: Zgodovina 3,Janez Cvirn, Andrej Studen</a:t>
            </a:r>
            <a:endParaRPr lang="sl-SI" altLang="sl-SI" sz="1400">
              <a:latin typeface="Arial" panose="020B0604020202020204" pitchFamily="34" charset="0"/>
              <a:cs typeface="Arial" panose="020B0604020202020204" pitchFamily="34" charset="0"/>
            </a:endParaRPr>
          </a:p>
          <a:p>
            <a:r>
              <a:rPr lang="en-US" altLang="sl-SI" sz="1400">
                <a:latin typeface="Arial" panose="020B0604020202020204" pitchFamily="34" charset="0"/>
                <a:cs typeface="Arial" panose="020B0604020202020204" pitchFamily="34" charset="0"/>
              </a:rPr>
              <a:t>Vir:  </a:t>
            </a:r>
            <a:r>
              <a:rPr lang="en-US" altLang="sl-SI" sz="1400" u="sng">
                <a:latin typeface="Arial" panose="020B0604020202020204" pitchFamily="34" charset="0"/>
                <a:cs typeface="Arial" panose="020B0604020202020204" pitchFamily="34" charset="0"/>
                <a:hlinkClick r:id="rId4"/>
              </a:rPr>
              <a:t>http://sl.wikipedia.org/wiki/Taborsko_gibanje</a:t>
            </a:r>
            <a:endParaRPr lang="sl-SI" altLang="sl-SI" sz="1400" b="1">
              <a:latin typeface="Arial" panose="020B0604020202020204" pitchFamily="34" charset="0"/>
              <a:cs typeface="Arial" panose="020B0604020202020204" pitchFamily="34" charset="0"/>
            </a:endParaRPr>
          </a:p>
          <a:p>
            <a:r>
              <a:rPr lang="en-US" altLang="sl-SI" sz="1400">
                <a:latin typeface="Arial" panose="020B0604020202020204" pitchFamily="34" charset="0"/>
                <a:cs typeface="Arial" panose="020B0604020202020204" pitchFamily="34" charset="0"/>
              </a:rPr>
              <a:t>Vir : </a:t>
            </a:r>
            <a:r>
              <a:rPr lang="en-US" altLang="sl-SI" sz="1400" u="sng">
                <a:latin typeface="Arial" panose="020B0604020202020204" pitchFamily="34" charset="0"/>
                <a:cs typeface="Arial" panose="020B0604020202020204" pitchFamily="34" charset="0"/>
                <a:hlinkClick r:id="rId5"/>
              </a:rPr>
              <a:t>http://sl.wikipedia.org/wiki/Slovenski_narod_%28%C4%8Dasnik%29</a:t>
            </a:r>
            <a:endParaRPr lang="sl-SI" altLang="sl-SI" sz="1400" b="1">
              <a:latin typeface="Arial" panose="020B0604020202020204" pitchFamily="34" charset="0"/>
              <a:cs typeface="Arial" panose="020B0604020202020204" pitchFamily="34" charset="0"/>
            </a:endParaRPr>
          </a:p>
          <a:p>
            <a:r>
              <a:rPr lang="en-US" altLang="sl-SI" sz="1400">
                <a:latin typeface="Arial" panose="020B0604020202020204" pitchFamily="34" charset="0"/>
                <a:cs typeface="Arial" panose="020B0604020202020204" pitchFamily="34" charset="0"/>
              </a:rPr>
              <a:t>Vir: </a:t>
            </a:r>
            <a:r>
              <a:rPr lang="en-US" altLang="sl-SI" sz="1400" u="sng">
                <a:latin typeface="Arial" panose="020B0604020202020204" pitchFamily="34" charset="0"/>
                <a:cs typeface="Arial" panose="020B0604020202020204" pitchFamily="34" charset="0"/>
                <a:hlinkClick r:id="rId6"/>
              </a:rPr>
              <a:t>http://sl.wikipedia.org/wiki/Slovenec_%28%C4%8Dasnik%29</a:t>
            </a:r>
            <a:endParaRPr lang="sl-SI" altLang="sl-SI" sz="1400" b="1">
              <a:latin typeface="Arial" panose="020B0604020202020204" pitchFamily="34" charset="0"/>
              <a:cs typeface="Arial" panose="020B0604020202020204" pitchFamily="34" charset="0"/>
            </a:endParaRPr>
          </a:p>
          <a:p>
            <a:r>
              <a:rPr lang="en-US" altLang="sl-SI" sz="1400">
                <a:latin typeface="Arial" panose="020B0604020202020204" pitchFamily="34" charset="0"/>
                <a:cs typeface="Arial" panose="020B0604020202020204" pitchFamily="34" charset="0"/>
              </a:rPr>
              <a:t>Vir : </a:t>
            </a:r>
            <a:r>
              <a:rPr lang="en-US" altLang="sl-SI" sz="1400" u="sng">
                <a:latin typeface="Arial" panose="020B0604020202020204" pitchFamily="34" charset="0"/>
                <a:cs typeface="Arial" panose="020B0604020202020204" pitchFamily="34" charset="0"/>
                <a:hlinkClick r:id="rId7"/>
              </a:rPr>
              <a:t>http://www.dijaski.net/zgodovina/snov-zapiski.html#DL17576</a:t>
            </a:r>
            <a:endParaRPr lang="sl-SI" altLang="sl-SI" sz="1400" b="1">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grada vsebine 2">
            <a:extLst>
              <a:ext uri="{FF2B5EF4-FFF2-40B4-BE49-F238E27FC236}">
                <a16:creationId xmlns:a16="http://schemas.microsoft.com/office/drawing/2014/main" id="{9993F971-F7EB-41CF-A4DF-78BD7D582264}"/>
              </a:ext>
            </a:extLst>
          </p:cNvPr>
          <p:cNvSpPr>
            <a:spLocks noGrp="1"/>
          </p:cNvSpPr>
          <p:nvPr>
            <p:ph sz="quarter" idx="1"/>
          </p:nvPr>
        </p:nvSpPr>
        <p:spPr>
          <a:xfrm>
            <a:off x="457200" y="1285875"/>
            <a:ext cx="8229600" cy="4840288"/>
          </a:xfrm>
        </p:spPr>
        <p:txBody>
          <a:bodyPr/>
          <a:lstStyle/>
          <a:p>
            <a:r>
              <a:rPr lang="sl-SI" altLang="sl-SI" sz="1400">
                <a:latin typeface="Arial" panose="020B0604020202020204" pitchFamily="34" charset="0"/>
                <a:cs typeface="Arial" panose="020B0604020202020204" pitchFamily="34" charset="0"/>
              </a:rPr>
              <a:t>P</a:t>
            </a:r>
            <a:r>
              <a:rPr lang="en-US" altLang="sl-SI" sz="1400">
                <a:latin typeface="Arial" panose="020B0604020202020204" pitchFamily="34" charset="0"/>
                <a:cs typeface="Arial" panose="020B0604020202020204" pitchFamily="34" charset="0"/>
              </a:rPr>
              <a:t>rve ideje o združitvi slovencev in o kasnejši združitvi južnih slovanov</a:t>
            </a:r>
            <a:endParaRPr lang="sl-SI" altLang="sl-SI" sz="1400">
              <a:latin typeface="Arial" panose="020B0604020202020204" pitchFamily="34" charset="0"/>
              <a:cs typeface="Arial" panose="020B0604020202020204" pitchFamily="34" charset="0"/>
            </a:endParaRPr>
          </a:p>
          <a:p>
            <a:endParaRPr lang="sl-SI" altLang="sl-SI" sz="1400">
              <a:latin typeface="Arial" panose="020B0604020202020204" pitchFamily="34" charset="0"/>
              <a:cs typeface="Arial" panose="020B0604020202020204" pitchFamily="34" charset="0"/>
            </a:endParaRPr>
          </a:p>
          <a:p>
            <a:r>
              <a:rPr lang="en-US" altLang="sl-SI" sz="1400">
                <a:latin typeface="Arial" panose="020B0604020202020204" pitchFamily="34" charset="0"/>
                <a:cs typeface="Arial" panose="020B0604020202020204" pitchFamily="34" charset="0"/>
              </a:rPr>
              <a:t>Potrebno je poznati takratno stanje na slovenskem območju </a:t>
            </a:r>
            <a:endParaRPr lang="sl-SI" altLang="sl-SI" sz="1400">
              <a:latin typeface="Arial" panose="020B0604020202020204" pitchFamily="34" charset="0"/>
              <a:cs typeface="Arial" panose="020B0604020202020204" pitchFamily="34" charset="0"/>
            </a:endParaRPr>
          </a:p>
          <a:p>
            <a:endParaRPr lang="sl-SI" altLang="sl-SI" sz="1400">
              <a:latin typeface="Arial" panose="020B0604020202020204" pitchFamily="34" charset="0"/>
              <a:cs typeface="Arial" panose="020B0604020202020204" pitchFamily="34" charset="0"/>
            </a:endParaRPr>
          </a:p>
          <a:p>
            <a:r>
              <a:rPr lang="en-US" altLang="sl-SI" sz="1400">
                <a:latin typeface="Arial" panose="020B0604020202020204" pitchFamily="34" charset="0"/>
                <a:cs typeface="Arial" panose="020B0604020202020204" pitchFamily="34" charset="0"/>
              </a:rPr>
              <a:t>Sloven</a:t>
            </a:r>
            <a:r>
              <a:rPr lang="sl-SI" altLang="sl-SI" sz="1400">
                <a:latin typeface="Arial" panose="020B0604020202020204" pitchFamily="34" charset="0"/>
                <a:cs typeface="Arial" panose="020B0604020202020204" pitchFamily="34" charset="0"/>
              </a:rPr>
              <a:t>ci</a:t>
            </a:r>
            <a:r>
              <a:rPr lang="en-US" altLang="sl-SI" sz="1400">
                <a:latin typeface="Arial" panose="020B0604020202020204" pitchFamily="34" charset="0"/>
                <a:cs typeface="Arial" panose="020B0604020202020204" pitchFamily="34" charset="0"/>
              </a:rPr>
              <a:t> vedno bili pod drugo oblastjo</a:t>
            </a:r>
            <a:endParaRPr lang="sl-SI" altLang="sl-SI" sz="1400">
              <a:latin typeface="Arial" panose="020B0604020202020204" pitchFamily="34" charset="0"/>
              <a:cs typeface="Arial" panose="020B0604020202020204" pitchFamily="34" charset="0"/>
            </a:endParaRPr>
          </a:p>
          <a:p>
            <a:endParaRPr lang="sl-SI" altLang="sl-SI" sz="1800">
              <a:latin typeface="Arial" panose="020B0604020202020204" pitchFamily="34" charset="0"/>
              <a:cs typeface="Arial" panose="020B0604020202020204" pitchFamily="34" charset="0"/>
            </a:endParaRPr>
          </a:p>
        </p:txBody>
      </p:sp>
      <p:sp>
        <p:nvSpPr>
          <p:cNvPr id="5" name="Pravokotnik 4">
            <a:extLst>
              <a:ext uri="{FF2B5EF4-FFF2-40B4-BE49-F238E27FC236}">
                <a16:creationId xmlns:a16="http://schemas.microsoft.com/office/drawing/2014/main" id="{0833A0AD-0C91-4FD7-AC19-EA3544235AC8}"/>
              </a:ext>
            </a:extLst>
          </p:cNvPr>
          <p:cNvSpPr/>
          <p:nvPr/>
        </p:nvSpPr>
        <p:spPr>
          <a:xfrm>
            <a:off x="0" y="3143250"/>
            <a:ext cx="9144000" cy="7858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sl-SI" sz="1600" dirty="0">
                <a:latin typeface="Arial" pitchFamily="34" charset="0"/>
                <a:cs typeface="Arial" pitchFamily="34" charset="0"/>
              </a:rPr>
              <a:t>Izoblikujejo se </a:t>
            </a:r>
            <a:r>
              <a:rPr lang="sl-SI" sz="1600" b="1" dirty="0">
                <a:latin typeface="Arial" pitchFamily="34" charset="0"/>
                <a:cs typeface="Arial" pitchFamily="34" charset="0"/>
              </a:rPr>
              <a:t>i</a:t>
            </a:r>
            <a:r>
              <a:rPr lang="en-US" sz="1600" b="1" dirty="0" err="1">
                <a:latin typeface="Arial" pitchFamily="34" charset="0"/>
                <a:cs typeface="Arial" pitchFamily="34" charset="0"/>
              </a:rPr>
              <a:t>deje</a:t>
            </a:r>
            <a:r>
              <a:rPr lang="en-US" sz="1600" b="1" dirty="0">
                <a:latin typeface="Arial" pitchFamily="34" charset="0"/>
                <a:cs typeface="Arial" pitchFamily="34" charset="0"/>
              </a:rPr>
              <a:t>  o </a:t>
            </a:r>
            <a:r>
              <a:rPr lang="en-US" sz="1600" b="1" dirty="0" err="1">
                <a:latin typeface="Arial" pitchFamily="34" charset="0"/>
                <a:cs typeface="Arial" pitchFamily="34" charset="0"/>
              </a:rPr>
              <a:t>združevanju</a:t>
            </a:r>
            <a:r>
              <a:rPr lang="en-US" sz="1600" b="1" dirty="0">
                <a:latin typeface="Arial" pitchFamily="34" charset="0"/>
                <a:cs typeface="Arial" pitchFamily="34" charset="0"/>
              </a:rPr>
              <a:t> </a:t>
            </a:r>
            <a:r>
              <a:rPr lang="en-US" sz="1600" dirty="0">
                <a:latin typeface="Arial" pitchFamily="34" charset="0"/>
                <a:cs typeface="Arial" pitchFamily="34" charset="0"/>
              </a:rPr>
              <a:t>in </a:t>
            </a:r>
            <a:r>
              <a:rPr lang="en-US" sz="1600" dirty="0" err="1">
                <a:latin typeface="Arial" pitchFamily="34" charset="0"/>
                <a:cs typeface="Arial" pitchFamily="34" charset="0"/>
              </a:rPr>
              <a:t>pripadnosti</a:t>
            </a:r>
            <a:endParaRPr lang="sl-SI" sz="16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D8FE544-7E04-4227-947A-24F43CA29949}"/>
              </a:ext>
            </a:extLst>
          </p:cNvPr>
          <p:cNvSpPr>
            <a:spLocks noGrp="1"/>
          </p:cNvSpPr>
          <p:nvPr>
            <p:ph type="title"/>
          </p:nvPr>
        </p:nvSpPr>
        <p:spPr>
          <a:xfrm>
            <a:off x="428625" y="214313"/>
            <a:ext cx="8258175" cy="857250"/>
          </a:xfrm>
        </p:spPr>
        <p:txBody>
          <a:bodyPr>
            <a:normAutofit/>
          </a:bodyPr>
          <a:lstStyle/>
          <a:p>
            <a:pPr fontAlgn="auto">
              <a:spcAft>
                <a:spcPts val="0"/>
              </a:spcAft>
              <a:defRPr/>
            </a:pPr>
            <a:r>
              <a:rPr lang="en-US" sz="3600" b="1" dirty="0">
                <a:solidFill>
                  <a:schemeClr val="accent2">
                    <a:lumMod val="75000"/>
                  </a:schemeClr>
                </a:solidFill>
                <a:latin typeface="Arial" pitchFamily="34" charset="0"/>
                <a:cs typeface="Arial" pitchFamily="34" charset="0"/>
              </a:rPr>
              <a:t>ZAČETKI JUGOSLOVANSKE IDEJE</a:t>
            </a:r>
            <a:endParaRPr lang="sl-SI" sz="3600" dirty="0">
              <a:solidFill>
                <a:schemeClr val="accent2">
                  <a:lumMod val="75000"/>
                </a:schemeClr>
              </a:solidFill>
              <a:latin typeface="Arial" pitchFamily="34" charset="0"/>
              <a:cs typeface="Arial" pitchFamily="34" charset="0"/>
            </a:endParaRPr>
          </a:p>
        </p:txBody>
      </p:sp>
      <p:sp>
        <p:nvSpPr>
          <p:cNvPr id="11267" name="Ograda vsebine 2">
            <a:extLst>
              <a:ext uri="{FF2B5EF4-FFF2-40B4-BE49-F238E27FC236}">
                <a16:creationId xmlns:a16="http://schemas.microsoft.com/office/drawing/2014/main" id="{BC3854D3-81B1-497A-9C84-90C1A5615A6B}"/>
              </a:ext>
            </a:extLst>
          </p:cNvPr>
          <p:cNvSpPr>
            <a:spLocks noGrp="1"/>
          </p:cNvSpPr>
          <p:nvPr>
            <p:ph sz="quarter" idx="1"/>
          </p:nvPr>
        </p:nvSpPr>
        <p:spPr>
          <a:xfrm>
            <a:off x="457200" y="1214438"/>
            <a:ext cx="8229600" cy="4911725"/>
          </a:xfrm>
        </p:spPr>
        <p:txBody>
          <a:bodyPr/>
          <a:lstStyle/>
          <a:p>
            <a:r>
              <a:rPr lang="en-US" altLang="sl-SI" sz="1300">
                <a:latin typeface="Arial" panose="020B0604020202020204" pitchFamily="34" charset="0"/>
                <a:cs typeface="Arial" panose="020B0604020202020204" pitchFamily="34" charset="0"/>
              </a:rPr>
              <a:t>Izvira</a:t>
            </a:r>
            <a:r>
              <a:rPr lang="sl-SI" altLang="sl-SI" sz="1300">
                <a:latin typeface="Arial" panose="020B0604020202020204" pitchFamily="34" charset="0"/>
                <a:cs typeface="Arial" panose="020B0604020202020204" pitchFamily="34" charset="0"/>
              </a:rPr>
              <a:t> iz </a:t>
            </a:r>
            <a:r>
              <a:rPr lang="en-US" altLang="sl-SI" sz="1300">
                <a:latin typeface="Arial" panose="020B0604020202020204" pitchFamily="34" charset="0"/>
                <a:cs typeface="Arial" panose="020B0604020202020204" pitchFamily="34" charset="0"/>
              </a:rPr>
              <a:t>ilirizm</a:t>
            </a:r>
            <a:r>
              <a:rPr lang="sl-SI" altLang="sl-SI" sz="1300">
                <a:latin typeface="Arial" panose="020B0604020202020204" pitchFamily="34" charset="0"/>
                <a:cs typeface="Arial" panose="020B0604020202020204" pitchFamily="34" charset="0"/>
              </a:rPr>
              <a:t>a</a:t>
            </a:r>
          </a:p>
          <a:p>
            <a:r>
              <a:rPr lang="sl-SI" altLang="sl-SI" sz="1300">
                <a:latin typeface="Arial" panose="020B0604020202020204" pitchFamily="34" charset="0"/>
                <a:cs typeface="Arial" panose="020B0604020202020204" pitchFamily="34" charset="0"/>
              </a:rPr>
              <a:t>P</a:t>
            </a:r>
            <a:r>
              <a:rPr lang="en-US" altLang="sl-SI" sz="1300">
                <a:latin typeface="Arial" panose="020B0604020202020204" pitchFamily="34" charset="0"/>
                <a:cs typeface="Arial" panose="020B0604020202020204" pitchFamily="34" charset="0"/>
              </a:rPr>
              <a:t>rvi višek </a:t>
            </a:r>
            <a:r>
              <a:rPr lang="sl-SI" altLang="sl-SI" sz="1300">
                <a:latin typeface="Arial" panose="020B0604020202020204" pitchFamily="34" charset="0"/>
                <a:cs typeface="Arial" panose="020B0604020202020204" pitchFamily="34" charset="0"/>
              </a:rPr>
              <a:t>je </a:t>
            </a:r>
            <a:r>
              <a:rPr lang="en-US" altLang="sl-SI" sz="1300">
                <a:latin typeface="Arial" panose="020B0604020202020204" pitchFamily="34" charset="0"/>
                <a:cs typeface="Arial" panose="020B0604020202020204" pitchFamily="34" charset="0"/>
              </a:rPr>
              <a:t>dosegla v revolucionarnem letu </a:t>
            </a:r>
            <a:r>
              <a:rPr lang="en-US" altLang="sl-SI" sz="1300" b="1">
                <a:latin typeface="Arial" panose="020B0604020202020204" pitchFamily="34" charset="0"/>
                <a:cs typeface="Arial" panose="020B0604020202020204" pitchFamily="34" charset="0"/>
              </a:rPr>
              <a:t>1848</a:t>
            </a:r>
            <a:r>
              <a:rPr lang="en-US" altLang="sl-SI" sz="1300">
                <a:latin typeface="Arial" panose="020B0604020202020204" pitchFamily="34" charset="0"/>
                <a:cs typeface="Arial" panose="020B0604020202020204" pitchFamily="34" charset="0"/>
              </a:rPr>
              <a:t>, ko so jo izrazili tako slovenski kot hrvaški narodnjaki</a:t>
            </a:r>
            <a:endParaRPr lang="sl-SI" altLang="sl-SI" sz="1300">
              <a:latin typeface="Arial" panose="020B0604020202020204" pitchFamily="34" charset="0"/>
              <a:cs typeface="Arial" panose="020B0604020202020204" pitchFamily="34" charset="0"/>
            </a:endParaRPr>
          </a:p>
          <a:p>
            <a:r>
              <a:rPr lang="sl-SI" altLang="sl-SI" sz="1300">
                <a:latin typeface="Arial" panose="020B0604020202020204" pitchFamily="34" charset="0"/>
                <a:cs typeface="Arial" panose="020B0604020202020204" pitchFamily="34" charset="0"/>
              </a:rPr>
              <a:t>Z</a:t>
            </a:r>
            <a:r>
              <a:rPr lang="en-US" altLang="sl-SI" sz="1300">
                <a:latin typeface="Arial" panose="020B0604020202020204" pitchFamily="34" charset="0"/>
                <a:cs typeface="Arial" panose="020B0604020202020204" pitchFamily="34" charset="0"/>
              </a:rPr>
              <a:t>ahteva po združenju slovenskih in hrvaških dežel s srbsko Vojvodino zakonsko </a:t>
            </a:r>
            <a:r>
              <a:rPr lang="en-US" altLang="sl-SI" sz="1300" b="1">
                <a:latin typeface="Arial" panose="020B0604020202020204" pitchFamily="34" charset="0"/>
                <a:cs typeface="Arial" panose="020B0604020202020204" pitchFamily="34" charset="0"/>
              </a:rPr>
              <a:t>sprejeta v hrvaškem </a:t>
            </a:r>
            <a:r>
              <a:rPr lang="sl-SI" altLang="sl-SI" sz="1300" b="1">
                <a:latin typeface="Arial" panose="020B0604020202020204" pitchFamily="34" charset="0"/>
                <a:cs typeface="Arial" panose="020B0604020202020204" pitchFamily="34" charset="0"/>
              </a:rPr>
              <a:t>t</a:t>
            </a:r>
            <a:r>
              <a:rPr lang="en-US" altLang="sl-SI" sz="1300" b="1">
                <a:latin typeface="Arial" panose="020B0604020202020204" pitchFamily="34" charset="0"/>
                <a:cs typeface="Arial" panose="020B0604020202020204" pitchFamily="34" charset="0"/>
              </a:rPr>
              <a:t>aboru</a:t>
            </a:r>
            <a:endParaRPr lang="sl-SI" altLang="sl-SI" sz="1300" b="1">
              <a:latin typeface="Arial" panose="020B0604020202020204" pitchFamily="34" charset="0"/>
              <a:cs typeface="Arial" panose="020B0604020202020204" pitchFamily="34" charset="0"/>
            </a:endParaRPr>
          </a:p>
          <a:p>
            <a:r>
              <a:rPr lang="sl-SI" altLang="sl-SI" sz="1300">
                <a:latin typeface="Arial" panose="020B0604020202020204" pitchFamily="34" charset="0"/>
                <a:cs typeface="Arial" panose="020B0604020202020204" pitchFamily="34" charset="0"/>
              </a:rPr>
              <a:t>V</a:t>
            </a:r>
            <a:r>
              <a:rPr lang="en-US" altLang="sl-SI" sz="1300">
                <a:latin typeface="Arial" panose="020B0604020202020204" pitchFamily="34" charset="0"/>
                <a:cs typeface="Arial" panose="020B0604020202020204" pitchFamily="34" charset="0"/>
              </a:rPr>
              <a:t> letu 1848/49 </a:t>
            </a:r>
            <a:r>
              <a:rPr lang="sl-SI" altLang="sl-SI" sz="1300">
                <a:latin typeface="Arial" panose="020B0604020202020204" pitchFamily="34" charset="0"/>
                <a:cs typeface="Arial" panose="020B0604020202020204" pitchFamily="34" charset="0"/>
              </a:rPr>
              <a:t>se je </a:t>
            </a:r>
            <a:r>
              <a:rPr lang="en-US" altLang="sl-SI" sz="1300">
                <a:latin typeface="Arial" panose="020B0604020202020204" pitchFamily="34" charset="0"/>
                <a:cs typeface="Arial" panose="020B0604020202020204" pitchFamily="34" charset="0"/>
              </a:rPr>
              <a:t>omejila na osnovanje skupnosti južnoslovanskih narodov znotraj habsburške monarhije</a:t>
            </a:r>
            <a:endParaRPr lang="sl-SI" altLang="sl-SI" sz="1300">
              <a:latin typeface="Arial" panose="020B0604020202020204" pitchFamily="34" charset="0"/>
              <a:cs typeface="Arial" panose="020B0604020202020204" pitchFamily="34" charset="0"/>
            </a:endParaRPr>
          </a:p>
          <a:p>
            <a:r>
              <a:rPr lang="en-US" altLang="sl-SI" sz="1300">
                <a:latin typeface="Arial" panose="020B0604020202020204" pitchFamily="34" charset="0"/>
                <a:cs typeface="Arial" panose="020B0604020202020204" pitchFamily="34" charset="0"/>
              </a:rPr>
              <a:t>V času neoabsolutizma politična dejavnost zam</a:t>
            </a:r>
            <a:r>
              <a:rPr lang="sl-SI" altLang="sl-SI" sz="1300">
                <a:latin typeface="Arial" panose="020B0604020202020204" pitchFamily="34" charset="0"/>
                <a:cs typeface="Arial" panose="020B0604020202020204" pitchFamily="34" charset="0"/>
              </a:rPr>
              <a:t>re</a:t>
            </a:r>
            <a:r>
              <a:rPr lang="en-US" altLang="sl-SI" sz="1300">
                <a:latin typeface="Arial" panose="020B0604020202020204" pitchFamily="34" charset="0"/>
                <a:cs typeface="Arial" panose="020B0604020202020204" pitchFamily="34" charset="0"/>
              </a:rPr>
              <a:t> </a:t>
            </a:r>
            <a:endParaRPr lang="sl-SI" altLang="sl-SI" sz="1300">
              <a:latin typeface="Arial" panose="020B0604020202020204" pitchFamily="34" charset="0"/>
              <a:cs typeface="Arial" panose="020B0604020202020204" pitchFamily="34" charset="0"/>
            </a:endParaRPr>
          </a:p>
          <a:p>
            <a:endParaRPr lang="sl-SI" altLang="sl-SI"/>
          </a:p>
        </p:txBody>
      </p:sp>
      <p:cxnSp>
        <p:nvCxnSpPr>
          <p:cNvPr id="6" name="Raven puščični konektor 5">
            <a:extLst>
              <a:ext uri="{FF2B5EF4-FFF2-40B4-BE49-F238E27FC236}">
                <a16:creationId xmlns:a16="http://schemas.microsoft.com/office/drawing/2014/main" id="{E4DFFAC1-DB8C-4624-B3DE-7ABA64D7AFC9}"/>
              </a:ext>
            </a:extLst>
          </p:cNvPr>
          <p:cNvCxnSpPr/>
          <p:nvPr/>
        </p:nvCxnSpPr>
        <p:spPr>
          <a:xfrm rot="16200000" flipH="1">
            <a:off x="2928938" y="3214688"/>
            <a:ext cx="500062" cy="2143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Pravokotnik 6">
            <a:extLst>
              <a:ext uri="{FF2B5EF4-FFF2-40B4-BE49-F238E27FC236}">
                <a16:creationId xmlns:a16="http://schemas.microsoft.com/office/drawing/2014/main" id="{DDF58CEE-6090-46C7-A53E-E192352CC81A}"/>
              </a:ext>
            </a:extLst>
          </p:cNvPr>
          <p:cNvSpPr/>
          <p:nvPr/>
        </p:nvSpPr>
        <p:spPr>
          <a:xfrm>
            <a:off x="3071813" y="3714750"/>
            <a:ext cx="3929062" cy="7858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sl-SI" sz="1400" dirty="0" err="1">
                <a:latin typeface="Arial" pitchFamily="34" charset="0"/>
                <a:cs typeface="Arial" pitchFamily="34" charset="0"/>
              </a:rPr>
              <a:t>I</a:t>
            </a:r>
            <a:r>
              <a:rPr lang="en-US" sz="1400" dirty="0" err="1">
                <a:latin typeface="Arial" pitchFamily="34" charset="0"/>
                <a:cs typeface="Arial" pitchFamily="34" charset="0"/>
              </a:rPr>
              <a:t>zražanje</a:t>
            </a:r>
            <a:r>
              <a:rPr lang="en-US" sz="1400" dirty="0">
                <a:latin typeface="Arial" pitchFamily="34" charset="0"/>
                <a:cs typeface="Arial" pitchFamily="34" charset="0"/>
              </a:rPr>
              <a:t> </a:t>
            </a:r>
            <a:r>
              <a:rPr lang="en-US" sz="1400" dirty="0" err="1">
                <a:latin typeface="Arial" pitchFamily="34" charset="0"/>
                <a:cs typeface="Arial" pitchFamily="34" charset="0"/>
              </a:rPr>
              <a:t>nacionalno-političnih</a:t>
            </a:r>
            <a:r>
              <a:rPr lang="en-US" sz="1400" dirty="0">
                <a:latin typeface="Arial" pitchFamily="34" charset="0"/>
                <a:cs typeface="Arial" pitchFamily="34" charset="0"/>
              </a:rPr>
              <a:t> </a:t>
            </a:r>
            <a:r>
              <a:rPr lang="en-US" sz="1400" dirty="0" err="1">
                <a:latin typeface="Arial" pitchFamily="34" charset="0"/>
                <a:cs typeface="Arial" pitchFamily="34" charset="0"/>
              </a:rPr>
              <a:t>idej</a:t>
            </a:r>
            <a:r>
              <a:rPr lang="en-US" sz="1400" dirty="0">
                <a:latin typeface="Arial" pitchFamily="34" charset="0"/>
                <a:cs typeface="Arial" pitchFamily="34" charset="0"/>
              </a:rPr>
              <a:t> se </a:t>
            </a:r>
            <a:r>
              <a:rPr lang="en-US" sz="1400" dirty="0" err="1">
                <a:latin typeface="Arial" pitchFamily="34" charset="0"/>
                <a:cs typeface="Arial" pitchFamily="34" charset="0"/>
              </a:rPr>
              <a:t>prenes</a:t>
            </a:r>
            <a:r>
              <a:rPr lang="sl-SI" sz="1400" dirty="0">
                <a:latin typeface="Arial" pitchFamily="34" charset="0"/>
                <a:cs typeface="Arial" pitchFamily="34" charset="0"/>
              </a:rPr>
              <a:t>e</a:t>
            </a:r>
            <a:r>
              <a:rPr lang="en-US" sz="1400" dirty="0">
                <a:latin typeface="Arial" pitchFamily="34" charset="0"/>
                <a:cs typeface="Arial" pitchFamily="34" charset="0"/>
              </a:rPr>
              <a:t> </a:t>
            </a:r>
            <a:r>
              <a:rPr lang="en-US" sz="1400" dirty="0" err="1">
                <a:latin typeface="Arial" pitchFamily="34" charset="0"/>
                <a:cs typeface="Arial" pitchFamily="34" charset="0"/>
              </a:rPr>
              <a:t>na</a:t>
            </a:r>
            <a:r>
              <a:rPr lang="en-US" sz="1400" dirty="0">
                <a:latin typeface="Arial" pitchFamily="34" charset="0"/>
                <a:cs typeface="Arial" pitchFamily="34" charset="0"/>
              </a:rPr>
              <a:t> </a:t>
            </a:r>
            <a:r>
              <a:rPr lang="en-US" sz="1400" dirty="0" err="1">
                <a:latin typeface="Arial" pitchFamily="34" charset="0"/>
                <a:cs typeface="Arial" pitchFamily="34" charset="0"/>
              </a:rPr>
              <a:t>literarno</a:t>
            </a:r>
            <a:r>
              <a:rPr lang="en-US" sz="1400" dirty="0">
                <a:latin typeface="Arial" pitchFamily="34" charset="0"/>
                <a:cs typeface="Arial" pitchFamily="34" charset="0"/>
              </a:rPr>
              <a:t> </a:t>
            </a:r>
            <a:r>
              <a:rPr lang="en-US" sz="1400" dirty="0" err="1">
                <a:latin typeface="Arial" pitchFamily="34" charset="0"/>
                <a:cs typeface="Arial" pitchFamily="34" charset="0"/>
              </a:rPr>
              <a:t>področje</a:t>
            </a:r>
            <a:endParaRPr lang="sl-SI" sz="14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grada vsebine 2">
            <a:extLst>
              <a:ext uri="{FF2B5EF4-FFF2-40B4-BE49-F238E27FC236}">
                <a16:creationId xmlns:a16="http://schemas.microsoft.com/office/drawing/2014/main" id="{0E0C88A0-C9E5-4952-83AB-206CB1E3EA6A}"/>
              </a:ext>
            </a:extLst>
          </p:cNvPr>
          <p:cNvSpPr>
            <a:spLocks noGrp="1"/>
          </p:cNvSpPr>
          <p:nvPr>
            <p:ph sz="quarter" idx="1"/>
          </p:nvPr>
        </p:nvSpPr>
        <p:spPr>
          <a:xfrm>
            <a:off x="457200" y="1214438"/>
            <a:ext cx="8229600" cy="4911725"/>
          </a:xfrm>
        </p:spPr>
        <p:txBody>
          <a:bodyPr/>
          <a:lstStyle/>
          <a:p>
            <a:r>
              <a:rPr lang="sl-SI" altLang="sl-SI" sz="1300">
                <a:latin typeface="Arial" panose="020B0604020202020204" pitchFamily="34" charset="0"/>
                <a:cs typeface="Arial" panose="020B0604020202020204" pitchFamily="34" charset="0"/>
              </a:rPr>
              <a:t>V</a:t>
            </a:r>
            <a:r>
              <a:rPr lang="en-US" altLang="sl-SI" sz="1300">
                <a:latin typeface="Arial" panose="020B0604020202020204" pitchFamily="34" charset="0"/>
                <a:cs typeface="Arial" panose="020B0604020202020204" pitchFamily="34" charset="0"/>
              </a:rPr>
              <a:t> začetku </a:t>
            </a:r>
            <a:r>
              <a:rPr lang="sl-SI" altLang="sl-SI" sz="1300">
                <a:latin typeface="Arial" panose="020B0604020202020204" pitchFamily="34" charset="0"/>
                <a:cs typeface="Arial" panose="020B0604020202020204" pitchFamily="34" charset="0"/>
              </a:rPr>
              <a:t>60ih</a:t>
            </a:r>
            <a:r>
              <a:rPr lang="en-US" altLang="sl-SI" sz="1300">
                <a:latin typeface="Arial" panose="020B0604020202020204" pitchFamily="34" charset="0"/>
                <a:cs typeface="Arial" panose="020B0604020202020204" pitchFamily="34" charset="0"/>
              </a:rPr>
              <a:t> let 19.</a:t>
            </a:r>
            <a:r>
              <a:rPr lang="sl-SI" altLang="sl-SI" sz="1300">
                <a:latin typeface="Arial" panose="020B0604020202020204" pitchFamily="34" charset="0"/>
                <a:cs typeface="Arial" panose="020B0604020202020204" pitchFamily="34" charset="0"/>
              </a:rPr>
              <a:t> </a:t>
            </a:r>
            <a:r>
              <a:rPr lang="en-US" altLang="sl-SI" sz="1300">
                <a:latin typeface="Arial" panose="020B0604020202020204" pitchFamily="34" charset="0"/>
                <a:cs typeface="Arial" panose="020B0604020202020204" pitchFamily="34" charset="0"/>
              </a:rPr>
              <a:t>st</a:t>
            </a:r>
            <a:r>
              <a:rPr lang="sl-SI" altLang="sl-SI" sz="1300">
                <a:latin typeface="Arial" panose="020B0604020202020204" pitchFamily="34" charset="0"/>
                <a:cs typeface="Arial" panose="020B0604020202020204" pitchFamily="34" charset="0"/>
              </a:rPr>
              <a:t>.</a:t>
            </a:r>
            <a:r>
              <a:rPr lang="en-US" altLang="sl-SI" sz="1300">
                <a:latin typeface="Arial" panose="020B0604020202020204" pitchFamily="34" charset="0"/>
                <a:cs typeface="Arial" panose="020B0604020202020204" pitchFamily="34" charset="0"/>
              </a:rPr>
              <a:t> se je pri Slovencih obnovila zahteva po Zedinjeni Sloveniji </a:t>
            </a:r>
            <a:r>
              <a:rPr lang="sl-SI" altLang="sl-SI" sz="1300">
                <a:latin typeface="Arial" panose="020B0604020202020204" pitchFamily="34" charset="0"/>
                <a:cs typeface="Arial" panose="020B0604020202020204" pitchFamily="34" charset="0"/>
                <a:sym typeface="Wingdings" panose="05000000000000000000" pitchFamily="2" charset="2"/>
              </a:rPr>
              <a:t></a:t>
            </a:r>
            <a:r>
              <a:rPr lang="en-US" altLang="sl-SI" sz="1300">
                <a:latin typeface="Arial" panose="020B0604020202020204" pitchFamily="34" charset="0"/>
                <a:cs typeface="Arial" panose="020B0604020202020204" pitchFamily="34" charset="0"/>
              </a:rPr>
              <a:t> tudi po kulturnem, gospodarskem in</a:t>
            </a:r>
            <a:r>
              <a:rPr lang="sl-SI" altLang="sl-SI" sz="1300">
                <a:latin typeface="Arial" panose="020B0604020202020204" pitchFamily="34" charset="0"/>
                <a:cs typeface="Arial" panose="020B0604020202020204" pitchFamily="34" charset="0"/>
              </a:rPr>
              <a:t> </a:t>
            </a:r>
            <a:r>
              <a:rPr lang="en-US" altLang="sl-SI" sz="1300">
                <a:latin typeface="Arial" panose="020B0604020202020204" pitchFamily="34" charset="0"/>
                <a:cs typeface="Arial" panose="020B0604020202020204" pitchFamily="34" charset="0"/>
              </a:rPr>
              <a:t>političnem zbliževanju Slovencev s Hrvati </a:t>
            </a:r>
            <a:endParaRPr lang="sl-SI" altLang="sl-SI" sz="1300">
              <a:latin typeface="Arial" panose="020B0604020202020204" pitchFamily="34" charset="0"/>
              <a:cs typeface="Arial" panose="020B0604020202020204" pitchFamily="34" charset="0"/>
            </a:endParaRPr>
          </a:p>
          <a:p>
            <a:endParaRPr lang="sl-SI" altLang="sl-SI" sz="1300">
              <a:latin typeface="Arial" panose="020B0604020202020204" pitchFamily="34" charset="0"/>
              <a:cs typeface="Arial" panose="020B0604020202020204" pitchFamily="34" charset="0"/>
            </a:endParaRPr>
          </a:p>
          <a:p>
            <a:r>
              <a:rPr lang="sl-SI" altLang="sl-SI" sz="1400" b="1">
                <a:latin typeface="Arial" panose="020B0604020202020204" pitchFamily="34" charset="0"/>
                <a:cs typeface="Arial" panose="020B0604020202020204" pitchFamily="34" charset="0"/>
              </a:rPr>
              <a:t>2 tabora</a:t>
            </a:r>
          </a:p>
          <a:p>
            <a:endParaRPr lang="sl-SI" altLang="sl-SI" sz="1300">
              <a:latin typeface="Arial" panose="020B0604020202020204" pitchFamily="34" charset="0"/>
              <a:cs typeface="Arial" panose="020B0604020202020204" pitchFamily="34" charset="0"/>
            </a:endParaRPr>
          </a:p>
          <a:p>
            <a:endParaRPr lang="sl-SI" altLang="sl-SI" sz="1300">
              <a:latin typeface="Arial" panose="020B0604020202020204" pitchFamily="34" charset="0"/>
              <a:cs typeface="Arial" panose="020B0604020202020204" pitchFamily="34" charset="0"/>
            </a:endParaRPr>
          </a:p>
          <a:p>
            <a:endParaRPr lang="sl-SI" altLang="sl-SI" sz="1300">
              <a:latin typeface="Arial" panose="020B0604020202020204" pitchFamily="34" charset="0"/>
              <a:cs typeface="Arial" panose="020B0604020202020204" pitchFamily="34" charset="0"/>
            </a:endParaRPr>
          </a:p>
          <a:p>
            <a:endParaRPr lang="sl-SI" altLang="sl-SI" sz="1300">
              <a:latin typeface="Arial" panose="020B0604020202020204" pitchFamily="34" charset="0"/>
              <a:cs typeface="Arial" panose="020B0604020202020204" pitchFamily="34" charset="0"/>
            </a:endParaRPr>
          </a:p>
          <a:p>
            <a:pPr>
              <a:buFont typeface="Wingdings 3" panose="05040102010807070707" pitchFamily="18" charset="2"/>
              <a:buNone/>
            </a:pPr>
            <a:endParaRPr lang="sl-SI" altLang="sl-SI" sz="1300">
              <a:latin typeface="Arial" panose="020B0604020202020204" pitchFamily="34" charset="0"/>
              <a:cs typeface="Arial" panose="020B0604020202020204" pitchFamily="34" charset="0"/>
            </a:endParaRPr>
          </a:p>
          <a:p>
            <a:r>
              <a:rPr lang="en-US" altLang="sl-SI" sz="1300">
                <a:latin typeface="Arial" panose="020B0604020202020204" pitchFamily="34" charset="0"/>
                <a:cs typeface="Arial" panose="020B0604020202020204" pitchFamily="34" charset="0"/>
              </a:rPr>
              <a:t>Poleti 1868 so mladoslovenci pod vplivom taborskega gibanja na Češkem začeli organizirati tabore</a:t>
            </a:r>
            <a:endParaRPr lang="sl-SI" altLang="sl-SI" sz="1300">
              <a:latin typeface="Arial" panose="020B0604020202020204" pitchFamily="34" charset="0"/>
              <a:cs typeface="Arial" panose="020B0604020202020204" pitchFamily="34" charset="0"/>
            </a:endParaRPr>
          </a:p>
          <a:p>
            <a:r>
              <a:rPr lang="en-US" altLang="sl-SI" sz="1300">
                <a:latin typeface="Arial" panose="020B0604020202020204" pitchFamily="34" charset="0"/>
                <a:cs typeface="Arial" panose="020B0604020202020204" pitchFamily="34" charset="0"/>
              </a:rPr>
              <a:t>Pobude zanje</a:t>
            </a:r>
            <a:r>
              <a:rPr lang="sl-SI" altLang="sl-SI" sz="1300">
                <a:latin typeface="Arial" panose="020B0604020202020204" pitchFamily="34" charset="0"/>
                <a:cs typeface="Arial" panose="020B0604020202020204" pitchFamily="34" charset="0"/>
              </a:rPr>
              <a:t> </a:t>
            </a:r>
            <a:r>
              <a:rPr lang="en-US" altLang="sl-SI" sz="1300">
                <a:latin typeface="Arial" panose="020B0604020202020204" pitchFamily="34" charset="0"/>
                <a:cs typeface="Arial" panose="020B0604020202020204" pitchFamily="34" charset="0"/>
              </a:rPr>
              <a:t>so dali </a:t>
            </a:r>
            <a:r>
              <a:rPr lang="en-US" altLang="sl-SI" sz="1300" b="1">
                <a:latin typeface="Arial" panose="020B0604020202020204" pitchFamily="34" charset="0"/>
                <a:cs typeface="Arial" panose="020B0604020202020204" pitchFamily="34" charset="0"/>
              </a:rPr>
              <a:t>Matija Prelog </a:t>
            </a:r>
            <a:r>
              <a:rPr lang="en-US" altLang="sl-SI" sz="1300">
                <a:latin typeface="Arial" panose="020B0604020202020204" pitchFamily="34" charset="0"/>
                <a:cs typeface="Arial" panose="020B0604020202020204" pitchFamily="34" charset="0"/>
              </a:rPr>
              <a:t>iz Maribora, </a:t>
            </a:r>
            <a:r>
              <a:rPr lang="en-US" altLang="sl-SI" sz="1300" b="1">
                <a:latin typeface="Arial" panose="020B0604020202020204" pitchFamily="34" charset="0"/>
                <a:cs typeface="Arial" panose="020B0604020202020204" pitchFamily="34" charset="0"/>
              </a:rPr>
              <a:t>Fran Levstik </a:t>
            </a:r>
            <a:r>
              <a:rPr lang="en-US" altLang="sl-SI" sz="1300">
                <a:latin typeface="Arial" panose="020B0604020202020204" pitchFamily="34" charset="0"/>
                <a:cs typeface="Arial" panose="020B0604020202020204" pitchFamily="34" charset="0"/>
              </a:rPr>
              <a:t>ter aktivni </a:t>
            </a:r>
            <a:r>
              <a:rPr lang="en-US" altLang="sl-SI" sz="1300" b="1">
                <a:latin typeface="Arial" panose="020B0604020202020204" pitchFamily="34" charset="0"/>
                <a:cs typeface="Arial" panose="020B0604020202020204" pitchFamily="34" charset="0"/>
              </a:rPr>
              <a:t>člani ljutomerske čitalnice</a:t>
            </a:r>
            <a:r>
              <a:rPr lang="en-US" altLang="sl-SI" sz="1300">
                <a:latin typeface="Arial" panose="020B0604020202020204" pitchFamily="34" charset="0"/>
                <a:cs typeface="Arial" panose="020B0604020202020204" pitchFamily="34" charset="0"/>
              </a:rPr>
              <a:t>, ki so 9. avgusta 1868 </a:t>
            </a:r>
            <a:r>
              <a:rPr lang="sl-SI" altLang="sl-SI" sz="1300">
                <a:latin typeface="Arial" panose="020B0604020202020204" pitchFamily="34" charset="0"/>
                <a:cs typeface="Arial" panose="020B0604020202020204" pitchFamily="34" charset="0"/>
              </a:rPr>
              <a:t>v</a:t>
            </a:r>
            <a:r>
              <a:rPr lang="en-US" altLang="sl-SI" sz="1300">
                <a:latin typeface="Arial" panose="020B0604020202020204" pitchFamily="34" charset="0"/>
                <a:cs typeface="Arial" panose="020B0604020202020204" pitchFamily="34" charset="0"/>
              </a:rPr>
              <a:t> </a:t>
            </a:r>
            <a:r>
              <a:rPr lang="en-US" altLang="sl-SI" sz="1300" b="1">
                <a:latin typeface="Arial" panose="020B0604020202020204" pitchFamily="34" charset="0"/>
                <a:cs typeface="Arial" panose="020B0604020202020204" pitchFamily="34" charset="0"/>
              </a:rPr>
              <a:t>Ljutomerju</a:t>
            </a:r>
            <a:r>
              <a:rPr lang="en-US" altLang="sl-SI" sz="1300">
                <a:latin typeface="Arial" panose="020B0604020202020204" pitchFamily="34" charset="0"/>
                <a:cs typeface="Arial" panose="020B0604020202020204" pitchFamily="34" charset="0"/>
              </a:rPr>
              <a:t> organizirali </a:t>
            </a:r>
            <a:r>
              <a:rPr lang="en-US" altLang="sl-SI" sz="1300" b="1">
                <a:latin typeface="Arial" panose="020B0604020202020204" pitchFamily="34" charset="0"/>
                <a:cs typeface="Arial" panose="020B0604020202020204" pitchFamily="34" charset="0"/>
              </a:rPr>
              <a:t>prvi slovenski tabor</a:t>
            </a:r>
            <a:r>
              <a:rPr lang="sl-SI" altLang="sl-SI" sz="1300">
                <a:latin typeface="Arial" panose="020B0604020202020204" pitchFamily="34" charset="0"/>
                <a:cs typeface="Arial" panose="020B0604020202020204" pitchFamily="34" charset="0"/>
              </a:rPr>
              <a:t> </a:t>
            </a:r>
            <a:r>
              <a:rPr lang="sl-SI" altLang="sl-SI" sz="1300">
                <a:latin typeface="Arial" panose="020B0604020202020204" pitchFamily="34" charset="0"/>
                <a:cs typeface="Arial" panose="020B0604020202020204" pitchFamily="34" charset="0"/>
                <a:sym typeface="Wingdings" panose="05000000000000000000" pitchFamily="2" charset="2"/>
              </a:rPr>
              <a:t> zbralo</a:t>
            </a:r>
            <a:r>
              <a:rPr lang="en-US" altLang="sl-SI" sz="1300">
                <a:latin typeface="Arial" panose="020B0604020202020204" pitchFamily="34" charset="0"/>
                <a:cs typeface="Arial" panose="020B0604020202020204" pitchFamily="34" charset="0"/>
              </a:rPr>
              <a:t> 7000 ljudi</a:t>
            </a:r>
            <a:endParaRPr lang="sl-SI" altLang="sl-SI" sz="1300">
              <a:latin typeface="Arial" panose="020B0604020202020204" pitchFamily="34" charset="0"/>
              <a:cs typeface="Arial" panose="020B0604020202020204" pitchFamily="34" charset="0"/>
            </a:endParaRPr>
          </a:p>
          <a:p>
            <a:endParaRPr lang="sl-SI" altLang="sl-SI"/>
          </a:p>
          <a:p>
            <a:endParaRPr lang="sl-SI" altLang="sl-SI"/>
          </a:p>
        </p:txBody>
      </p:sp>
      <p:sp>
        <p:nvSpPr>
          <p:cNvPr id="10" name="Pravokotnik 9">
            <a:extLst>
              <a:ext uri="{FF2B5EF4-FFF2-40B4-BE49-F238E27FC236}">
                <a16:creationId xmlns:a16="http://schemas.microsoft.com/office/drawing/2014/main" id="{6446B6DA-88C1-42B6-8EBB-5F68B13CDB40}"/>
              </a:ext>
            </a:extLst>
          </p:cNvPr>
          <p:cNvSpPr/>
          <p:nvPr/>
        </p:nvSpPr>
        <p:spPr>
          <a:xfrm>
            <a:off x="642938" y="2428875"/>
            <a:ext cx="3929062" cy="7858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sl-SI" sz="1400" dirty="0">
                <a:latin typeface="Arial" pitchFamily="34" charset="0"/>
                <a:cs typeface="Arial" pitchFamily="34" charset="0"/>
              </a:rPr>
              <a:t>Tabor, ki je </a:t>
            </a:r>
            <a:r>
              <a:rPr lang="en-US" sz="1400" dirty="0" err="1">
                <a:latin typeface="Arial" pitchFamily="34" charset="0"/>
                <a:cs typeface="Arial" pitchFamily="34" charset="0"/>
              </a:rPr>
              <a:t>zagovarjal</a:t>
            </a:r>
            <a:r>
              <a:rPr lang="en-US" sz="1400" dirty="0">
                <a:latin typeface="Arial" pitchFamily="34" charset="0"/>
                <a:cs typeface="Arial" pitchFamily="34" charset="0"/>
              </a:rPr>
              <a:t> </a:t>
            </a:r>
            <a:r>
              <a:rPr lang="en-US" sz="1400" dirty="0" err="1">
                <a:latin typeface="Arial" pitchFamily="34" charset="0"/>
                <a:cs typeface="Arial" pitchFamily="34" charset="0"/>
              </a:rPr>
              <a:t>previdno</a:t>
            </a:r>
            <a:r>
              <a:rPr lang="en-US" sz="1400" dirty="0">
                <a:latin typeface="Arial" pitchFamily="34" charset="0"/>
                <a:cs typeface="Arial" pitchFamily="34" charset="0"/>
              </a:rPr>
              <a:t> in </a:t>
            </a:r>
            <a:r>
              <a:rPr lang="en-US" sz="1400" dirty="0" err="1">
                <a:latin typeface="Arial" pitchFamily="34" charset="0"/>
                <a:cs typeface="Arial" pitchFamily="34" charset="0"/>
              </a:rPr>
              <a:t>opurtunistično</a:t>
            </a:r>
            <a:r>
              <a:rPr lang="en-US" sz="1400" dirty="0">
                <a:latin typeface="Arial" pitchFamily="34" charset="0"/>
                <a:cs typeface="Arial" pitchFamily="34" charset="0"/>
              </a:rPr>
              <a:t> </a:t>
            </a:r>
            <a:r>
              <a:rPr lang="en-US" sz="1400" dirty="0" err="1">
                <a:latin typeface="Arial" pitchFamily="34" charset="0"/>
                <a:cs typeface="Arial" pitchFamily="34" charset="0"/>
              </a:rPr>
              <a:t>politiko</a:t>
            </a:r>
            <a:r>
              <a:rPr lang="en-US" sz="1400" dirty="0">
                <a:latin typeface="Arial" pitchFamily="34" charset="0"/>
                <a:cs typeface="Arial" pitchFamily="34" charset="0"/>
              </a:rPr>
              <a:t> </a:t>
            </a:r>
            <a:r>
              <a:rPr lang="en-US" sz="1400" dirty="0" err="1">
                <a:latin typeface="Arial" pitchFamily="34" charset="0"/>
                <a:cs typeface="Arial" pitchFamily="34" charset="0"/>
              </a:rPr>
              <a:t>državnih</a:t>
            </a:r>
            <a:r>
              <a:rPr lang="en-US" sz="1400" dirty="0">
                <a:latin typeface="Arial" pitchFamily="34" charset="0"/>
                <a:cs typeface="Arial" pitchFamily="34" charset="0"/>
              </a:rPr>
              <a:t> </a:t>
            </a:r>
            <a:r>
              <a:rPr lang="en-US" sz="1400" dirty="0" err="1">
                <a:latin typeface="Arial" pitchFamily="34" charset="0"/>
                <a:cs typeface="Arial" pitchFamily="34" charset="0"/>
              </a:rPr>
              <a:t>poslancev</a:t>
            </a:r>
            <a:r>
              <a:rPr lang="en-US" sz="1400" dirty="0">
                <a:latin typeface="Arial" pitchFamily="34" charset="0"/>
                <a:cs typeface="Arial" pitchFamily="34" charset="0"/>
              </a:rPr>
              <a:t> (</a:t>
            </a:r>
            <a:r>
              <a:rPr lang="en-US" sz="1400" b="1" dirty="0" err="1">
                <a:latin typeface="Arial" pitchFamily="34" charset="0"/>
                <a:cs typeface="Arial" pitchFamily="34" charset="0"/>
              </a:rPr>
              <a:t>staroslovenci</a:t>
            </a:r>
            <a:r>
              <a:rPr lang="en-US" sz="1400" dirty="0">
                <a:latin typeface="Arial" pitchFamily="34" charset="0"/>
                <a:cs typeface="Arial" pitchFamily="34" charset="0"/>
              </a:rPr>
              <a:t>)</a:t>
            </a:r>
            <a:endParaRPr lang="sl-SI" sz="1400" dirty="0">
              <a:latin typeface="Arial" pitchFamily="34" charset="0"/>
              <a:cs typeface="Arial" pitchFamily="34" charset="0"/>
            </a:endParaRPr>
          </a:p>
        </p:txBody>
      </p:sp>
      <p:sp>
        <p:nvSpPr>
          <p:cNvPr id="2" name="Naslov 1">
            <a:extLst>
              <a:ext uri="{FF2B5EF4-FFF2-40B4-BE49-F238E27FC236}">
                <a16:creationId xmlns:a16="http://schemas.microsoft.com/office/drawing/2014/main" id="{89310B57-7519-4A54-AEB4-7355A381FA58}"/>
              </a:ext>
            </a:extLst>
          </p:cNvPr>
          <p:cNvSpPr>
            <a:spLocks noGrp="1"/>
          </p:cNvSpPr>
          <p:nvPr>
            <p:ph type="title"/>
          </p:nvPr>
        </p:nvSpPr>
        <p:spPr>
          <a:xfrm>
            <a:off x="500063" y="428625"/>
            <a:ext cx="8186737" cy="725488"/>
          </a:xfrm>
        </p:spPr>
        <p:txBody>
          <a:bodyPr>
            <a:normAutofit/>
          </a:bodyPr>
          <a:lstStyle/>
          <a:p>
            <a:pPr fontAlgn="auto">
              <a:spcAft>
                <a:spcPts val="0"/>
              </a:spcAft>
              <a:defRPr/>
            </a:pPr>
            <a:r>
              <a:rPr lang="en-US" sz="3600" b="1" dirty="0">
                <a:solidFill>
                  <a:schemeClr val="accent1">
                    <a:lumMod val="75000"/>
                  </a:schemeClr>
                </a:solidFill>
                <a:latin typeface="Arial" pitchFamily="34" charset="0"/>
                <a:cs typeface="Arial" pitchFamily="34" charset="0"/>
              </a:rPr>
              <a:t>TABORSKO GIBANJE</a:t>
            </a:r>
            <a:endParaRPr lang="sl-SI" sz="3600" dirty="0">
              <a:solidFill>
                <a:schemeClr val="accent1">
                  <a:lumMod val="75000"/>
                </a:schemeClr>
              </a:solidFill>
              <a:latin typeface="Arial" pitchFamily="34" charset="0"/>
              <a:cs typeface="Arial" pitchFamily="34" charset="0"/>
            </a:endParaRPr>
          </a:p>
        </p:txBody>
      </p:sp>
      <p:sp>
        <p:nvSpPr>
          <p:cNvPr id="12" name="Pravokotnik 11">
            <a:extLst>
              <a:ext uri="{FF2B5EF4-FFF2-40B4-BE49-F238E27FC236}">
                <a16:creationId xmlns:a16="http://schemas.microsoft.com/office/drawing/2014/main" id="{15637020-EDCC-4CD4-8EB4-D2389D2AC570}"/>
              </a:ext>
            </a:extLst>
          </p:cNvPr>
          <p:cNvSpPr/>
          <p:nvPr/>
        </p:nvSpPr>
        <p:spPr>
          <a:xfrm>
            <a:off x="4643438" y="2428875"/>
            <a:ext cx="3786187" cy="7858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sl-SI" sz="1400" dirty="0">
                <a:latin typeface="Arial" pitchFamily="34" charset="0"/>
                <a:cs typeface="Arial" pitchFamily="34" charset="0"/>
              </a:rPr>
              <a:t>T</a:t>
            </a:r>
            <a:r>
              <a:rPr lang="en-US" sz="1400" dirty="0" err="1">
                <a:latin typeface="Arial" pitchFamily="34" charset="0"/>
                <a:cs typeface="Arial" pitchFamily="34" charset="0"/>
              </a:rPr>
              <a:t>abor</a:t>
            </a:r>
            <a:r>
              <a:rPr lang="en-US" sz="1400" dirty="0">
                <a:latin typeface="Arial" pitchFamily="34" charset="0"/>
                <a:cs typeface="Arial" pitchFamily="34" charset="0"/>
              </a:rPr>
              <a:t> </a:t>
            </a:r>
            <a:r>
              <a:rPr lang="en-US" sz="1400" dirty="0" err="1">
                <a:latin typeface="Arial" pitchFamily="34" charset="0"/>
                <a:cs typeface="Arial" pitchFamily="34" charset="0"/>
              </a:rPr>
              <a:t>opozicije</a:t>
            </a:r>
            <a:r>
              <a:rPr lang="en-US" sz="1400" dirty="0">
                <a:latin typeface="Arial" pitchFamily="34" charset="0"/>
                <a:cs typeface="Arial" pitchFamily="34" charset="0"/>
              </a:rPr>
              <a:t> (</a:t>
            </a:r>
            <a:r>
              <a:rPr lang="en-US" sz="1400" b="1" dirty="0" err="1">
                <a:latin typeface="Arial" pitchFamily="34" charset="0"/>
                <a:cs typeface="Arial" pitchFamily="34" charset="0"/>
              </a:rPr>
              <a:t>mladoslovenci</a:t>
            </a:r>
            <a:r>
              <a:rPr lang="en-US" sz="1400" dirty="0">
                <a:latin typeface="Arial" pitchFamily="34" charset="0"/>
                <a:cs typeface="Arial" pitchFamily="34" charset="0"/>
              </a:rPr>
              <a:t>)</a:t>
            </a:r>
            <a:endParaRPr lang="sl-SI" sz="1400" dirty="0">
              <a:latin typeface="Arial" pitchFamily="34" charset="0"/>
              <a:cs typeface="Arial" pitchFamily="34" charset="0"/>
            </a:endParaRPr>
          </a:p>
          <a:p>
            <a:pPr fontAlgn="auto">
              <a:spcBef>
                <a:spcPts val="0"/>
              </a:spcBef>
              <a:spcAft>
                <a:spcPts val="0"/>
              </a:spcAft>
              <a:defRPr/>
            </a:pPr>
            <a:r>
              <a:rPr lang="sl-SI" sz="1400" dirty="0">
                <a:latin typeface="Arial" pitchFamily="34" charset="0"/>
                <a:cs typeface="Arial" pitchFamily="34" charset="0"/>
              </a:rPr>
              <a:t>Z</a:t>
            </a:r>
            <a:r>
              <a:rPr lang="en-US" sz="1400" dirty="0" err="1">
                <a:latin typeface="Arial" pitchFamily="34" charset="0"/>
                <a:cs typeface="Arial" pitchFamily="34" charset="0"/>
              </a:rPr>
              <a:t>avzemal</a:t>
            </a:r>
            <a:r>
              <a:rPr lang="en-US" sz="1400" dirty="0">
                <a:latin typeface="Arial" pitchFamily="34" charset="0"/>
                <a:cs typeface="Arial" pitchFamily="34" charset="0"/>
              </a:rPr>
              <a:t> </a:t>
            </a:r>
            <a:r>
              <a:rPr lang="en-US" sz="1400" dirty="0" err="1">
                <a:latin typeface="Arial" pitchFamily="34" charset="0"/>
                <a:cs typeface="Arial" pitchFamily="34" charset="0"/>
              </a:rPr>
              <a:t>za</a:t>
            </a:r>
            <a:r>
              <a:rPr lang="en-US" sz="1400" dirty="0">
                <a:latin typeface="Arial" pitchFamily="34" charset="0"/>
                <a:cs typeface="Arial" pitchFamily="34" charset="0"/>
              </a:rPr>
              <a:t> </a:t>
            </a:r>
            <a:r>
              <a:rPr lang="en-US" sz="1400" dirty="0" err="1">
                <a:latin typeface="Arial" pitchFamily="34" charset="0"/>
                <a:cs typeface="Arial" pitchFamily="34" charset="0"/>
              </a:rPr>
              <a:t>odločno</a:t>
            </a:r>
            <a:r>
              <a:rPr lang="en-US" sz="1400" dirty="0">
                <a:latin typeface="Arial" pitchFamily="34" charset="0"/>
                <a:cs typeface="Arial" pitchFamily="34" charset="0"/>
              </a:rPr>
              <a:t> in </a:t>
            </a:r>
            <a:r>
              <a:rPr lang="en-US" sz="1400" dirty="0" err="1">
                <a:latin typeface="Arial" pitchFamily="34" charset="0"/>
                <a:cs typeface="Arial" pitchFamily="34" charset="0"/>
              </a:rPr>
              <a:t>radikalno</a:t>
            </a:r>
            <a:r>
              <a:rPr lang="en-US" sz="1400" dirty="0">
                <a:latin typeface="Arial" pitchFamily="34" charset="0"/>
                <a:cs typeface="Arial" pitchFamily="34" charset="0"/>
              </a:rPr>
              <a:t> </a:t>
            </a:r>
            <a:r>
              <a:rPr lang="en-US" sz="1400" dirty="0" err="1">
                <a:latin typeface="Arial" pitchFamily="34" charset="0"/>
                <a:cs typeface="Arial" pitchFamily="34" charset="0"/>
              </a:rPr>
              <a:t>slovensko</a:t>
            </a:r>
            <a:r>
              <a:rPr lang="en-US" sz="1400" dirty="0">
                <a:latin typeface="Arial" pitchFamily="34" charset="0"/>
                <a:cs typeface="Arial" pitchFamily="34" charset="0"/>
              </a:rPr>
              <a:t> </a:t>
            </a:r>
            <a:r>
              <a:rPr lang="en-US" sz="1400" dirty="0" err="1">
                <a:latin typeface="Arial" pitchFamily="34" charset="0"/>
                <a:cs typeface="Arial" pitchFamily="34" charset="0"/>
              </a:rPr>
              <a:t>nacionalno</a:t>
            </a:r>
            <a:r>
              <a:rPr lang="en-US" sz="1400" dirty="0">
                <a:latin typeface="Arial" pitchFamily="34" charset="0"/>
                <a:cs typeface="Arial" pitchFamily="34" charset="0"/>
              </a:rPr>
              <a:t> </a:t>
            </a:r>
            <a:r>
              <a:rPr lang="en-US" sz="1400" dirty="0" err="1">
                <a:latin typeface="Arial" pitchFamily="34" charset="0"/>
                <a:cs typeface="Arial" pitchFamily="34" charset="0"/>
              </a:rPr>
              <a:t>politiko</a:t>
            </a:r>
            <a:endParaRPr lang="sl-SI" sz="14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grada vsebine 2">
            <a:extLst>
              <a:ext uri="{FF2B5EF4-FFF2-40B4-BE49-F238E27FC236}">
                <a16:creationId xmlns:a16="http://schemas.microsoft.com/office/drawing/2014/main" id="{9411710C-1D00-462D-8E36-A870FD3257A7}"/>
              </a:ext>
            </a:extLst>
          </p:cNvPr>
          <p:cNvSpPr>
            <a:spLocks noGrp="1"/>
          </p:cNvSpPr>
          <p:nvPr>
            <p:ph sz="quarter" idx="1"/>
          </p:nvPr>
        </p:nvSpPr>
        <p:spPr>
          <a:xfrm>
            <a:off x="428625" y="500063"/>
            <a:ext cx="8229600" cy="6072187"/>
          </a:xfrm>
        </p:spPr>
        <p:txBody>
          <a:bodyPr/>
          <a:lstStyle/>
          <a:p>
            <a:r>
              <a:rPr lang="en-US" altLang="sl-SI" sz="1200">
                <a:latin typeface="Arial" panose="020B0604020202020204" pitchFamily="34" charset="0"/>
                <a:cs typeface="Arial" panose="020B0604020202020204" pitchFamily="34" charset="0"/>
              </a:rPr>
              <a:t>Protestirale skupine nemških meščanov in neuspešno </a:t>
            </a:r>
            <a:r>
              <a:rPr lang="en-US" altLang="sl-SI" sz="1200" b="1">
                <a:latin typeface="Arial" panose="020B0604020202020204" pitchFamily="34" charset="0"/>
                <a:cs typeface="Arial" panose="020B0604020202020204" pitchFamily="34" charset="0"/>
              </a:rPr>
              <a:t>zahtevale prepoved</a:t>
            </a:r>
            <a:endParaRPr lang="sl-SI" altLang="sl-SI" sz="1200" b="1">
              <a:latin typeface="Arial" panose="020B0604020202020204" pitchFamily="34" charset="0"/>
              <a:cs typeface="Arial" panose="020B0604020202020204" pitchFamily="34" charset="0"/>
            </a:endParaRPr>
          </a:p>
          <a:p>
            <a:r>
              <a:rPr lang="en-US" altLang="sl-SI" sz="1200">
                <a:latin typeface="Arial" panose="020B0604020202020204" pitchFamily="34" charset="0"/>
                <a:cs typeface="Arial" panose="020B0604020202020204" pitchFamily="34" charset="0"/>
              </a:rPr>
              <a:t>Preprečen je bil</a:t>
            </a:r>
            <a:r>
              <a:rPr lang="sl-SI" altLang="sl-SI" sz="1200">
                <a:latin typeface="Arial" panose="020B0604020202020204" pitchFamily="34" charset="0"/>
                <a:cs typeface="Arial" panose="020B0604020202020204" pitchFamily="34" charset="0"/>
              </a:rPr>
              <a:t> </a:t>
            </a:r>
            <a:r>
              <a:rPr lang="en-US" altLang="sl-SI" sz="1200">
                <a:latin typeface="Arial" panose="020B0604020202020204" pitchFamily="34" charset="0"/>
                <a:cs typeface="Arial" panose="020B0604020202020204" pitchFamily="34" charset="0"/>
              </a:rPr>
              <a:t>tabor načrtovan za 29. </a:t>
            </a:r>
            <a:r>
              <a:rPr lang="sl-SI" altLang="sl-SI" sz="1200">
                <a:latin typeface="Arial" panose="020B0604020202020204" pitchFamily="34" charset="0"/>
                <a:cs typeface="Arial" panose="020B0604020202020204" pitchFamily="34" charset="0"/>
              </a:rPr>
              <a:t>9.</a:t>
            </a:r>
            <a:r>
              <a:rPr lang="en-US" altLang="sl-SI" sz="1200">
                <a:latin typeface="Arial" panose="020B0604020202020204" pitchFamily="34" charset="0"/>
                <a:cs typeface="Arial" panose="020B0604020202020204" pitchFamily="34" charset="0"/>
              </a:rPr>
              <a:t>1868 na </a:t>
            </a:r>
            <a:r>
              <a:rPr lang="en-US" altLang="sl-SI" sz="1200" b="1">
                <a:latin typeface="Arial" panose="020B0604020202020204" pitchFamily="34" charset="0"/>
                <a:cs typeface="Arial" panose="020B0604020202020204" pitchFamily="34" charset="0"/>
              </a:rPr>
              <a:t>Bistrici pri Pilberku</a:t>
            </a:r>
            <a:endParaRPr lang="sl-SI" altLang="sl-SI" sz="1200">
              <a:latin typeface="Arial" panose="020B0604020202020204" pitchFamily="34" charset="0"/>
              <a:cs typeface="Arial" panose="020B0604020202020204" pitchFamily="34" charset="0"/>
            </a:endParaRPr>
          </a:p>
          <a:p>
            <a:pPr>
              <a:buFont typeface="Wingdings 3" panose="05040102010807070707" pitchFamily="18" charset="2"/>
              <a:buNone/>
            </a:pPr>
            <a:endParaRPr lang="sl-SI" altLang="sl-SI" sz="1200" b="1">
              <a:latin typeface="Arial" panose="020B0604020202020204" pitchFamily="34" charset="0"/>
              <a:cs typeface="Arial" panose="020B0604020202020204" pitchFamily="34" charset="0"/>
            </a:endParaRPr>
          </a:p>
          <a:p>
            <a:r>
              <a:rPr lang="en-US" altLang="sl-SI" sz="1200" b="1">
                <a:latin typeface="Arial" panose="020B0604020202020204" pitchFamily="34" charset="0"/>
                <a:cs typeface="Arial" panose="020B0604020202020204" pitchFamily="34" charset="0"/>
              </a:rPr>
              <a:t>Tabori</a:t>
            </a:r>
            <a:r>
              <a:rPr lang="en-US" altLang="sl-SI" sz="1200">
                <a:latin typeface="Arial" panose="020B0604020202020204" pitchFamily="34" charset="0"/>
                <a:cs typeface="Arial" panose="020B0604020202020204" pitchFamily="34" charset="0"/>
              </a:rPr>
              <a:t> </a:t>
            </a:r>
            <a:endParaRPr lang="sl-SI" altLang="sl-SI" sz="1200">
              <a:latin typeface="Arial" panose="020B0604020202020204" pitchFamily="34" charset="0"/>
              <a:cs typeface="Arial" panose="020B0604020202020204" pitchFamily="34" charset="0"/>
            </a:endParaRPr>
          </a:p>
          <a:p>
            <a:pPr lvl="1">
              <a:buFont typeface="Arial" panose="020B0604020202020204" pitchFamily="34" charset="0"/>
              <a:buChar char="•"/>
            </a:pPr>
            <a:r>
              <a:rPr lang="sl-SI" altLang="sl-SI" sz="1200">
                <a:latin typeface="Arial" panose="020B0604020202020204" pitchFamily="34" charset="0"/>
                <a:cs typeface="Arial" panose="020B0604020202020204" pitchFamily="34" charset="0"/>
              </a:rPr>
              <a:t>O</a:t>
            </a:r>
            <a:r>
              <a:rPr lang="en-US" altLang="sl-SI" sz="1200">
                <a:latin typeface="Arial" panose="020B0604020202020204" pitchFamily="34" charset="0"/>
                <a:cs typeface="Arial" panose="020B0604020202020204" pitchFamily="34" charset="0"/>
              </a:rPr>
              <a:t>b nedeljah popoldne</a:t>
            </a:r>
            <a:endParaRPr lang="sl-SI" altLang="sl-SI" sz="1200">
              <a:latin typeface="Arial" panose="020B0604020202020204" pitchFamily="34" charset="0"/>
              <a:cs typeface="Arial" panose="020B0604020202020204" pitchFamily="34" charset="0"/>
            </a:endParaRPr>
          </a:p>
          <a:p>
            <a:pPr lvl="1">
              <a:buFont typeface="Arial" panose="020B0604020202020204" pitchFamily="34" charset="0"/>
              <a:buChar char="•"/>
            </a:pPr>
            <a:r>
              <a:rPr lang="sl-SI" altLang="sl-SI" sz="1200">
                <a:latin typeface="Arial" panose="020B0604020202020204" pitchFamily="34" charset="0"/>
                <a:cs typeface="Arial" panose="020B0604020202020204" pitchFamily="34" charset="0"/>
              </a:rPr>
              <a:t>Na </a:t>
            </a:r>
            <a:r>
              <a:rPr lang="en-US" altLang="sl-SI" sz="1200">
                <a:latin typeface="Arial" panose="020B0604020202020204" pitchFamily="34" charset="0"/>
                <a:cs typeface="Arial" panose="020B0604020202020204" pitchFamily="34" charset="0"/>
              </a:rPr>
              <a:t>večjih travnikih ob mestih, trgih in vaseh po katerih se imenujejo </a:t>
            </a:r>
            <a:endParaRPr lang="sl-SI" altLang="sl-SI" sz="1200">
              <a:latin typeface="Arial" panose="020B0604020202020204" pitchFamily="34" charset="0"/>
              <a:cs typeface="Arial" panose="020B0604020202020204" pitchFamily="34" charset="0"/>
            </a:endParaRPr>
          </a:p>
          <a:p>
            <a:pPr lvl="1">
              <a:buFont typeface="Arial" panose="020B0604020202020204" pitchFamily="34" charset="0"/>
              <a:buChar char="•"/>
            </a:pPr>
            <a:r>
              <a:rPr lang="en-US" altLang="sl-SI" sz="1200">
                <a:latin typeface="Arial" panose="020B0604020202020204" pitchFamily="34" charset="0"/>
                <a:cs typeface="Arial" panose="020B0604020202020204" pitchFamily="34" charset="0"/>
              </a:rPr>
              <a:t>6.000 udeležence</a:t>
            </a:r>
            <a:r>
              <a:rPr lang="sl-SI" altLang="sl-SI" sz="1200">
                <a:latin typeface="Arial" panose="020B0604020202020204" pitchFamily="34" charset="0"/>
                <a:cs typeface="Arial" panose="020B0604020202020204" pitchFamily="34" charset="0"/>
              </a:rPr>
              <a:t>v</a:t>
            </a:r>
          </a:p>
          <a:p>
            <a:pPr lvl="1">
              <a:buFont typeface="Arial" panose="020B0604020202020204" pitchFamily="34" charset="0"/>
              <a:buChar char="•"/>
            </a:pPr>
            <a:r>
              <a:rPr lang="sl-SI" altLang="sl-SI" sz="1200">
                <a:latin typeface="Arial" panose="020B0604020202020204" pitchFamily="34" charset="0"/>
                <a:cs typeface="Arial" panose="020B0604020202020204" pitchFamily="34" charset="0"/>
              </a:rPr>
              <a:t>O</a:t>
            </a:r>
            <a:r>
              <a:rPr lang="en-US" altLang="sl-SI" sz="1200">
                <a:latin typeface="Arial" panose="020B0604020202020204" pitchFamily="34" charset="0"/>
                <a:cs typeface="Arial" panose="020B0604020202020204" pitchFamily="34" charset="0"/>
              </a:rPr>
              <a:t>blečen</a:t>
            </a:r>
            <a:r>
              <a:rPr lang="sl-SI" altLang="sl-SI" sz="1200">
                <a:latin typeface="Arial" panose="020B0604020202020204" pitchFamily="34" charset="0"/>
                <a:cs typeface="Arial" panose="020B0604020202020204" pitchFamily="34" charset="0"/>
              </a:rPr>
              <a:t>i</a:t>
            </a:r>
            <a:r>
              <a:rPr lang="en-US" altLang="sl-SI" sz="1200">
                <a:latin typeface="Arial" panose="020B0604020202020204" pitchFamily="34" charset="0"/>
                <a:cs typeface="Arial" panose="020B0604020202020204" pitchFamily="34" charset="0"/>
              </a:rPr>
              <a:t> v narodne noše</a:t>
            </a:r>
            <a:endParaRPr lang="sl-SI" altLang="sl-SI" sz="1200">
              <a:latin typeface="Arial" panose="020B0604020202020204" pitchFamily="34" charset="0"/>
              <a:cs typeface="Arial" panose="020B0604020202020204" pitchFamily="34" charset="0"/>
            </a:endParaRPr>
          </a:p>
          <a:p>
            <a:pPr lvl="1">
              <a:buFont typeface="Arial" panose="020B0604020202020204" pitchFamily="34" charset="0"/>
              <a:buChar char="•"/>
            </a:pPr>
            <a:r>
              <a:rPr lang="sl-SI" altLang="sl-SI" sz="1200">
                <a:latin typeface="Arial" panose="020B0604020202020204" pitchFamily="34" charset="0"/>
                <a:cs typeface="Arial" panose="020B0604020202020204" pitchFamily="34" charset="0"/>
              </a:rPr>
              <a:t>Govorniki</a:t>
            </a:r>
          </a:p>
          <a:p>
            <a:pPr lvl="1">
              <a:buFont typeface="Arial" panose="020B0604020202020204" pitchFamily="34" charset="0"/>
              <a:buChar char="•"/>
            </a:pPr>
            <a:r>
              <a:rPr lang="sl-SI" altLang="sl-SI" sz="1200">
                <a:latin typeface="Arial" panose="020B0604020202020204" pitchFamily="34" charset="0"/>
                <a:cs typeface="Arial" panose="020B0604020202020204" pitchFamily="34" charset="0"/>
              </a:rPr>
              <a:t>G</a:t>
            </a:r>
            <a:r>
              <a:rPr lang="en-US" altLang="sl-SI" sz="1200">
                <a:latin typeface="Arial" panose="020B0604020202020204" pitchFamily="34" charset="0"/>
                <a:cs typeface="Arial" panose="020B0604020202020204" pitchFamily="34" charset="0"/>
              </a:rPr>
              <a:t>lasba, ples</a:t>
            </a:r>
            <a:r>
              <a:rPr lang="sl-SI" altLang="sl-SI" sz="1200">
                <a:latin typeface="Arial" panose="020B0604020202020204" pitchFamily="34" charset="0"/>
                <a:cs typeface="Arial" panose="020B0604020202020204" pitchFamily="34" charset="0"/>
              </a:rPr>
              <a:t>, </a:t>
            </a:r>
            <a:r>
              <a:rPr lang="en-US" altLang="sl-SI" sz="1200">
                <a:latin typeface="Arial" panose="020B0604020202020204" pitchFamily="34" charset="0"/>
                <a:cs typeface="Arial" panose="020B0604020202020204" pitchFamily="34" charset="0"/>
              </a:rPr>
              <a:t>petje</a:t>
            </a:r>
            <a:r>
              <a:rPr lang="sl-SI" altLang="sl-SI" sz="1200">
                <a:latin typeface="Arial" panose="020B0604020202020204" pitchFamily="34" charset="0"/>
                <a:cs typeface="Arial" panose="020B0604020202020204" pitchFamily="34" charset="0"/>
              </a:rPr>
              <a:t>, </a:t>
            </a:r>
            <a:r>
              <a:rPr lang="en-US" altLang="sl-SI" sz="1200">
                <a:latin typeface="Arial" panose="020B0604020202020204" pitchFamily="34" charset="0"/>
                <a:cs typeface="Arial" panose="020B0604020202020204" pitchFamily="34" charset="0"/>
              </a:rPr>
              <a:t>pogostitev</a:t>
            </a:r>
            <a:endParaRPr lang="sl-SI" altLang="sl-SI" sz="1200">
              <a:latin typeface="Arial" panose="020B0604020202020204" pitchFamily="34" charset="0"/>
              <a:cs typeface="Arial" panose="020B0604020202020204" pitchFamily="34" charset="0"/>
            </a:endParaRPr>
          </a:p>
          <a:p>
            <a:pPr lvl="1">
              <a:buFont typeface="Arial" panose="020B0604020202020204" pitchFamily="34" charset="0"/>
              <a:buChar char="•"/>
            </a:pPr>
            <a:r>
              <a:rPr lang="en-US" altLang="sl-SI" sz="1200">
                <a:latin typeface="Arial" panose="020B0604020202020204" pitchFamily="34" charset="0"/>
                <a:cs typeface="Arial" panose="020B0604020202020204" pitchFamily="34" charset="0"/>
              </a:rPr>
              <a:t>V spomin na tabore so izdajali razglednice, značke</a:t>
            </a:r>
            <a:endParaRPr lang="sl-SI" altLang="sl-SI" sz="1200">
              <a:latin typeface="Arial" panose="020B0604020202020204" pitchFamily="34" charset="0"/>
              <a:cs typeface="Arial" panose="020B0604020202020204" pitchFamily="34" charset="0"/>
            </a:endParaRPr>
          </a:p>
          <a:p>
            <a:pPr>
              <a:buFont typeface="Wingdings 3" panose="05040102010807070707" pitchFamily="18" charset="2"/>
              <a:buNone/>
            </a:pPr>
            <a:endParaRPr lang="sl-SI" altLang="sl-SI" sz="1200">
              <a:latin typeface="Arial" panose="020B0604020202020204" pitchFamily="34" charset="0"/>
              <a:cs typeface="Arial" panose="020B0604020202020204" pitchFamily="34" charset="0"/>
            </a:endParaRPr>
          </a:p>
          <a:p>
            <a:r>
              <a:rPr lang="en-US" altLang="sl-SI" sz="1200">
                <a:latin typeface="Arial" panose="020B0604020202020204" pitchFamily="34" charset="0"/>
                <a:cs typeface="Arial" panose="020B0604020202020204" pitchFamily="34" charset="0"/>
              </a:rPr>
              <a:t>Organizatorji taborov so se </a:t>
            </a:r>
            <a:r>
              <a:rPr lang="en-US" altLang="sl-SI" sz="1200" b="1">
                <a:latin typeface="Arial" panose="020B0604020202020204" pitchFamily="34" charset="0"/>
                <a:cs typeface="Arial" panose="020B0604020202020204" pitchFamily="34" charset="0"/>
              </a:rPr>
              <a:t>izogibali nasprotjim </a:t>
            </a:r>
            <a:r>
              <a:rPr lang="en-US" altLang="sl-SI" sz="1200">
                <a:latin typeface="Arial" panose="020B0604020202020204" pitchFamily="34" charset="0"/>
                <a:cs typeface="Arial" panose="020B0604020202020204" pitchFamily="34" charset="0"/>
              </a:rPr>
              <a:t>(klerikalci proti liberalcem), ki so </a:t>
            </a:r>
            <a:r>
              <a:rPr lang="en-US" altLang="sl-SI" sz="1200" b="1">
                <a:latin typeface="Arial" panose="020B0604020202020204" pitchFamily="34" charset="0"/>
                <a:cs typeface="Arial" panose="020B0604020202020204" pitchFamily="34" charset="0"/>
              </a:rPr>
              <a:t>razdvajale narod</a:t>
            </a:r>
            <a:endParaRPr lang="sl-SI" altLang="sl-SI" sz="1200" b="1">
              <a:latin typeface="Arial" panose="020B0604020202020204" pitchFamily="34" charset="0"/>
              <a:cs typeface="Arial" panose="020B0604020202020204" pitchFamily="34" charset="0"/>
            </a:endParaRPr>
          </a:p>
          <a:p>
            <a:r>
              <a:rPr lang="sl-SI" altLang="sl-SI" sz="1200" b="1">
                <a:latin typeface="Arial" panose="020B0604020202020204" pitchFamily="34" charset="0"/>
                <a:cs typeface="Arial" panose="020B0604020202020204" pitchFamily="34" charset="0"/>
              </a:rPr>
              <a:t>P</a:t>
            </a:r>
            <a:r>
              <a:rPr lang="en-US" altLang="sl-SI" sz="1200" b="1">
                <a:latin typeface="Arial" panose="020B0604020202020204" pitchFamily="34" charset="0"/>
                <a:cs typeface="Arial" panose="020B0604020202020204" pitchFamily="34" charset="0"/>
              </a:rPr>
              <a:t>oudarjali zbliževanje slovenskih pokrajin</a:t>
            </a:r>
            <a:r>
              <a:rPr lang="en-US" altLang="sl-SI" sz="1200">
                <a:latin typeface="Arial" panose="020B0604020202020204" pitchFamily="34" charset="0"/>
                <a:cs typeface="Arial" panose="020B0604020202020204" pitchFamily="34" charset="0"/>
              </a:rPr>
              <a:t> ter zvezo z ostalimi jugoslovanskimi narodi v monarhiji</a:t>
            </a:r>
            <a:endParaRPr lang="sl-SI" altLang="sl-SI" sz="1200">
              <a:latin typeface="Arial" panose="020B0604020202020204" pitchFamily="34" charset="0"/>
              <a:cs typeface="Arial" panose="020B0604020202020204" pitchFamily="34" charset="0"/>
            </a:endParaRPr>
          </a:p>
          <a:p>
            <a:r>
              <a:rPr lang="en-US" altLang="sl-SI" sz="1200">
                <a:latin typeface="Arial" panose="020B0604020202020204" pitchFamily="34" charset="0"/>
                <a:cs typeface="Arial" panose="020B0604020202020204" pitchFamily="34" charset="0"/>
              </a:rPr>
              <a:t>Prve tabore so organizirali in se jih </a:t>
            </a:r>
            <a:r>
              <a:rPr lang="en-US" altLang="sl-SI" sz="1200" b="1">
                <a:latin typeface="Arial" panose="020B0604020202020204" pitchFamily="34" charset="0"/>
                <a:cs typeface="Arial" panose="020B0604020202020204" pitchFamily="34" charset="0"/>
              </a:rPr>
              <a:t>udeleževali le mladoslovenci</a:t>
            </a:r>
            <a:r>
              <a:rPr lang="sl-SI" altLang="sl-SI" sz="1200">
                <a:latin typeface="Arial" panose="020B0604020202020204" pitchFamily="34" charset="0"/>
                <a:cs typeface="Arial" panose="020B0604020202020204" pitchFamily="34" charset="0"/>
              </a:rPr>
              <a:t>, kasneje </a:t>
            </a:r>
            <a:r>
              <a:rPr lang="en-US" altLang="sl-SI" sz="1200" b="1">
                <a:latin typeface="Arial" panose="020B0604020202020204" pitchFamily="34" charset="0"/>
                <a:cs typeface="Arial" panose="020B0604020202020204" pitchFamily="34" charset="0"/>
              </a:rPr>
              <a:t>pridružili tudi prvaki</a:t>
            </a:r>
            <a:r>
              <a:rPr lang="en-US" altLang="sl-SI" sz="1200">
                <a:latin typeface="Arial" panose="020B0604020202020204" pitchFamily="34" charset="0"/>
                <a:cs typeface="Arial" panose="020B0604020202020204" pitchFamily="34" charset="0"/>
              </a:rPr>
              <a:t>, eden izmed </a:t>
            </a:r>
            <a:r>
              <a:rPr lang="sl-SI" altLang="sl-SI" sz="1200">
                <a:latin typeface="Arial" panose="020B0604020202020204" pitchFamily="34" charset="0"/>
                <a:cs typeface="Arial" panose="020B0604020202020204" pitchFamily="34" charset="0"/>
              </a:rPr>
              <a:t>njih je bil</a:t>
            </a:r>
            <a:r>
              <a:rPr lang="en-US" altLang="sl-SI" sz="1200">
                <a:latin typeface="Arial" panose="020B0604020202020204" pitchFamily="34" charset="0"/>
                <a:cs typeface="Arial" panose="020B0604020202020204" pitchFamily="34" charset="0"/>
              </a:rPr>
              <a:t> </a:t>
            </a:r>
            <a:r>
              <a:rPr lang="en-US" altLang="sl-SI" sz="1200" b="1">
                <a:latin typeface="Arial" panose="020B0604020202020204" pitchFamily="34" charset="0"/>
                <a:cs typeface="Arial" panose="020B0604020202020204" pitchFamily="34" charset="0"/>
              </a:rPr>
              <a:t>Janez Bleiweis</a:t>
            </a:r>
            <a:r>
              <a:rPr lang="en-US" altLang="sl-SI" sz="1200">
                <a:latin typeface="Arial" panose="020B0604020202020204" pitchFamily="34" charset="0"/>
                <a:cs typeface="Arial" panose="020B0604020202020204" pitchFamily="34" charset="0"/>
              </a:rPr>
              <a:t>, ki je svoj govor zaključil z vzklikom </a:t>
            </a:r>
            <a:r>
              <a:rPr lang="en-US" altLang="sl-SI" sz="1200" i="1">
                <a:latin typeface="Arial" panose="020B0604020202020204" pitchFamily="34" charset="0"/>
                <a:cs typeface="Arial" panose="020B0604020202020204" pitchFamily="34" charset="0"/>
              </a:rPr>
              <a:t>»Dajte nam Slovenijo!«</a:t>
            </a:r>
            <a:endParaRPr lang="sl-SI" altLang="sl-SI" sz="1200">
              <a:latin typeface="Arial" panose="020B0604020202020204" pitchFamily="34" charset="0"/>
              <a:cs typeface="Arial" panose="020B0604020202020204" pitchFamily="34" charset="0"/>
            </a:endParaRPr>
          </a:p>
          <a:p>
            <a:r>
              <a:rPr lang="en-US" altLang="sl-SI" sz="1200">
                <a:latin typeface="Arial" panose="020B0604020202020204" pitchFamily="34" charset="0"/>
                <a:cs typeface="Arial" panose="020B0604020202020204" pitchFamily="34" charset="0"/>
              </a:rPr>
              <a:t>Tako se je zahteva po Zedinjeni Sloveniji iz taborov prenesla tudi v deželne zbore</a:t>
            </a:r>
            <a:endParaRPr lang="sl-SI" altLang="sl-SI" sz="1200">
              <a:latin typeface="Arial" panose="020B0604020202020204" pitchFamily="34" charset="0"/>
              <a:cs typeface="Arial" panose="020B0604020202020204" pitchFamily="34" charset="0"/>
            </a:endParaRPr>
          </a:p>
        </p:txBody>
      </p:sp>
      <p:sp>
        <p:nvSpPr>
          <p:cNvPr id="4" name="Elipsa 3">
            <a:extLst>
              <a:ext uri="{FF2B5EF4-FFF2-40B4-BE49-F238E27FC236}">
                <a16:creationId xmlns:a16="http://schemas.microsoft.com/office/drawing/2014/main" id="{644583DE-C5FC-4C47-92AD-210E30B4EAE4}"/>
              </a:ext>
            </a:extLst>
          </p:cNvPr>
          <p:cNvSpPr/>
          <p:nvPr/>
        </p:nvSpPr>
        <p:spPr>
          <a:xfrm>
            <a:off x="6143636" y="1643050"/>
            <a:ext cx="1643074" cy="1571636"/>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i="1" dirty="0">
                <a:solidFill>
                  <a:schemeClr val="bg1"/>
                </a:solidFill>
                <a:effectLst>
                  <a:outerShdw blurRad="38100" dist="38100" dir="2700000" algn="tl">
                    <a:srgbClr val="000000">
                      <a:alpha val="43137"/>
                    </a:srgbClr>
                  </a:outerShdw>
                </a:effectLst>
              </a:rPr>
              <a:t>»</a:t>
            </a:r>
            <a:r>
              <a:rPr lang="en-US" i="1" dirty="0" err="1">
                <a:solidFill>
                  <a:schemeClr val="bg1"/>
                </a:solidFill>
                <a:effectLst>
                  <a:outerShdw blurRad="38100" dist="38100" dir="2700000" algn="tl">
                    <a:srgbClr val="000000">
                      <a:alpha val="43137"/>
                    </a:srgbClr>
                  </a:outerShdw>
                </a:effectLst>
              </a:rPr>
              <a:t>Slovenci</a:t>
            </a:r>
            <a:r>
              <a:rPr lang="en-US" i="1" dirty="0">
                <a:solidFill>
                  <a:schemeClr val="bg1"/>
                </a:solidFill>
                <a:effectLst>
                  <a:outerShdw blurRad="38100" dist="38100" dir="2700000" algn="tl">
                    <a:srgbClr val="000000">
                      <a:alpha val="43137"/>
                    </a:srgbClr>
                  </a:outerShdw>
                </a:effectLst>
              </a:rPr>
              <a:t>, </a:t>
            </a:r>
            <a:r>
              <a:rPr lang="en-US" i="1" dirty="0" err="1">
                <a:solidFill>
                  <a:schemeClr val="bg1"/>
                </a:solidFill>
                <a:effectLst>
                  <a:outerShdw blurRad="38100" dist="38100" dir="2700000" algn="tl">
                    <a:srgbClr val="000000">
                      <a:alpha val="43137"/>
                    </a:srgbClr>
                  </a:outerShdw>
                </a:effectLst>
              </a:rPr>
              <a:t>zedinimo</a:t>
            </a:r>
            <a:r>
              <a:rPr lang="en-US" i="1" dirty="0">
                <a:solidFill>
                  <a:schemeClr val="bg1"/>
                </a:solidFill>
                <a:effectLst>
                  <a:outerShdw blurRad="38100" dist="38100" dir="2700000" algn="tl">
                    <a:srgbClr val="000000">
                      <a:alpha val="43137"/>
                    </a:srgbClr>
                  </a:outerShdw>
                </a:effectLst>
              </a:rPr>
              <a:t> se!«</a:t>
            </a:r>
            <a:endParaRPr lang="sl-SI"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grada vsebine 2">
            <a:extLst>
              <a:ext uri="{FF2B5EF4-FFF2-40B4-BE49-F238E27FC236}">
                <a16:creationId xmlns:a16="http://schemas.microsoft.com/office/drawing/2014/main" id="{ACEE7AB2-5E58-476D-812D-6A453E714277}"/>
              </a:ext>
            </a:extLst>
          </p:cNvPr>
          <p:cNvSpPr>
            <a:spLocks noGrp="1"/>
          </p:cNvSpPr>
          <p:nvPr>
            <p:ph sz="quarter" idx="1"/>
          </p:nvPr>
        </p:nvSpPr>
        <p:spPr>
          <a:xfrm>
            <a:off x="457200" y="714375"/>
            <a:ext cx="8229600" cy="5441950"/>
          </a:xfrm>
        </p:spPr>
        <p:txBody>
          <a:bodyPr/>
          <a:lstStyle/>
          <a:p>
            <a:r>
              <a:rPr lang="en-US" altLang="sl-SI" sz="1300">
                <a:latin typeface="Arial" panose="020B0604020202020204" pitchFamily="34" charset="0"/>
                <a:cs typeface="Arial" panose="020B0604020202020204" pitchFamily="34" charset="0"/>
              </a:rPr>
              <a:t>Do leta 1871 zvrstilo 18 taborov </a:t>
            </a:r>
            <a:r>
              <a:rPr lang="sl-SI" altLang="sl-SI" sz="1300">
                <a:latin typeface="Arial" panose="020B0604020202020204" pitchFamily="34" charset="0"/>
                <a:cs typeface="Arial" panose="020B0604020202020204" pitchFamily="34" charset="0"/>
              </a:rPr>
              <a:t>- </a:t>
            </a:r>
            <a:r>
              <a:rPr lang="en-US" altLang="sl-SI" sz="1300">
                <a:latin typeface="Arial" panose="020B0604020202020204" pitchFamily="34" charset="0"/>
                <a:cs typeface="Arial" panose="020B0604020202020204" pitchFamily="34" charset="0"/>
              </a:rPr>
              <a:t>množičn</a:t>
            </a:r>
            <a:r>
              <a:rPr lang="sl-SI" altLang="sl-SI" sz="1300">
                <a:latin typeface="Arial" panose="020B0604020202020204" pitchFamily="34" charset="0"/>
                <a:cs typeface="Arial" panose="020B0604020202020204" pitchFamily="34" charset="0"/>
              </a:rPr>
              <a:t>a</a:t>
            </a:r>
            <a:r>
              <a:rPr lang="en-US" altLang="sl-SI" sz="1300">
                <a:latin typeface="Arial" panose="020B0604020202020204" pitchFamily="34" charset="0"/>
                <a:cs typeface="Arial" panose="020B0604020202020204" pitchFamily="34" charset="0"/>
              </a:rPr>
              <a:t> udeležb</a:t>
            </a:r>
            <a:r>
              <a:rPr lang="sl-SI" altLang="sl-SI" sz="1300">
                <a:latin typeface="Arial" panose="020B0604020202020204" pitchFamily="34" charset="0"/>
                <a:cs typeface="Arial" panose="020B0604020202020204" pitchFamily="34" charset="0"/>
              </a:rPr>
              <a:t>a</a:t>
            </a:r>
          </a:p>
          <a:p>
            <a:pPr>
              <a:buFont typeface="Wingdings 3" panose="05040102010807070707" pitchFamily="18" charset="2"/>
              <a:buNone/>
            </a:pPr>
            <a:endParaRPr lang="sl-SI" altLang="sl-SI" sz="1300">
              <a:latin typeface="Arial" panose="020B0604020202020204" pitchFamily="34" charset="0"/>
              <a:cs typeface="Arial" panose="020B0604020202020204" pitchFamily="34" charset="0"/>
            </a:endParaRPr>
          </a:p>
          <a:p>
            <a:r>
              <a:rPr lang="sl-SI" altLang="sl-SI" sz="1300">
                <a:latin typeface="Arial" panose="020B0604020202020204" pitchFamily="34" charset="0"/>
                <a:cs typeface="Arial" panose="020B0604020202020204" pitchFamily="34" charset="0"/>
              </a:rPr>
              <a:t>Z</a:t>
            </a:r>
            <a:r>
              <a:rPr lang="en-US" altLang="sl-SI" sz="1300">
                <a:latin typeface="Arial" panose="020B0604020202020204" pitchFamily="34" charset="0"/>
                <a:cs typeface="Arial" panose="020B0604020202020204" pitchFamily="34" charset="0"/>
              </a:rPr>
              <a:t>ahte</a:t>
            </a:r>
            <a:r>
              <a:rPr lang="sl-SI" altLang="sl-SI" sz="1300">
                <a:latin typeface="Arial" panose="020B0604020202020204" pitchFamily="34" charset="0"/>
                <a:cs typeface="Arial" panose="020B0604020202020204" pitchFamily="34" charset="0"/>
              </a:rPr>
              <a:t>ve: </a:t>
            </a:r>
          </a:p>
          <a:p>
            <a:pPr lvl="1">
              <a:buFont typeface="Arial" panose="020B0604020202020204" pitchFamily="34" charset="0"/>
              <a:buChar char="•"/>
            </a:pPr>
            <a:r>
              <a:rPr lang="en-US" altLang="sl-SI" sz="1300" b="1">
                <a:latin typeface="Arial" panose="020B0604020202020204" pitchFamily="34" charset="0"/>
                <a:cs typeface="Arial" panose="020B0604020202020204" pitchFamily="34" charset="0"/>
              </a:rPr>
              <a:t>uresničitev Zedinjenje Slovenije</a:t>
            </a:r>
            <a:endParaRPr lang="sl-SI" altLang="sl-SI" sz="1300">
              <a:latin typeface="Arial" panose="020B0604020202020204" pitchFamily="34" charset="0"/>
              <a:cs typeface="Arial" panose="020B0604020202020204" pitchFamily="34" charset="0"/>
            </a:endParaRPr>
          </a:p>
          <a:p>
            <a:pPr lvl="1">
              <a:buFont typeface="Arial" panose="020B0604020202020204" pitchFamily="34" charset="0"/>
              <a:buChar char="•"/>
            </a:pPr>
            <a:r>
              <a:rPr lang="en-US" altLang="sl-SI" sz="1300" b="1">
                <a:latin typeface="Arial" panose="020B0604020202020204" pitchFamily="34" charset="0"/>
                <a:cs typeface="Arial" panose="020B0604020202020204" pitchFamily="34" charset="0"/>
              </a:rPr>
              <a:t>enakopravnost slovenskega jezika </a:t>
            </a:r>
            <a:r>
              <a:rPr lang="en-US" altLang="sl-SI" sz="1300">
                <a:latin typeface="Arial" panose="020B0604020202020204" pitchFamily="34" charset="0"/>
                <a:cs typeface="Arial" panose="020B0604020202020204" pitchFamily="34" charset="0"/>
              </a:rPr>
              <a:t>v šolah, uradih in javnem življenju</a:t>
            </a:r>
            <a:endParaRPr lang="sl-SI" altLang="sl-SI" sz="1300">
              <a:latin typeface="Arial" panose="020B0604020202020204" pitchFamily="34" charset="0"/>
              <a:cs typeface="Arial" panose="020B0604020202020204" pitchFamily="34" charset="0"/>
            </a:endParaRPr>
          </a:p>
          <a:p>
            <a:pPr lvl="1">
              <a:buFont typeface="Arial" panose="020B0604020202020204" pitchFamily="34" charset="0"/>
              <a:buChar char="•"/>
            </a:pPr>
            <a:r>
              <a:rPr lang="en-US" altLang="sl-SI" sz="1300" b="1">
                <a:latin typeface="Arial" panose="020B0604020202020204" pitchFamily="34" charset="0"/>
                <a:cs typeface="Arial" panose="020B0604020202020204" pitchFamily="34" charset="0"/>
              </a:rPr>
              <a:t>ustanovitev slovenske univerze </a:t>
            </a:r>
            <a:endParaRPr lang="sl-SI" altLang="sl-SI" sz="1300">
              <a:latin typeface="Arial" panose="020B0604020202020204" pitchFamily="34" charset="0"/>
              <a:cs typeface="Arial" panose="020B0604020202020204" pitchFamily="34" charset="0"/>
            </a:endParaRPr>
          </a:p>
          <a:p>
            <a:pPr lvl="1">
              <a:buFont typeface="Arial" panose="020B0604020202020204" pitchFamily="34" charset="0"/>
              <a:buChar char="•"/>
            </a:pPr>
            <a:r>
              <a:rPr lang="en-US" altLang="sl-SI" sz="1300" b="1">
                <a:latin typeface="Arial" panose="020B0604020202020204" pitchFamily="34" charset="0"/>
                <a:cs typeface="Arial" panose="020B0604020202020204" pitchFamily="34" charset="0"/>
              </a:rPr>
              <a:t>tesnejšo povezavo s hrvaškimi deželami</a:t>
            </a:r>
            <a:endParaRPr lang="sl-SI" altLang="sl-SI" sz="1300">
              <a:latin typeface="Arial" panose="020B0604020202020204" pitchFamily="34" charset="0"/>
              <a:cs typeface="Arial" panose="020B0604020202020204" pitchFamily="34" charset="0"/>
            </a:endParaRPr>
          </a:p>
          <a:p>
            <a:pPr lvl="1">
              <a:buFont typeface="Wingdings 3" panose="05040102010807070707" pitchFamily="18" charset="2"/>
              <a:buNone/>
            </a:pPr>
            <a:endParaRPr lang="sl-SI" altLang="sl-SI" sz="1300">
              <a:latin typeface="Arial" panose="020B0604020202020204" pitchFamily="34" charset="0"/>
              <a:cs typeface="Arial" panose="020B0604020202020204" pitchFamily="34" charset="0"/>
            </a:endParaRPr>
          </a:p>
          <a:p>
            <a:r>
              <a:rPr lang="en-US" altLang="sl-SI" sz="1300">
                <a:latin typeface="Arial" panose="020B0604020202020204" pitchFamily="34" charset="0"/>
                <a:cs typeface="Arial" panose="020B0604020202020204" pitchFamily="34" charset="0"/>
              </a:rPr>
              <a:t>Tabore organizirali v vseh slovenskih de</a:t>
            </a:r>
            <a:r>
              <a:rPr lang="sl-SI" altLang="sl-SI" sz="1300">
                <a:latin typeface="Arial" panose="020B0604020202020204" pitchFamily="34" charset="0"/>
                <a:cs typeface="Arial" panose="020B0604020202020204" pitchFamily="34" charset="0"/>
              </a:rPr>
              <a:t>želah avstrijske polovice monarhije</a:t>
            </a:r>
          </a:p>
          <a:p>
            <a:pPr lvl="1">
              <a:buFont typeface="Arial" panose="020B0604020202020204" pitchFamily="34" charset="0"/>
              <a:buChar char="•"/>
            </a:pPr>
            <a:r>
              <a:rPr lang="sl-SI" altLang="sl-SI" sz="1300">
                <a:latin typeface="Arial" panose="020B0604020202020204" pitchFamily="34" charset="0"/>
                <a:cs typeface="Arial" panose="020B0604020202020204" pitchFamily="34" charset="0"/>
              </a:rPr>
              <a:t>5</a:t>
            </a:r>
            <a:r>
              <a:rPr lang="en-US" altLang="sl-SI" sz="1300">
                <a:latin typeface="Arial" panose="020B0604020202020204" pitchFamily="34" charset="0"/>
                <a:cs typeface="Arial" panose="020B0604020202020204" pitchFamily="34" charset="0"/>
              </a:rPr>
              <a:t> na Spodnjem </a:t>
            </a:r>
            <a:r>
              <a:rPr lang="sl-SI" altLang="sl-SI" sz="1300">
                <a:latin typeface="Arial" panose="020B0604020202020204" pitchFamily="34" charset="0"/>
                <a:cs typeface="Arial" panose="020B0604020202020204" pitchFamily="34" charset="0"/>
              </a:rPr>
              <a:t>Štajerskem</a:t>
            </a:r>
          </a:p>
          <a:p>
            <a:pPr lvl="1">
              <a:buFont typeface="Arial" panose="020B0604020202020204" pitchFamily="34" charset="0"/>
              <a:buChar char="•"/>
            </a:pPr>
            <a:r>
              <a:rPr lang="sl-SI" altLang="sl-SI" sz="1300">
                <a:latin typeface="Arial" panose="020B0604020202020204" pitchFamily="34" charset="0"/>
                <a:cs typeface="Arial" panose="020B0604020202020204" pitchFamily="34" charset="0"/>
              </a:rPr>
              <a:t>4 na Goriškem in Kranjskem</a:t>
            </a:r>
          </a:p>
          <a:p>
            <a:pPr lvl="1">
              <a:buFont typeface="Arial" panose="020B0604020202020204" pitchFamily="34" charset="0"/>
              <a:buChar char="•"/>
            </a:pPr>
            <a:r>
              <a:rPr lang="sl-SI" altLang="sl-SI" sz="1300">
                <a:latin typeface="Arial" panose="020B0604020202020204" pitchFamily="34" charset="0"/>
                <a:cs typeface="Arial" panose="020B0604020202020204" pitchFamily="34" charset="0"/>
              </a:rPr>
              <a:t>3 na Koroškem</a:t>
            </a:r>
          </a:p>
          <a:p>
            <a:pPr lvl="1">
              <a:buFont typeface="Arial" panose="020B0604020202020204" pitchFamily="34" charset="0"/>
              <a:buChar char="•"/>
            </a:pPr>
            <a:r>
              <a:rPr lang="sl-SI" altLang="sl-SI" sz="1300">
                <a:latin typeface="Arial" panose="020B0604020202020204" pitchFamily="34" charset="0"/>
                <a:cs typeface="Arial" panose="020B0604020202020204" pitchFamily="34" charset="0"/>
              </a:rPr>
              <a:t>2 v Istri</a:t>
            </a:r>
          </a:p>
          <a:p>
            <a:pPr lvl="1">
              <a:buFont typeface="Wingdings 3" panose="05040102010807070707" pitchFamily="18" charset="2"/>
              <a:buNone/>
            </a:pPr>
            <a:endParaRPr lang="sl-SI" altLang="sl-SI" sz="1300">
              <a:latin typeface="Arial" panose="020B0604020202020204" pitchFamily="34" charset="0"/>
              <a:cs typeface="Arial" panose="020B0604020202020204" pitchFamily="34" charset="0"/>
            </a:endParaRPr>
          </a:p>
          <a:p>
            <a:r>
              <a:rPr lang="sl-SI" altLang="sl-SI" sz="1300">
                <a:latin typeface="Arial" panose="020B0604020202020204" pitchFamily="34" charset="0"/>
                <a:cs typeface="Arial" panose="020B0604020202020204" pitchFamily="34" charset="0"/>
              </a:rPr>
              <a:t>Prekmurju, ki je spadalo v ogrsko polovico, taborov ni bilo, so se pa prekmurski Slovenci udeleževali taborov na Štajerskem</a:t>
            </a:r>
          </a:p>
          <a:p>
            <a:endParaRPr lang="sl-SI" altLang="sl-SI" sz="13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6541719-C753-4DA2-9C56-DB566DA745B5}"/>
              </a:ext>
            </a:extLst>
          </p:cNvPr>
          <p:cNvSpPr>
            <a:spLocks noGrp="1"/>
          </p:cNvSpPr>
          <p:nvPr>
            <p:ph type="title"/>
          </p:nvPr>
        </p:nvSpPr>
        <p:spPr>
          <a:xfrm>
            <a:off x="457200" y="274638"/>
            <a:ext cx="8229600" cy="796925"/>
          </a:xfrm>
        </p:spPr>
        <p:txBody>
          <a:bodyPr>
            <a:noAutofit/>
          </a:bodyPr>
          <a:lstStyle/>
          <a:p>
            <a:pPr fontAlgn="auto">
              <a:spcAft>
                <a:spcPts val="0"/>
              </a:spcAft>
              <a:defRPr/>
            </a:pPr>
            <a:r>
              <a:rPr lang="en-US" b="1" dirty="0">
                <a:solidFill>
                  <a:schemeClr val="accent1">
                    <a:lumMod val="75000"/>
                  </a:schemeClr>
                </a:solidFill>
                <a:latin typeface="Arial" pitchFamily="34" charset="0"/>
                <a:cs typeface="Arial" pitchFamily="34" charset="0"/>
              </a:rPr>
              <a:t>LIBERALNO – KLERIKALNA TRENJA </a:t>
            </a:r>
            <a:endParaRPr lang="sl-SI" dirty="0">
              <a:solidFill>
                <a:schemeClr val="accent1">
                  <a:lumMod val="75000"/>
                </a:schemeClr>
              </a:solidFill>
              <a:latin typeface="Arial" pitchFamily="34" charset="0"/>
              <a:cs typeface="Arial" pitchFamily="34" charset="0"/>
            </a:endParaRPr>
          </a:p>
        </p:txBody>
      </p:sp>
      <p:sp>
        <p:nvSpPr>
          <p:cNvPr id="15363" name="Ograda vsebine 2">
            <a:extLst>
              <a:ext uri="{FF2B5EF4-FFF2-40B4-BE49-F238E27FC236}">
                <a16:creationId xmlns:a16="http://schemas.microsoft.com/office/drawing/2014/main" id="{69A03FCD-5B07-403E-8798-9D82800874C7}"/>
              </a:ext>
            </a:extLst>
          </p:cNvPr>
          <p:cNvSpPr>
            <a:spLocks noGrp="1"/>
          </p:cNvSpPr>
          <p:nvPr>
            <p:ph sz="quarter" idx="1"/>
          </p:nvPr>
        </p:nvSpPr>
        <p:spPr>
          <a:xfrm>
            <a:off x="457200" y="1214438"/>
            <a:ext cx="8229600" cy="4911725"/>
          </a:xfrm>
        </p:spPr>
        <p:txBody>
          <a:bodyPr/>
          <a:lstStyle/>
          <a:p>
            <a:r>
              <a:rPr lang="en-US" altLang="sl-SI" sz="1300">
                <a:solidFill>
                  <a:srgbClr val="121214"/>
                </a:solidFill>
                <a:latin typeface="Arial" panose="020B0604020202020204" pitchFamily="34" charset="0"/>
                <a:cs typeface="Arial" panose="020B0604020202020204" pitchFamily="34" charset="0"/>
              </a:rPr>
              <a:t>Tabori pokazali </a:t>
            </a:r>
            <a:r>
              <a:rPr lang="en-US" altLang="sl-SI" sz="1300" b="1">
                <a:solidFill>
                  <a:srgbClr val="121214"/>
                </a:solidFill>
                <a:latin typeface="Arial" panose="020B0604020202020204" pitchFamily="34" charset="0"/>
                <a:cs typeface="Arial" panose="020B0604020202020204" pitchFamily="34" charset="0"/>
              </a:rPr>
              <a:t>odločenost</a:t>
            </a:r>
            <a:r>
              <a:rPr lang="en-US" altLang="sl-SI" sz="1300">
                <a:solidFill>
                  <a:srgbClr val="121214"/>
                </a:solidFill>
                <a:latin typeface="Arial" panose="020B0604020202020204" pitchFamily="34" charset="0"/>
                <a:cs typeface="Arial" panose="020B0604020202020204" pitchFamily="34" charset="0"/>
              </a:rPr>
              <a:t> in </a:t>
            </a:r>
            <a:r>
              <a:rPr lang="en-US" altLang="sl-SI" sz="1300" b="1">
                <a:solidFill>
                  <a:srgbClr val="121214"/>
                </a:solidFill>
                <a:latin typeface="Arial" panose="020B0604020202020204" pitchFamily="34" charset="0"/>
                <a:cs typeface="Arial" panose="020B0604020202020204" pitchFamily="34" charset="0"/>
              </a:rPr>
              <a:t>enotnost slovencev</a:t>
            </a:r>
            <a:r>
              <a:rPr lang="en-US" altLang="sl-SI" sz="1300">
                <a:solidFill>
                  <a:srgbClr val="121214"/>
                </a:solidFill>
                <a:latin typeface="Arial" panose="020B0604020202020204" pitchFamily="34" charset="0"/>
                <a:cs typeface="Arial" panose="020B0604020202020204" pitchFamily="34" charset="0"/>
              </a:rPr>
              <a:t>, da dosežejo svoje nacionalne pravice </a:t>
            </a:r>
            <a:endParaRPr lang="sl-SI" altLang="sl-SI" sz="1300">
              <a:solidFill>
                <a:srgbClr val="121214"/>
              </a:solidFill>
              <a:latin typeface="Arial" panose="020B0604020202020204" pitchFamily="34" charset="0"/>
              <a:cs typeface="Arial" panose="020B0604020202020204" pitchFamily="34" charset="0"/>
            </a:endParaRPr>
          </a:p>
          <a:p>
            <a:r>
              <a:rPr lang="sl-SI" altLang="sl-SI" sz="1300">
                <a:solidFill>
                  <a:srgbClr val="121214"/>
                </a:solidFill>
                <a:latin typeface="Arial" panose="020B0604020202020204" pitchFamily="34" charset="0"/>
                <a:cs typeface="Arial" panose="020B0604020202020204" pitchFamily="34" charset="0"/>
              </a:rPr>
              <a:t>V</a:t>
            </a:r>
            <a:r>
              <a:rPr lang="en-US" altLang="sl-SI" sz="1300">
                <a:solidFill>
                  <a:srgbClr val="121214"/>
                </a:solidFill>
                <a:latin typeface="Arial" panose="020B0604020202020204" pitchFamily="34" charset="0"/>
                <a:cs typeface="Arial" panose="020B0604020202020204" pitchFamily="34" charset="0"/>
              </a:rPr>
              <a:t> času taborskega gibanja (1868-71)</a:t>
            </a:r>
            <a:r>
              <a:rPr lang="sl-SI" altLang="sl-SI" sz="1300">
                <a:solidFill>
                  <a:srgbClr val="121214"/>
                </a:solidFill>
                <a:latin typeface="Arial" panose="020B0604020202020204" pitchFamily="34" charset="0"/>
                <a:cs typeface="Arial" panose="020B0604020202020204" pitchFamily="34" charset="0"/>
              </a:rPr>
              <a:t> </a:t>
            </a:r>
            <a:r>
              <a:rPr lang="en-US" altLang="sl-SI" sz="1300">
                <a:solidFill>
                  <a:srgbClr val="121214"/>
                </a:solidFill>
                <a:latin typeface="Arial" panose="020B0604020202020204" pitchFamily="34" charset="0"/>
                <a:cs typeface="Arial" panose="020B0604020202020204" pitchFamily="34" charset="0"/>
              </a:rPr>
              <a:t>okrepila </a:t>
            </a:r>
            <a:r>
              <a:rPr lang="en-US" altLang="sl-SI" sz="1300" b="1">
                <a:solidFill>
                  <a:srgbClr val="121214"/>
                </a:solidFill>
                <a:latin typeface="Arial" panose="020B0604020202020204" pitchFamily="34" charset="0"/>
                <a:cs typeface="Arial" panose="020B0604020202020204" pitchFamily="34" charset="0"/>
              </a:rPr>
              <a:t>nasprotja med liberalno in klerikalno strujo </a:t>
            </a:r>
            <a:r>
              <a:rPr lang="en-US" altLang="sl-SI" sz="1300">
                <a:solidFill>
                  <a:srgbClr val="121214"/>
                </a:solidFill>
                <a:latin typeface="Arial" panose="020B0604020202020204" pitchFamily="34" charset="0"/>
                <a:cs typeface="Arial" panose="020B0604020202020204" pitchFamily="34" charset="0"/>
              </a:rPr>
              <a:t>v okviru navzven enotne narodne stranke</a:t>
            </a:r>
            <a:endParaRPr lang="sl-SI" altLang="sl-SI" sz="1300">
              <a:solidFill>
                <a:srgbClr val="121214"/>
              </a:solidFill>
              <a:latin typeface="Arial" panose="020B0604020202020204" pitchFamily="34" charset="0"/>
              <a:cs typeface="Arial" panose="020B0604020202020204" pitchFamily="34" charset="0"/>
            </a:endParaRPr>
          </a:p>
          <a:p>
            <a:r>
              <a:rPr lang="sl-SI" altLang="sl-SI" sz="1300" b="1">
                <a:solidFill>
                  <a:srgbClr val="121214"/>
                </a:solidFill>
                <a:latin typeface="Arial" panose="020B0604020202020204" pitchFamily="34" charset="0"/>
                <a:cs typeface="Arial" panose="020B0604020202020204" pitchFamily="34" charset="0"/>
              </a:rPr>
              <a:t>K</a:t>
            </a:r>
            <a:r>
              <a:rPr lang="en-US" altLang="sl-SI" sz="1300" b="1">
                <a:solidFill>
                  <a:srgbClr val="121214"/>
                </a:solidFill>
                <a:latin typeface="Arial" panose="020B0604020202020204" pitchFamily="34" charset="0"/>
                <a:cs typeface="Arial" panose="020B0604020202020204" pitchFamily="34" charset="0"/>
              </a:rPr>
              <a:t>onservativni staroslovenci </a:t>
            </a:r>
            <a:r>
              <a:rPr lang="en-US" altLang="sl-SI" sz="1300">
                <a:solidFill>
                  <a:srgbClr val="121214"/>
                </a:solidFill>
                <a:latin typeface="Arial" panose="020B0604020202020204" pitchFamily="34" charset="0"/>
                <a:cs typeface="Arial" panose="020B0604020202020204" pitchFamily="34" charset="0"/>
              </a:rPr>
              <a:t>z </a:t>
            </a:r>
            <a:r>
              <a:rPr lang="en-US" altLang="sl-SI" sz="1300" b="1">
                <a:solidFill>
                  <a:srgbClr val="121214"/>
                </a:solidFill>
                <a:latin typeface="Arial" panose="020B0604020202020204" pitchFamily="34" charset="0"/>
                <a:cs typeface="Arial" panose="020B0604020202020204" pitchFamily="34" charset="0"/>
              </a:rPr>
              <a:t>Janezom Bleiweisom </a:t>
            </a:r>
            <a:r>
              <a:rPr lang="en-US" altLang="sl-SI" sz="1300">
                <a:solidFill>
                  <a:srgbClr val="121214"/>
                </a:solidFill>
                <a:latin typeface="Arial" panose="020B0604020202020204" pitchFamily="34" charset="0"/>
                <a:cs typeface="Arial" panose="020B0604020202020204" pitchFamily="34" charset="0"/>
              </a:rPr>
              <a:t>na čelu so se v svojem političnem delovanju vse bolj opirali na duhovščino in katoliško cerkev</a:t>
            </a:r>
            <a:endParaRPr lang="sl-SI" altLang="sl-SI" sz="1300">
              <a:solidFill>
                <a:srgbClr val="121214"/>
              </a:solidFill>
              <a:latin typeface="Arial" panose="020B0604020202020204" pitchFamily="34" charset="0"/>
              <a:cs typeface="Arial" panose="020B0604020202020204" pitchFamily="34" charset="0"/>
            </a:endParaRPr>
          </a:p>
          <a:p>
            <a:r>
              <a:rPr lang="en-US" altLang="sl-SI" sz="1300">
                <a:solidFill>
                  <a:srgbClr val="121214"/>
                </a:solidFill>
                <a:latin typeface="Arial" panose="020B0604020202020204" pitchFamily="34" charset="0"/>
                <a:cs typeface="Arial" panose="020B0604020202020204" pitchFamily="34" charset="0"/>
              </a:rPr>
              <a:t>Večina mladoslovencev zagovarjala temeljna načela liberalne politike</a:t>
            </a:r>
            <a:endParaRPr lang="sl-SI" altLang="sl-SI" sz="1300">
              <a:solidFill>
                <a:srgbClr val="121214"/>
              </a:solidFill>
              <a:latin typeface="Arial" panose="020B0604020202020204" pitchFamily="34" charset="0"/>
              <a:cs typeface="Arial" panose="020B0604020202020204" pitchFamily="34" charset="0"/>
            </a:endParaRPr>
          </a:p>
          <a:p>
            <a:r>
              <a:rPr lang="en-US" altLang="sl-SI" sz="1300">
                <a:solidFill>
                  <a:srgbClr val="121214"/>
                </a:solidFill>
                <a:latin typeface="Arial" panose="020B0604020202020204" pitchFamily="34" charset="0"/>
                <a:cs typeface="Arial" panose="020B0604020202020204" pitchFamily="34" charset="0"/>
              </a:rPr>
              <a:t>Konec leta 1868 začela nastajati </a:t>
            </a:r>
            <a:r>
              <a:rPr lang="en-US" altLang="sl-SI" sz="1300" b="1">
                <a:solidFill>
                  <a:srgbClr val="121214"/>
                </a:solidFill>
                <a:latin typeface="Arial" panose="020B0604020202020204" pitchFamily="34" charset="0"/>
                <a:cs typeface="Arial" panose="020B0604020202020204" pitchFamily="34" charset="0"/>
              </a:rPr>
              <a:t>prva katoliška politična društva</a:t>
            </a:r>
            <a:endParaRPr lang="sl-SI" altLang="sl-SI" sz="1300">
              <a:solidFill>
                <a:srgbClr val="121214"/>
              </a:solidFill>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a:extLst>
              <a:ext uri="{FF2B5EF4-FFF2-40B4-BE49-F238E27FC236}">
                <a16:creationId xmlns:a16="http://schemas.microsoft.com/office/drawing/2014/main" id="{505EF243-BB24-43E0-AD32-56E1E23290CC}"/>
              </a:ext>
            </a:extLst>
          </p:cNvPr>
          <p:cNvSpPr>
            <a:spLocks noGrp="1"/>
          </p:cNvSpPr>
          <p:nvPr>
            <p:ph sz="quarter" idx="1"/>
          </p:nvPr>
        </p:nvSpPr>
        <p:spPr>
          <a:xfrm>
            <a:off x="428625" y="1214438"/>
            <a:ext cx="8229600" cy="5013325"/>
          </a:xfrm>
        </p:spPr>
        <p:txBody>
          <a:bodyPr>
            <a:normAutofit/>
          </a:bodyPr>
          <a:lstStyle/>
          <a:p>
            <a:pPr marL="274320" indent="-274320" fontAlgn="auto">
              <a:spcAft>
                <a:spcPts val="0"/>
              </a:spcAft>
              <a:buFont typeface="Wingdings 3"/>
              <a:buChar char=""/>
              <a:defRPr/>
            </a:pPr>
            <a:r>
              <a:rPr lang="sl-SI" sz="1300" dirty="0" err="1">
                <a:solidFill>
                  <a:schemeClr val="accent2">
                    <a:lumMod val="75000"/>
                  </a:schemeClr>
                </a:solidFill>
                <a:latin typeface="Arial" pitchFamily="34" charset="0"/>
                <a:cs typeface="Arial" pitchFamily="34" charset="0"/>
              </a:rPr>
              <a:t>Einspilerjev</a:t>
            </a:r>
            <a:r>
              <a:rPr lang="sl-SI" sz="1300" dirty="0">
                <a:solidFill>
                  <a:schemeClr val="accent2">
                    <a:lumMod val="75000"/>
                  </a:schemeClr>
                </a:solidFill>
                <a:latin typeface="Arial" pitchFamily="34" charset="0"/>
                <a:cs typeface="Arial" pitchFamily="34" charset="0"/>
              </a:rPr>
              <a:t> Slovenec, kasneje </a:t>
            </a:r>
            <a:r>
              <a:rPr lang="sl-SI" sz="1300" b="1" dirty="0">
                <a:solidFill>
                  <a:schemeClr val="accent2">
                    <a:lumMod val="75000"/>
                  </a:schemeClr>
                </a:solidFill>
                <a:latin typeface="Arial" pitchFamily="34" charset="0"/>
                <a:cs typeface="Arial" pitchFamily="34" charset="0"/>
              </a:rPr>
              <a:t>Slovenski narod</a:t>
            </a:r>
          </a:p>
          <a:p>
            <a:pPr marL="274320" indent="-274320" fontAlgn="auto">
              <a:spcAft>
                <a:spcPts val="0"/>
              </a:spcAft>
              <a:buFont typeface="Wingdings 3"/>
              <a:buChar char=""/>
              <a:defRPr/>
            </a:pPr>
            <a:r>
              <a:rPr lang="sl-SI" sz="1400" dirty="0"/>
              <a:t>Po prenehanju izhajanja Slovenca je liberalno meščanstvo izgubilo svoj časopis</a:t>
            </a:r>
          </a:p>
          <a:p>
            <a:pPr marL="274320" indent="-274320" fontAlgn="auto">
              <a:spcAft>
                <a:spcPts val="0"/>
              </a:spcAft>
              <a:buFont typeface="Wingdings 3"/>
              <a:buChar char=""/>
              <a:defRPr/>
            </a:pPr>
            <a:r>
              <a:rPr lang="sl-SI" sz="1400" dirty="0"/>
              <a:t>Načrti za nov časopis </a:t>
            </a:r>
            <a:r>
              <a:rPr lang="sl-SI" sz="1400" dirty="0">
                <a:sym typeface="Wingdings" pitchFamily="2" charset="2"/>
              </a:rPr>
              <a:t> </a:t>
            </a:r>
            <a:r>
              <a:rPr lang="sl-SI" sz="1400" dirty="0"/>
              <a:t>2. aprila 1868 v Mariboru izdali 1. številko </a:t>
            </a:r>
          </a:p>
          <a:p>
            <a:pPr marL="274320" indent="-274320" fontAlgn="auto">
              <a:spcAft>
                <a:spcPts val="0"/>
              </a:spcAft>
              <a:buFont typeface="Wingdings 3"/>
              <a:buNone/>
              <a:defRPr/>
            </a:pPr>
            <a:r>
              <a:rPr lang="sl-SI" sz="1400" dirty="0"/>
              <a:t>      Slovenskega naroda,  izhajal 3x tedensko</a:t>
            </a:r>
          </a:p>
          <a:p>
            <a:pPr marL="274320" indent="-274320" fontAlgn="auto">
              <a:spcAft>
                <a:spcPts val="0"/>
              </a:spcAft>
              <a:buFont typeface="Wingdings 3"/>
              <a:buChar char=""/>
              <a:defRPr/>
            </a:pPr>
            <a:r>
              <a:rPr lang="sl-SI" sz="1400" dirty="0"/>
              <a:t>Deloval pod geslom </a:t>
            </a:r>
            <a:r>
              <a:rPr lang="sl-SI" sz="1400" i="1" dirty="0"/>
              <a:t>"Vse za narod, svobodo in napredek".</a:t>
            </a:r>
          </a:p>
          <a:p>
            <a:pPr marL="274320" indent="-274320" fontAlgn="auto">
              <a:spcAft>
                <a:spcPts val="0"/>
              </a:spcAft>
              <a:buFont typeface="Wingdings 3"/>
              <a:buChar char=""/>
              <a:defRPr/>
            </a:pPr>
            <a:endParaRPr lang="sl-SI" sz="1300" dirty="0">
              <a:latin typeface="Arial" pitchFamily="34" charset="0"/>
              <a:cs typeface="Arial" pitchFamily="34" charset="0"/>
            </a:endParaRPr>
          </a:p>
          <a:p>
            <a:pPr marL="274320" indent="-274320" fontAlgn="auto">
              <a:spcAft>
                <a:spcPts val="0"/>
              </a:spcAft>
              <a:buFont typeface="Wingdings 3"/>
              <a:buChar char=""/>
              <a:defRPr/>
            </a:pPr>
            <a:r>
              <a:rPr lang="sl-SI" sz="1300" dirty="0">
                <a:latin typeface="Arial" pitchFamily="34" charset="0"/>
                <a:cs typeface="Arial" pitchFamily="34" charset="0"/>
              </a:rPr>
              <a:t>Želeli č</a:t>
            </a:r>
            <a:r>
              <a:rPr lang="en-US" sz="1300" dirty="0" err="1">
                <a:latin typeface="Arial" pitchFamily="34" charset="0"/>
                <a:cs typeface="Arial" pitchFamily="34" charset="0"/>
              </a:rPr>
              <a:t>asopis</a:t>
            </a:r>
            <a:r>
              <a:rPr lang="en-US" sz="1300" dirty="0">
                <a:latin typeface="Arial" pitchFamily="34" charset="0"/>
                <a:cs typeface="Arial" pitchFamily="34" charset="0"/>
              </a:rPr>
              <a:t>, </a:t>
            </a:r>
            <a:r>
              <a:rPr lang="en-US" sz="1300" dirty="0" err="1">
                <a:latin typeface="Arial" pitchFamily="34" charset="0"/>
                <a:cs typeface="Arial" pitchFamily="34" charset="0"/>
              </a:rPr>
              <a:t>ki</a:t>
            </a:r>
            <a:r>
              <a:rPr lang="en-US" sz="1300" dirty="0">
                <a:latin typeface="Arial" pitchFamily="34" charset="0"/>
                <a:cs typeface="Arial" pitchFamily="34" charset="0"/>
              </a:rPr>
              <a:t> bi </a:t>
            </a:r>
            <a:r>
              <a:rPr lang="en-US" sz="1300" b="1" dirty="0" err="1">
                <a:latin typeface="Arial" pitchFamily="34" charset="0"/>
                <a:cs typeface="Arial" pitchFamily="34" charset="0"/>
              </a:rPr>
              <a:t>branil</a:t>
            </a:r>
            <a:r>
              <a:rPr lang="en-US" sz="1300" b="1" dirty="0">
                <a:latin typeface="Arial" pitchFamily="34" charset="0"/>
                <a:cs typeface="Arial" pitchFamily="34" charset="0"/>
              </a:rPr>
              <a:t> </a:t>
            </a:r>
            <a:r>
              <a:rPr lang="en-US" sz="1300" b="1" dirty="0" err="1">
                <a:latin typeface="Arial" pitchFamily="34" charset="0"/>
                <a:cs typeface="Arial" pitchFamily="34" charset="0"/>
              </a:rPr>
              <a:t>njihove</a:t>
            </a:r>
            <a:r>
              <a:rPr lang="en-US" sz="1300" b="1" dirty="0">
                <a:latin typeface="Arial" pitchFamily="34" charset="0"/>
                <a:cs typeface="Arial" pitchFamily="34" charset="0"/>
              </a:rPr>
              <a:t> </a:t>
            </a:r>
            <a:r>
              <a:rPr lang="en-US" sz="1300" b="1" dirty="0" err="1">
                <a:latin typeface="Arial" pitchFamily="34" charset="0"/>
                <a:cs typeface="Arial" pitchFamily="34" charset="0"/>
              </a:rPr>
              <a:t>pravice</a:t>
            </a:r>
            <a:r>
              <a:rPr lang="en-US" sz="1300" b="1" dirty="0">
                <a:latin typeface="Arial" pitchFamily="34" charset="0"/>
                <a:cs typeface="Arial" pitchFamily="34" charset="0"/>
              </a:rPr>
              <a:t> </a:t>
            </a:r>
            <a:r>
              <a:rPr lang="en-US" sz="1300" dirty="0">
                <a:latin typeface="Arial" pitchFamily="34" charset="0"/>
                <a:cs typeface="Arial" pitchFamily="34" charset="0"/>
              </a:rPr>
              <a:t>in </a:t>
            </a:r>
            <a:r>
              <a:rPr lang="en-US" sz="1300" b="1" dirty="0" err="1">
                <a:latin typeface="Arial" pitchFamily="34" charset="0"/>
                <a:cs typeface="Arial" pitchFamily="34" charset="0"/>
              </a:rPr>
              <a:t>pravice</a:t>
            </a:r>
            <a:r>
              <a:rPr lang="en-US" sz="1300" b="1" dirty="0">
                <a:latin typeface="Arial" pitchFamily="34" charset="0"/>
                <a:cs typeface="Arial" pitchFamily="34" charset="0"/>
              </a:rPr>
              <a:t> </a:t>
            </a:r>
            <a:r>
              <a:rPr lang="en-US" sz="1300" b="1" dirty="0" err="1">
                <a:latin typeface="Arial" pitchFamily="34" charset="0"/>
                <a:cs typeface="Arial" pitchFamily="34" charset="0"/>
              </a:rPr>
              <a:t>Slovencev</a:t>
            </a:r>
            <a:r>
              <a:rPr lang="en-US" sz="1300" b="1" dirty="0">
                <a:latin typeface="Arial" pitchFamily="34" charset="0"/>
                <a:cs typeface="Arial" pitchFamily="34" charset="0"/>
              </a:rPr>
              <a:t> </a:t>
            </a:r>
            <a:r>
              <a:rPr lang="en-US" sz="1300" b="1" dirty="0" err="1">
                <a:latin typeface="Arial" pitchFamily="34" charset="0"/>
                <a:cs typeface="Arial" pitchFamily="34" charset="0"/>
              </a:rPr>
              <a:t>kot</a:t>
            </a:r>
            <a:r>
              <a:rPr lang="en-US" sz="1300" b="1" dirty="0">
                <a:latin typeface="Arial" pitchFamily="34" charset="0"/>
                <a:cs typeface="Arial" pitchFamily="34" charset="0"/>
              </a:rPr>
              <a:t> </a:t>
            </a:r>
            <a:r>
              <a:rPr lang="en-US" sz="1300" b="1" dirty="0" err="1">
                <a:latin typeface="Arial" pitchFamily="34" charset="0"/>
                <a:cs typeface="Arial" pitchFamily="34" charset="0"/>
              </a:rPr>
              <a:t>naroda</a:t>
            </a:r>
            <a:endParaRPr lang="sl-SI" sz="1300" dirty="0">
              <a:latin typeface="Arial" pitchFamily="34" charset="0"/>
              <a:cs typeface="Arial" pitchFamily="34" charset="0"/>
            </a:endParaRPr>
          </a:p>
          <a:p>
            <a:pPr marL="274320" indent="-274320" fontAlgn="auto">
              <a:spcAft>
                <a:spcPts val="0"/>
              </a:spcAft>
              <a:buFont typeface="Wingdings 3"/>
              <a:buChar char=""/>
              <a:defRPr/>
            </a:pPr>
            <a:r>
              <a:rPr lang="en-US" sz="1300" dirty="0">
                <a:latin typeface="Arial" pitchFamily="34" charset="0"/>
                <a:cs typeface="Arial" pitchFamily="34" charset="0"/>
              </a:rPr>
              <a:t>V </a:t>
            </a:r>
            <a:r>
              <a:rPr lang="en-US" sz="1300" dirty="0" err="1">
                <a:latin typeface="Arial" pitchFamily="34" charset="0"/>
                <a:cs typeface="Arial" pitchFamily="34" charset="0"/>
              </a:rPr>
              <a:t>časopisu</a:t>
            </a:r>
            <a:r>
              <a:rPr lang="en-US" sz="1300" dirty="0">
                <a:latin typeface="Arial" pitchFamily="34" charset="0"/>
                <a:cs typeface="Arial" pitchFamily="34" charset="0"/>
              </a:rPr>
              <a:t> so</a:t>
            </a:r>
            <a:r>
              <a:rPr lang="sl-SI" sz="1300" dirty="0">
                <a:latin typeface="Arial" pitchFamily="34" charset="0"/>
                <a:cs typeface="Arial" pitchFamily="34" charset="0"/>
              </a:rPr>
              <a:t>:</a:t>
            </a:r>
          </a:p>
          <a:p>
            <a:pPr marL="548640" lvl="1" indent="-274320" fontAlgn="auto">
              <a:spcAft>
                <a:spcPts val="0"/>
              </a:spcAft>
              <a:buFont typeface="Arial" pitchFamily="34" charset="0"/>
              <a:buChar char="•"/>
              <a:defRPr/>
            </a:pPr>
            <a:r>
              <a:rPr lang="sl-SI" sz="1200" dirty="0">
                <a:latin typeface="Arial" pitchFamily="34" charset="0"/>
                <a:cs typeface="Arial" pitchFamily="34" charset="0"/>
              </a:rPr>
              <a:t>D</a:t>
            </a:r>
            <a:r>
              <a:rPr lang="en-US" sz="1200" dirty="0" err="1">
                <a:latin typeface="Arial" pitchFamily="34" charset="0"/>
                <a:cs typeface="Arial" pitchFamily="34" charset="0"/>
              </a:rPr>
              <a:t>okazovali</a:t>
            </a:r>
            <a:r>
              <a:rPr lang="en-US" sz="1200" dirty="0">
                <a:latin typeface="Arial" pitchFamily="34" charset="0"/>
                <a:cs typeface="Arial" pitchFamily="34" charset="0"/>
              </a:rPr>
              <a:t> </a:t>
            </a:r>
            <a:r>
              <a:rPr lang="en-US" sz="1200" dirty="0" err="1">
                <a:latin typeface="Arial" pitchFamily="34" charset="0"/>
                <a:cs typeface="Arial" pitchFamily="34" charset="0"/>
              </a:rPr>
              <a:t>svoj</a:t>
            </a:r>
            <a:r>
              <a:rPr lang="en-US" sz="1200" dirty="0">
                <a:latin typeface="Arial" pitchFamily="34" charset="0"/>
                <a:cs typeface="Arial" pitchFamily="34" charset="0"/>
              </a:rPr>
              <a:t> </a:t>
            </a:r>
            <a:r>
              <a:rPr lang="en-US" sz="1200" dirty="0" err="1">
                <a:latin typeface="Arial" pitchFamily="34" charset="0"/>
                <a:cs typeface="Arial" pitchFamily="34" charset="0"/>
              </a:rPr>
              <a:t>obstoj</a:t>
            </a:r>
            <a:endParaRPr lang="sl-SI" sz="1200" dirty="0">
              <a:latin typeface="Arial" pitchFamily="34" charset="0"/>
              <a:cs typeface="Arial" pitchFamily="34" charset="0"/>
            </a:endParaRPr>
          </a:p>
          <a:p>
            <a:pPr marL="548640" lvl="1" indent="-274320" fontAlgn="auto">
              <a:spcAft>
                <a:spcPts val="0"/>
              </a:spcAft>
              <a:buFont typeface="Arial" pitchFamily="34" charset="0"/>
              <a:buChar char="•"/>
              <a:defRPr/>
            </a:pPr>
            <a:r>
              <a:rPr lang="sl-SI" sz="1200" b="1" dirty="0">
                <a:latin typeface="Arial" pitchFamily="34" charset="0"/>
                <a:cs typeface="Arial" pitchFamily="34" charset="0"/>
              </a:rPr>
              <a:t>P</a:t>
            </a:r>
            <a:r>
              <a:rPr lang="en-US" sz="1200" b="1" dirty="0" err="1">
                <a:latin typeface="Arial" pitchFamily="34" charset="0"/>
                <a:cs typeface="Arial" pitchFamily="34" charset="0"/>
              </a:rPr>
              <a:t>oudarjali</a:t>
            </a:r>
            <a:r>
              <a:rPr lang="en-US" sz="1200" b="1" dirty="0">
                <a:latin typeface="Arial" pitchFamily="34" charset="0"/>
                <a:cs typeface="Arial" pitchFamily="34" charset="0"/>
              </a:rPr>
              <a:t> </a:t>
            </a:r>
            <a:r>
              <a:rPr lang="en-US" sz="1200" b="1" dirty="0" err="1">
                <a:latin typeface="Arial" pitchFamily="34" charset="0"/>
                <a:cs typeface="Arial" pitchFamily="34" charset="0"/>
              </a:rPr>
              <a:t>svoj</a:t>
            </a:r>
            <a:r>
              <a:rPr lang="en-US" sz="1200" b="1" dirty="0">
                <a:latin typeface="Arial" pitchFamily="34" charset="0"/>
                <a:cs typeface="Arial" pitchFamily="34" charset="0"/>
              </a:rPr>
              <a:t> </a:t>
            </a:r>
            <a:r>
              <a:rPr lang="en-US" sz="1200" b="1" dirty="0" err="1">
                <a:latin typeface="Arial" pitchFamily="34" charset="0"/>
                <a:cs typeface="Arial" pitchFamily="34" charset="0"/>
              </a:rPr>
              <a:t>jezik</a:t>
            </a:r>
            <a:r>
              <a:rPr lang="en-US" sz="1200" b="1" dirty="0">
                <a:latin typeface="Arial" pitchFamily="34" charset="0"/>
                <a:cs typeface="Arial" pitchFamily="34" charset="0"/>
              </a:rPr>
              <a:t> </a:t>
            </a:r>
            <a:r>
              <a:rPr lang="en-US" sz="1200" dirty="0">
                <a:latin typeface="Arial" pitchFamily="34" charset="0"/>
                <a:cs typeface="Arial" pitchFamily="34" charset="0"/>
              </a:rPr>
              <a:t>in</a:t>
            </a:r>
            <a:r>
              <a:rPr lang="sl-SI" sz="1200" dirty="0">
                <a:latin typeface="Arial" pitchFamily="34" charset="0"/>
                <a:cs typeface="Arial" pitchFamily="34" charset="0"/>
              </a:rPr>
              <a:t> </a:t>
            </a:r>
            <a:r>
              <a:rPr lang="en-US" sz="1200" b="1" dirty="0" err="1">
                <a:latin typeface="Arial" pitchFamily="34" charset="0"/>
                <a:cs typeface="Arial" pitchFamily="34" charset="0"/>
              </a:rPr>
              <a:t>kulturo</a:t>
            </a:r>
            <a:endParaRPr lang="sl-SI" sz="1200" dirty="0">
              <a:latin typeface="Arial" pitchFamily="34" charset="0"/>
              <a:cs typeface="Arial" pitchFamily="34" charset="0"/>
            </a:endParaRPr>
          </a:p>
          <a:p>
            <a:pPr marL="548640" lvl="1" indent="-274320" fontAlgn="auto">
              <a:spcAft>
                <a:spcPts val="0"/>
              </a:spcAft>
              <a:buFont typeface="Arial" pitchFamily="34" charset="0"/>
              <a:buChar char="•"/>
              <a:defRPr/>
            </a:pPr>
            <a:r>
              <a:rPr lang="sl-SI" sz="1200" b="1" dirty="0">
                <a:latin typeface="Arial" pitchFamily="34" charset="0"/>
                <a:cs typeface="Arial" pitchFamily="34" charset="0"/>
              </a:rPr>
              <a:t>Z</a:t>
            </a:r>
            <a:r>
              <a:rPr lang="en-US" sz="1200" b="1" dirty="0" err="1">
                <a:latin typeface="Arial" pitchFamily="34" charset="0"/>
                <a:cs typeface="Arial" pitchFamily="34" charset="0"/>
              </a:rPr>
              <a:t>ahtevali</a:t>
            </a:r>
            <a:r>
              <a:rPr lang="en-US" sz="1200" b="1" dirty="0">
                <a:latin typeface="Arial" pitchFamily="34" charset="0"/>
                <a:cs typeface="Arial" pitchFamily="34" charset="0"/>
              </a:rPr>
              <a:t> </a:t>
            </a:r>
            <a:r>
              <a:rPr lang="en-US" sz="1200" b="1" dirty="0" err="1">
                <a:latin typeface="Arial" pitchFamily="34" charset="0"/>
                <a:cs typeface="Arial" pitchFamily="34" charset="0"/>
              </a:rPr>
              <a:t>enake</a:t>
            </a:r>
            <a:r>
              <a:rPr lang="en-US" sz="1200" b="1" dirty="0">
                <a:latin typeface="Arial" pitchFamily="34" charset="0"/>
                <a:cs typeface="Arial" pitchFamily="34" charset="0"/>
              </a:rPr>
              <a:t> </a:t>
            </a:r>
            <a:r>
              <a:rPr lang="en-US" sz="1200" b="1" dirty="0" err="1">
                <a:latin typeface="Arial" pitchFamily="34" charset="0"/>
                <a:cs typeface="Arial" pitchFamily="34" charset="0"/>
              </a:rPr>
              <a:t>pravice</a:t>
            </a:r>
            <a:r>
              <a:rPr lang="en-US" sz="1200" dirty="0">
                <a:latin typeface="Arial" pitchFamily="34" charset="0"/>
                <a:cs typeface="Arial" pitchFamily="34" charset="0"/>
              </a:rPr>
              <a:t> </a:t>
            </a:r>
            <a:r>
              <a:rPr lang="en-US" sz="1200" dirty="0" err="1">
                <a:latin typeface="Arial" pitchFamily="34" charset="0"/>
                <a:cs typeface="Arial" pitchFamily="34" charset="0"/>
              </a:rPr>
              <a:t>kot</a:t>
            </a:r>
            <a:r>
              <a:rPr lang="en-US" sz="1200" dirty="0">
                <a:latin typeface="Arial" pitchFamily="34" charset="0"/>
                <a:cs typeface="Arial" pitchFamily="34" charset="0"/>
              </a:rPr>
              <a:t> </a:t>
            </a:r>
            <a:r>
              <a:rPr lang="en-US" sz="1200" dirty="0" err="1">
                <a:latin typeface="Arial" pitchFamily="34" charset="0"/>
                <a:cs typeface="Arial" pitchFamily="34" charset="0"/>
              </a:rPr>
              <a:t>Nemci</a:t>
            </a:r>
            <a:endParaRPr lang="sl-SI" sz="1200" dirty="0">
              <a:latin typeface="Arial" pitchFamily="34" charset="0"/>
              <a:cs typeface="Arial" pitchFamily="34" charset="0"/>
            </a:endParaRPr>
          </a:p>
        </p:txBody>
      </p:sp>
      <p:sp>
        <p:nvSpPr>
          <p:cNvPr id="16387" name="Pravokotnik 7">
            <a:extLst>
              <a:ext uri="{FF2B5EF4-FFF2-40B4-BE49-F238E27FC236}">
                <a16:creationId xmlns:a16="http://schemas.microsoft.com/office/drawing/2014/main" id="{41B0A1DF-9B8E-4B00-ADD7-10A1613C21D4}"/>
              </a:ext>
            </a:extLst>
          </p:cNvPr>
          <p:cNvSpPr>
            <a:spLocks noChangeArrowheads="1"/>
          </p:cNvSpPr>
          <p:nvPr/>
        </p:nvSpPr>
        <p:spPr bwMode="auto">
          <a:xfrm>
            <a:off x="500063" y="571500"/>
            <a:ext cx="62150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18"/>
              </a:defRPr>
            </a:lvl1pPr>
            <a:lvl2pPr marL="742950" indent="-285750">
              <a:defRPr>
                <a:solidFill>
                  <a:schemeClr val="tx1"/>
                </a:solidFill>
                <a:latin typeface="Gill Sans MT" panose="020B0502020104020203" pitchFamily="34" charset="-18"/>
              </a:defRPr>
            </a:lvl2pPr>
            <a:lvl3pPr marL="1143000" indent="-228600">
              <a:defRPr>
                <a:solidFill>
                  <a:schemeClr val="tx1"/>
                </a:solidFill>
                <a:latin typeface="Gill Sans MT" panose="020B0502020104020203" pitchFamily="34" charset="-18"/>
              </a:defRPr>
            </a:lvl3pPr>
            <a:lvl4pPr marL="1600200" indent="-228600">
              <a:defRPr>
                <a:solidFill>
                  <a:schemeClr val="tx1"/>
                </a:solidFill>
                <a:latin typeface="Gill Sans MT" panose="020B0502020104020203" pitchFamily="34" charset="-18"/>
              </a:defRPr>
            </a:lvl4pPr>
            <a:lvl5pPr marL="2057400" indent="-228600">
              <a:defRPr>
                <a:solidFill>
                  <a:schemeClr val="tx1"/>
                </a:solidFill>
                <a:latin typeface="Gill Sans MT" panose="020B0502020104020203" pitchFamily="34" charset="-18"/>
              </a:defRPr>
            </a:lvl5pPr>
            <a:lvl6pPr marL="2514600" indent="-228600" fontAlgn="base">
              <a:spcBef>
                <a:spcPct val="0"/>
              </a:spcBef>
              <a:spcAft>
                <a:spcPct val="0"/>
              </a:spcAft>
              <a:defRPr>
                <a:solidFill>
                  <a:schemeClr val="tx1"/>
                </a:solidFill>
                <a:latin typeface="Gill Sans MT" panose="020B0502020104020203" pitchFamily="34" charset="-18"/>
              </a:defRPr>
            </a:lvl6pPr>
            <a:lvl7pPr marL="2971800" indent="-228600" fontAlgn="base">
              <a:spcBef>
                <a:spcPct val="0"/>
              </a:spcBef>
              <a:spcAft>
                <a:spcPct val="0"/>
              </a:spcAft>
              <a:defRPr>
                <a:solidFill>
                  <a:schemeClr val="tx1"/>
                </a:solidFill>
                <a:latin typeface="Gill Sans MT" panose="020B0502020104020203" pitchFamily="34" charset="-18"/>
              </a:defRPr>
            </a:lvl7pPr>
            <a:lvl8pPr marL="3429000" indent="-228600" fontAlgn="base">
              <a:spcBef>
                <a:spcPct val="0"/>
              </a:spcBef>
              <a:spcAft>
                <a:spcPct val="0"/>
              </a:spcAft>
              <a:defRPr>
                <a:solidFill>
                  <a:schemeClr val="tx1"/>
                </a:solidFill>
                <a:latin typeface="Gill Sans MT" panose="020B0502020104020203" pitchFamily="34" charset="-18"/>
              </a:defRPr>
            </a:lvl8pPr>
            <a:lvl9pPr marL="3886200" indent="-228600" fontAlgn="base">
              <a:spcBef>
                <a:spcPct val="0"/>
              </a:spcBef>
              <a:spcAft>
                <a:spcPct val="0"/>
              </a:spcAft>
              <a:defRPr>
                <a:solidFill>
                  <a:schemeClr val="tx1"/>
                </a:solidFill>
                <a:latin typeface="Gill Sans MT" panose="020B0502020104020203" pitchFamily="34" charset="-18"/>
              </a:defRPr>
            </a:lvl9pPr>
          </a:lstStyle>
          <a:p>
            <a:r>
              <a:rPr lang="sl-SI" altLang="sl-SI" sz="2800" b="1">
                <a:solidFill>
                  <a:srgbClr val="121214"/>
                </a:solidFill>
                <a:latin typeface="Arial" panose="020B0604020202020204" pitchFamily="34" charset="0"/>
              </a:rPr>
              <a:t>LIBERALCI IN NJIHOV ČASOPIS </a:t>
            </a:r>
            <a:endParaRPr lang="sl-SI" altLang="sl-SI" sz="2800" b="1">
              <a:solidFill>
                <a:srgbClr val="121214"/>
              </a:solidFill>
            </a:endParaRPr>
          </a:p>
        </p:txBody>
      </p:sp>
      <p:pic>
        <p:nvPicPr>
          <p:cNvPr id="16388" name="Picture 3" descr="Slika:Andrej Einspieler.PNG">
            <a:extLst>
              <a:ext uri="{FF2B5EF4-FFF2-40B4-BE49-F238E27FC236}">
                <a16:creationId xmlns:a16="http://schemas.microsoft.com/office/drawing/2014/main" id="{9D33DEF0-C32E-4D25-A8D2-1D0FAEB63E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2250" y="2000250"/>
            <a:ext cx="2214563" cy="296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Pravokotnik 9">
            <a:extLst>
              <a:ext uri="{FF2B5EF4-FFF2-40B4-BE49-F238E27FC236}">
                <a16:creationId xmlns:a16="http://schemas.microsoft.com/office/drawing/2014/main" id="{7C05EDE5-9345-467F-8FAD-F726BDFF5EF8}"/>
              </a:ext>
            </a:extLst>
          </p:cNvPr>
          <p:cNvSpPr/>
          <p:nvPr/>
        </p:nvSpPr>
        <p:spPr>
          <a:xfrm>
            <a:off x="6572250" y="5000625"/>
            <a:ext cx="2214563" cy="12858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sl-SI" sz="1100" dirty="0">
                <a:solidFill>
                  <a:schemeClr val="bg1"/>
                </a:solidFill>
                <a:latin typeface="Arial" pitchFamily="34" charset="0"/>
                <a:cs typeface="Arial" pitchFamily="34" charset="0"/>
              </a:rPr>
              <a:t>Imenoval po</a:t>
            </a:r>
            <a:r>
              <a:rPr lang="sl-SI" sz="1100" b="1" dirty="0">
                <a:solidFill>
                  <a:schemeClr val="bg1"/>
                </a:solidFill>
                <a:latin typeface="Arial" pitchFamily="34" charset="0"/>
                <a:cs typeface="Arial" pitchFamily="34" charset="0"/>
              </a:rPr>
              <a:t> Andreju Einspielerju:</a:t>
            </a:r>
            <a:r>
              <a:rPr lang="sl-SI" sz="1100" dirty="0">
                <a:solidFill>
                  <a:schemeClr val="bg1"/>
                </a:solidFill>
                <a:latin typeface="Arial" pitchFamily="34" charset="0"/>
                <a:cs typeface="Arial" pitchFamily="34" charset="0"/>
              </a:rPr>
              <a:t> slovenski politik, </a:t>
            </a:r>
          </a:p>
          <a:p>
            <a:pPr fontAlgn="auto">
              <a:spcBef>
                <a:spcPts val="0"/>
              </a:spcBef>
              <a:spcAft>
                <a:spcPts val="0"/>
              </a:spcAft>
              <a:defRPr/>
            </a:pPr>
            <a:r>
              <a:rPr lang="sl-SI" sz="1100" dirty="0">
                <a:solidFill>
                  <a:schemeClr val="bg1"/>
                </a:solidFill>
                <a:latin typeface="Arial" pitchFamily="34" charset="0"/>
                <a:cs typeface="Arial" pitchFamily="34" charset="0"/>
              </a:rPr>
              <a:t>duhovnik in publicist, </a:t>
            </a:r>
          </a:p>
          <a:p>
            <a:pPr fontAlgn="auto">
              <a:spcBef>
                <a:spcPts val="0"/>
              </a:spcBef>
              <a:spcAft>
                <a:spcPts val="0"/>
              </a:spcAft>
              <a:defRPr/>
            </a:pPr>
            <a:r>
              <a:rPr lang="sl-SI" sz="1100" dirty="0">
                <a:solidFill>
                  <a:schemeClr val="bg1"/>
                </a:solidFill>
                <a:latin typeface="Arial" pitchFamily="34" charset="0"/>
                <a:cs typeface="Arial" pitchFamily="34" charset="0"/>
              </a:rPr>
              <a:t>Bil je med prvimi voditelji slovenskega narodnostnega gibanja v 19. st. </a:t>
            </a:r>
          </a:p>
          <a:p>
            <a:pPr fontAlgn="auto">
              <a:spcBef>
                <a:spcPts val="0"/>
              </a:spcBef>
              <a:spcAft>
                <a:spcPts val="0"/>
              </a:spcAft>
              <a:defRPr/>
            </a:pPr>
            <a:r>
              <a:rPr lang="sl-SI" sz="1100" dirty="0">
                <a:solidFill>
                  <a:schemeClr val="bg1"/>
                </a:solidFill>
                <a:latin typeface="Arial" pitchFamily="34" charset="0"/>
                <a:cs typeface="Arial" pitchFamily="34" charset="0"/>
              </a:rPr>
              <a:t>»oče koroških Slovencev«</a:t>
            </a:r>
          </a:p>
        </p:txBody>
      </p:sp>
      <p:pic>
        <p:nvPicPr>
          <p:cNvPr id="16390" name="Slika 13" descr="anton.jpg">
            <a:extLst>
              <a:ext uri="{FF2B5EF4-FFF2-40B4-BE49-F238E27FC236}">
                <a16:creationId xmlns:a16="http://schemas.microsoft.com/office/drawing/2014/main" id="{4D649D97-1506-409D-9769-DB8B1352F64D}"/>
              </a:ext>
            </a:extLst>
          </p:cNvPr>
          <p:cNvPicPr>
            <a:picLocks noChangeAspect="1"/>
          </p:cNvPicPr>
          <p:nvPr/>
        </p:nvPicPr>
        <p:blipFill>
          <a:blip r:embed="rId4">
            <a:extLst>
              <a:ext uri="{28A0092B-C50C-407E-A947-70E740481C1C}">
                <a14:useLocalDpi xmlns:a14="http://schemas.microsoft.com/office/drawing/2010/main" val="0"/>
              </a:ext>
            </a:extLst>
          </a:blip>
          <a:srcRect t="10345" b="13792"/>
          <a:stretch>
            <a:fillRect/>
          </a:stretch>
        </p:blipFill>
        <p:spPr bwMode="auto">
          <a:xfrm>
            <a:off x="4143375" y="3571875"/>
            <a:ext cx="2386013" cy="271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Pravokotnik 14">
            <a:extLst>
              <a:ext uri="{FF2B5EF4-FFF2-40B4-BE49-F238E27FC236}">
                <a16:creationId xmlns:a16="http://schemas.microsoft.com/office/drawing/2014/main" id="{EB8CBCA1-D263-4F48-91DD-93E0A146E12F}"/>
              </a:ext>
            </a:extLst>
          </p:cNvPr>
          <p:cNvSpPr/>
          <p:nvPr/>
        </p:nvSpPr>
        <p:spPr>
          <a:xfrm>
            <a:off x="2428875" y="5929313"/>
            <a:ext cx="1714500" cy="357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sl-SI" sz="1100" dirty="0">
                <a:latin typeface="Arial" pitchFamily="34" charset="0"/>
                <a:cs typeface="Arial" pitchFamily="34" charset="0"/>
              </a:rPr>
              <a:t>U</a:t>
            </a:r>
            <a:r>
              <a:rPr lang="en-US" sz="1100" dirty="0" err="1">
                <a:latin typeface="Arial" pitchFamily="34" charset="0"/>
                <a:cs typeface="Arial" pitchFamily="34" charset="0"/>
              </a:rPr>
              <a:t>rednik</a:t>
            </a:r>
            <a:r>
              <a:rPr lang="sl-SI" sz="1100" dirty="0">
                <a:latin typeface="Arial" pitchFamily="34" charset="0"/>
                <a:cs typeface="Arial" pitchFamily="34" charset="0"/>
              </a:rPr>
              <a:t> </a:t>
            </a:r>
            <a:r>
              <a:rPr lang="en-US" sz="1100" dirty="0">
                <a:latin typeface="Arial" pitchFamily="34" charset="0"/>
                <a:cs typeface="Arial" pitchFamily="34" charset="0"/>
              </a:rPr>
              <a:t>Anton </a:t>
            </a:r>
            <a:r>
              <a:rPr lang="en-US" sz="1100" dirty="0" err="1">
                <a:latin typeface="Arial" pitchFamily="34" charset="0"/>
                <a:cs typeface="Arial" pitchFamily="34" charset="0"/>
              </a:rPr>
              <a:t>Tomšič</a:t>
            </a:r>
            <a:endParaRPr lang="sl-SI" sz="1100" dirty="0">
              <a:latin typeface="Arial" pitchFamily="34" charset="0"/>
              <a:cs typeface="Arial" pitchFamily="34" charset="0"/>
            </a:endParaRPr>
          </a:p>
        </p:txBody>
      </p:sp>
      <p:sp>
        <p:nvSpPr>
          <p:cNvPr id="9" name="Pravokotnik 8">
            <a:extLst>
              <a:ext uri="{FF2B5EF4-FFF2-40B4-BE49-F238E27FC236}">
                <a16:creationId xmlns:a16="http://schemas.microsoft.com/office/drawing/2014/main" id="{829F9D7F-CDDB-4233-9E72-BE1F7E589DB4}"/>
              </a:ext>
            </a:extLst>
          </p:cNvPr>
          <p:cNvSpPr/>
          <p:nvPr/>
        </p:nvSpPr>
        <p:spPr>
          <a:xfrm>
            <a:off x="6572250" y="1285875"/>
            <a:ext cx="1928813" cy="646113"/>
          </a:xfrm>
          <a:prstGeom prst="rect">
            <a:avLst/>
          </a:prstGeom>
          <a:ln>
            <a:solidFill>
              <a:schemeClr val="accent1">
                <a:lumMod val="60000"/>
                <a:lumOff val="40000"/>
              </a:schemeClr>
            </a:solidFill>
          </a:ln>
          <a:effectLst>
            <a:outerShdw blurRad="50800" dist="38100" dir="2700000" algn="tl" rotWithShape="0">
              <a:prstClr val="black">
                <a:alpha val="40000"/>
              </a:prstClr>
            </a:outerShdw>
          </a:effectLst>
        </p:spPr>
        <p:txBody>
          <a:bodyPr>
            <a:spAutoFit/>
          </a:bodyPr>
          <a:lstStyle/>
          <a:p>
            <a:pPr fontAlgn="auto">
              <a:spcBef>
                <a:spcPts val="0"/>
              </a:spcBef>
              <a:spcAft>
                <a:spcPts val="0"/>
              </a:spcAft>
              <a:defRPr/>
            </a:pPr>
            <a:r>
              <a:rPr lang="sl-SI" sz="1200" dirty="0">
                <a:latin typeface="Arial" pitchFamily="34" charset="0"/>
              </a:rPr>
              <a:t>slovenski dnevnik in vodilno slovensko liberalno glasilo</a:t>
            </a:r>
          </a:p>
        </p:txBody>
      </p:sp>
      <p:cxnSp>
        <p:nvCxnSpPr>
          <p:cNvPr id="12" name="Raven puščični konektor 11">
            <a:extLst>
              <a:ext uri="{FF2B5EF4-FFF2-40B4-BE49-F238E27FC236}">
                <a16:creationId xmlns:a16="http://schemas.microsoft.com/office/drawing/2014/main" id="{B683EB07-C061-4F89-8FFA-492A6D334A05}"/>
              </a:ext>
            </a:extLst>
          </p:cNvPr>
          <p:cNvCxnSpPr/>
          <p:nvPr/>
        </p:nvCxnSpPr>
        <p:spPr>
          <a:xfrm>
            <a:off x="4357688" y="1357313"/>
            <a:ext cx="200025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Ograda vsebine 2">
            <a:extLst>
              <a:ext uri="{FF2B5EF4-FFF2-40B4-BE49-F238E27FC236}">
                <a16:creationId xmlns:a16="http://schemas.microsoft.com/office/drawing/2014/main" id="{11035079-E957-438E-8F67-7815C41FBE4D}"/>
              </a:ext>
            </a:extLst>
          </p:cNvPr>
          <p:cNvSpPr>
            <a:spLocks noGrp="1"/>
          </p:cNvSpPr>
          <p:nvPr>
            <p:ph sz="quarter" idx="1"/>
          </p:nvPr>
        </p:nvSpPr>
        <p:spPr>
          <a:xfrm>
            <a:off x="457200" y="1219200"/>
            <a:ext cx="8229600" cy="4937125"/>
          </a:xfrm>
        </p:spPr>
        <p:txBody>
          <a:bodyPr/>
          <a:lstStyle/>
          <a:p>
            <a:r>
              <a:rPr lang="en-US" altLang="sl-SI" sz="1600" b="1" i="1">
                <a:latin typeface="Arial" panose="020B0604020202020204" pitchFamily="34" charset="0"/>
                <a:cs typeface="Arial" panose="020B0604020202020204" pitchFamily="34" charset="0"/>
              </a:rPr>
              <a:t>Slovenec</a:t>
            </a:r>
            <a:endParaRPr lang="sl-SI" altLang="sl-SI" sz="1300" b="1" i="1">
              <a:latin typeface="Arial" panose="020B0604020202020204" pitchFamily="34" charset="0"/>
              <a:cs typeface="Arial" panose="020B0604020202020204" pitchFamily="34" charset="0"/>
            </a:endParaRPr>
          </a:p>
          <a:p>
            <a:pPr lvl="1">
              <a:buFont typeface="Arial" panose="020B0604020202020204" pitchFamily="34" charset="0"/>
              <a:buChar char="•"/>
            </a:pPr>
            <a:r>
              <a:rPr lang="sl-SI" altLang="sl-SI" sz="1200">
                <a:latin typeface="Arial" panose="020B0604020202020204" pitchFamily="34" charset="0"/>
                <a:cs typeface="Arial" panose="020B0604020202020204" pitchFamily="34" charset="0"/>
              </a:rPr>
              <a:t>K</a:t>
            </a:r>
            <a:r>
              <a:rPr lang="en-US" altLang="sl-SI" sz="1200">
                <a:latin typeface="Arial" panose="020B0604020202020204" pitchFamily="34" charset="0"/>
                <a:cs typeface="Arial" panose="020B0604020202020204" pitchFamily="34" charset="0"/>
              </a:rPr>
              <a:t>ot odgovor mladoslovencem in njihovem časniku</a:t>
            </a:r>
            <a:endParaRPr lang="sl-SI" altLang="sl-SI" sz="1200" i="1">
              <a:latin typeface="Arial" panose="020B0604020202020204" pitchFamily="34" charset="0"/>
              <a:cs typeface="Arial" panose="020B0604020202020204" pitchFamily="34" charset="0"/>
            </a:endParaRPr>
          </a:p>
          <a:p>
            <a:pPr lvl="1">
              <a:buFont typeface="Arial" panose="020B0604020202020204" pitchFamily="34" charset="0"/>
              <a:buChar char="•"/>
            </a:pPr>
            <a:r>
              <a:rPr lang="en-US" altLang="sl-SI" sz="1200">
                <a:latin typeface="Arial" panose="020B0604020202020204" pitchFamily="34" charset="0"/>
                <a:cs typeface="Arial" panose="020B0604020202020204" pitchFamily="34" charset="0"/>
              </a:rPr>
              <a:t>14. </a:t>
            </a:r>
            <a:r>
              <a:rPr lang="sl-SI" altLang="sl-SI" sz="1200">
                <a:latin typeface="Arial" panose="020B0604020202020204" pitchFamily="34" charset="0"/>
                <a:cs typeface="Arial" panose="020B0604020202020204" pitchFamily="34" charset="0"/>
              </a:rPr>
              <a:t>10.</a:t>
            </a:r>
            <a:r>
              <a:rPr lang="en-US" altLang="sl-SI" sz="1200">
                <a:latin typeface="Arial" panose="020B0604020202020204" pitchFamily="34" charset="0"/>
                <a:cs typeface="Arial" panose="020B0604020202020204" pitchFamily="34" charset="0"/>
              </a:rPr>
              <a:t> 1873</a:t>
            </a:r>
            <a:r>
              <a:rPr lang="sl-SI" altLang="sl-SI" sz="1200">
                <a:latin typeface="Arial" panose="020B0604020202020204" pitchFamily="34" charset="0"/>
                <a:cs typeface="Arial" panose="020B0604020202020204" pitchFamily="34" charset="0"/>
              </a:rPr>
              <a:t> začeli</a:t>
            </a:r>
            <a:r>
              <a:rPr lang="en-US" altLang="sl-SI" sz="1200">
                <a:latin typeface="Arial" panose="020B0604020202020204" pitchFamily="34" charset="0"/>
                <a:cs typeface="Arial" panose="020B0604020202020204" pitchFamily="34" charset="0"/>
              </a:rPr>
              <a:t> izdajati</a:t>
            </a:r>
            <a:endParaRPr lang="sl-SI" altLang="sl-SI" sz="1200" b="1" i="1">
              <a:latin typeface="Arial" panose="020B0604020202020204" pitchFamily="34" charset="0"/>
              <a:cs typeface="Arial" panose="020B0604020202020204" pitchFamily="34" charset="0"/>
            </a:endParaRPr>
          </a:p>
          <a:p>
            <a:pPr lvl="1">
              <a:buFont typeface="Arial" panose="020B0604020202020204" pitchFamily="34" charset="0"/>
              <a:buChar char="•"/>
            </a:pPr>
            <a:r>
              <a:rPr lang="sl-SI" altLang="sl-SI" sz="1200">
                <a:latin typeface="Arial" panose="020B0604020202020204" pitchFamily="34" charset="0"/>
                <a:cs typeface="Arial" panose="020B0604020202020204" pitchFamily="34" charset="0"/>
              </a:rPr>
              <a:t>3x</a:t>
            </a:r>
            <a:r>
              <a:rPr lang="en-US" altLang="sl-SI" sz="1200">
                <a:latin typeface="Arial" panose="020B0604020202020204" pitchFamily="34" charset="0"/>
                <a:cs typeface="Arial" panose="020B0604020202020204" pitchFamily="34" charset="0"/>
              </a:rPr>
              <a:t> tedensko</a:t>
            </a:r>
            <a:r>
              <a:rPr lang="sl-SI" altLang="sl-SI" sz="1200">
                <a:latin typeface="Arial" panose="020B0604020202020204" pitchFamily="34" charset="0"/>
                <a:cs typeface="Arial" panose="020B0604020202020204" pitchFamily="34" charset="0"/>
              </a:rPr>
              <a:t>, kasneje 1x dnevno </a:t>
            </a:r>
          </a:p>
          <a:p>
            <a:pPr lvl="1">
              <a:buFont typeface="Arial" panose="020B0604020202020204" pitchFamily="34" charset="0"/>
              <a:buChar char="•"/>
            </a:pPr>
            <a:r>
              <a:rPr lang="en-US" altLang="sl-SI" sz="1200">
                <a:latin typeface="Arial" panose="020B0604020202020204" pitchFamily="34" charset="0"/>
                <a:cs typeface="Arial" panose="020B0604020202020204" pitchFamily="34" charset="0"/>
              </a:rPr>
              <a:t>Izhajal v Ljubljani kot 'Političen list za slovenski narod‘</a:t>
            </a:r>
            <a:endParaRPr lang="sl-SI" altLang="sl-SI" sz="1200">
              <a:latin typeface="Arial" panose="020B0604020202020204" pitchFamily="34" charset="0"/>
              <a:cs typeface="Arial" panose="020B0604020202020204" pitchFamily="34" charset="0"/>
            </a:endParaRPr>
          </a:p>
          <a:p>
            <a:pPr lvl="1">
              <a:buFont typeface="Arial" panose="020B0604020202020204" pitchFamily="34" charset="0"/>
              <a:buChar char="•"/>
            </a:pPr>
            <a:r>
              <a:rPr lang="sl-SI" altLang="sl-SI" sz="1200" b="1">
                <a:latin typeface="Arial" panose="020B0604020202020204" pitchFamily="34" charset="0"/>
                <a:cs typeface="Arial" panose="020B0604020202020204" pitchFamily="34" charset="0"/>
              </a:rPr>
              <a:t>K</a:t>
            </a:r>
            <a:r>
              <a:rPr lang="en-US" altLang="sl-SI" sz="1200" b="1">
                <a:latin typeface="Arial" panose="020B0604020202020204" pitchFamily="34" charset="0"/>
                <a:cs typeface="Arial" panose="020B0604020202020204" pitchFamily="34" charset="0"/>
              </a:rPr>
              <a:t>ritično nastrojen </a:t>
            </a:r>
            <a:r>
              <a:rPr lang="en-US" altLang="sl-SI" sz="1200">
                <a:latin typeface="Arial" panose="020B0604020202020204" pitchFamily="34" charset="0"/>
                <a:cs typeface="Arial" panose="020B0604020202020204" pitchFamily="34" charset="0"/>
              </a:rPr>
              <a:t>do domače politike</a:t>
            </a:r>
            <a:r>
              <a:rPr lang="sl-SI" altLang="sl-SI" sz="1200">
                <a:latin typeface="Arial" panose="020B0604020202020204" pitchFamily="34" charset="0"/>
                <a:cs typeface="Arial" panose="020B0604020202020204" pitchFamily="34" charset="0"/>
              </a:rPr>
              <a:t>, </a:t>
            </a:r>
            <a:r>
              <a:rPr lang="en-US" altLang="sl-SI" sz="1200">
                <a:latin typeface="Arial" panose="020B0604020202020204" pitchFamily="34" charset="0"/>
                <a:cs typeface="Arial" panose="020B0604020202020204" pitchFamily="34" charset="0"/>
              </a:rPr>
              <a:t>predvsem </a:t>
            </a:r>
            <a:r>
              <a:rPr lang="en-US" altLang="sl-SI" sz="1200" b="1">
                <a:latin typeface="Arial" panose="020B0604020202020204" pitchFamily="34" charset="0"/>
                <a:cs typeface="Arial" panose="020B0604020202020204" pitchFamily="34" charset="0"/>
              </a:rPr>
              <a:t>do liberalno usmerjenega časopisa</a:t>
            </a:r>
            <a:endParaRPr lang="sl-SI" altLang="sl-SI" sz="1200" b="1">
              <a:latin typeface="Arial" panose="020B0604020202020204" pitchFamily="34" charset="0"/>
              <a:cs typeface="Arial" panose="020B0604020202020204" pitchFamily="34" charset="0"/>
            </a:endParaRPr>
          </a:p>
          <a:p>
            <a:pPr lvl="1">
              <a:buFont typeface="Arial" panose="020B0604020202020204" pitchFamily="34" charset="0"/>
              <a:buChar char="•"/>
            </a:pPr>
            <a:r>
              <a:rPr lang="sl-SI" altLang="sl-SI" sz="1200" b="1">
                <a:latin typeface="Arial" panose="020B0604020202020204" pitchFamily="34" charset="0"/>
                <a:cs typeface="Arial" panose="020B0604020202020204" pitchFamily="34" charset="0"/>
              </a:rPr>
              <a:t>Zavzemal </a:t>
            </a:r>
            <a:r>
              <a:rPr lang="en-US" altLang="sl-SI" sz="1200" b="1">
                <a:latin typeface="Arial" panose="020B0604020202020204" pitchFamily="34" charset="0"/>
                <a:cs typeface="Arial" panose="020B0604020202020204" pitchFamily="34" charset="0"/>
              </a:rPr>
              <a:t>za popolno avtonomnost Katoliške cerkve</a:t>
            </a:r>
            <a:endParaRPr lang="sl-SI" altLang="sl-SI" sz="1200">
              <a:latin typeface="Arial" panose="020B0604020202020204" pitchFamily="34" charset="0"/>
              <a:cs typeface="Arial" panose="020B0604020202020204" pitchFamily="34" charset="0"/>
            </a:endParaRPr>
          </a:p>
          <a:p>
            <a:pPr lvl="1">
              <a:buFont typeface="Arial" panose="020B0604020202020204" pitchFamily="34" charset="0"/>
              <a:buChar char="•"/>
            </a:pPr>
            <a:r>
              <a:rPr lang="sl-SI" altLang="sl-SI" sz="1200">
                <a:latin typeface="Arial" panose="020B0604020202020204" pitchFamily="34" charset="0"/>
                <a:cs typeface="Arial" panose="020B0604020202020204" pitchFamily="34" charset="0"/>
              </a:rPr>
              <a:t>V</a:t>
            </a:r>
            <a:r>
              <a:rPr lang="en-US" altLang="sl-SI" sz="1200">
                <a:latin typeface="Arial" panose="020B0604020202020204" pitchFamily="34" charset="0"/>
                <a:cs typeface="Arial" panose="020B0604020202020204" pitchFamily="34" charset="0"/>
              </a:rPr>
              <a:t>elik poudarek blaginji kmečkega ljudstva</a:t>
            </a:r>
            <a:endParaRPr lang="sl-SI" altLang="sl-SI" sz="1200">
              <a:latin typeface="Arial" panose="020B0604020202020204" pitchFamily="34" charset="0"/>
              <a:cs typeface="Arial" panose="020B0604020202020204" pitchFamily="34" charset="0"/>
            </a:endParaRPr>
          </a:p>
          <a:p>
            <a:pPr lvl="1">
              <a:buFont typeface="Arial" panose="020B0604020202020204" pitchFamily="34" charset="0"/>
              <a:buChar char="•"/>
            </a:pPr>
            <a:endParaRPr lang="sl-SI" altLang="sl-SI" sz="1000">
              <a:latin typeface="Arial" panose="020B0604020202020204" pitchFamily="34" charset="0"/>
              <a:cs typeface="Arial" panose="020B0604020202020204" pitchFamily="34" charset="0"/>
            </a:endParaRPr>
          </a:p>
          <a:p>
            <a:r>
              <a:rPr lang="en-US" altLang="sl-SI" sz="1300">
                <a:latin typeface="Arial" panose="020B0604020202020204" pitchFamily="34" charset="0"/>
                <a:cs typeface="Arial" panose="020B0604020202020204" pitchFamily="34" charset="0"/>
              </a:rPr>
              <a:t>V obdobju slogaštva med klerikalnim in liberalnim taborom, ko sta struji skušali delovati </a:t>
            </a:r>
            <a:r>
              <a:rPr lang="sl-SI" altLang="sl-SI" sz="1300">
                <a:latin typeface="Arial" panose="020B0604020202020204" pitchFamily="34" charset="0"/>
                <a:cs typeface="Arial" panose="020B0604020202020204" pitchFamily="34" charset="0"/>
              </a:rPr>
              <a:t>enotno, </a:t>
            </a:r>
            <a:r>
              <a:rPr lang="en-US" altLang="sl-SI" sz="1300">
                <a:latin typeface="Arial" panose="020B0604020202020204" pitchFamily="34" charset="0"/>
                <a:cs typeface="Arial" panose="020B0604020202020204" pitchFamily="34" charset="0"/>
              </a:rPr>
              <a:t>se je nestrpnost pomirila, a negativnost do liberalizma v prispevkih se je še vedno čutila. </a:t>
            </a:r>
            <a:endParaRPr lang="sl-SI" altLang="sl-SI" sz="1300">
              <a:latin typeface="Arial" panose="020B0604020202020204" pitchFamily="34" charset="0"/>
              <a:cs typeface="Arial" panose="020B0604020202020204" pitchFamily="34" charset="0"/>
            </a:endParaRPr>
          </a:p>
          <a:p>
            <a:r>
              <a:rPr lang="en-US" altLang="sl-SI" sz="1300">
                <a:latin typeface="Arial" panose="020B0604020202020204" pitchFamily="34" charset="0"/>
                <a:cs typeface="Arial" panose="020B0604020202020204" pitchFamily="34" charset="0"/>
              </a:rPr>
              <a:t>Na začetku </a:t>
            </a:r>
            <a:r>
              <a:rPr lang="sl-SI" altLang="sl-SI" sz="1300">
                <a:latin typeface="Arial" panose="020B0604020202020204" pitchFamily="34" charset="0"/>
                <a:cs typeface="Arial" panose="020B0604020202020204" pitchFamily="34" charset="0"/>
              </a:rPr>
              <a:t>70</a:t>
            </a:r>
            <a:r>
              <a:rPr lang="en-US" altLang="sl-SI" sz="1300">
                <a:latin typeface="Arial" panose="020B0604020202020204" pitchFamily="34" charset="0"/>
                <a:cs typeface="Arial" panose="020B0604020202020204" pitchFamily="34" charset="0"/>
              </a:rPr>
              <a:t>ih so se trenja med skupinama zaostrila</a:t>
            </a:r>
            <a:r>
              <a:rPr lang="sl-SI" altLang="sl-SI" sz="1300">
                <a:latin typeface="Arial" panose="020B0604020202020204" pitchFamily="34" charset="0"/>
                <a:cs typeface="Arial" panose="020B0604020202020204" pitchFamily="34" charset="0"/>
              </a:rPr>
              <a:t> in kasneje tudi ostala napeta</a:t>
            </a:r>
          </a:p>
          <a:p>
            <a:r>
              <a:rPr lang="en-US" altLang="sl-SI" sz="1300">
                <a:latin typeface="Arial" panose="020B0604020202020204" pitchFamily="34" charset="0"/>
                <a:cs typeface="Arial" panose="020B0604020202020204" pitchFamily="34" charset="0"/>
              </a:rPr>
              <a:t>Katoliški tabor z načelnimi izjavami liberalcev v podporo katoliških stališč ni bil zadovoljen</a:t>
            </a:r>
            <a:endParaRPr lang="sl-SI" altLang="sl-SI" sz="1300">
              <a:latin typeface="Arial" panose="020B0604020202020204" pitchFamily="34" charset="0"/>
              <a:cs typeface="Arial" panose="020B0604020202020204" pitchFamily="34" charset="0"/>
            </a:endParaRPr>
          </a:p>
          <a:p>
            <a:r>
              <a:rPr lang="en-US" altLang="sl-SI" sz="1300">
                <a:latin typeface="Arial" panose="020B0604020202020204" pitchFamily="34" charset="0"/>
                <a:cs typeface="Arial" panose="020B0604020202020204" pitchFamily="34" charset="0"/>
              </a:rPr>
              <a:t>Pred prvimi neposrednimi državnozborskimi volitvami l</a:t>
            </a:r>
            <a:r>
              <a:rPr lang="sl-SI" altLang="sl-SI" sz="1300">
                <a:latin typeface="Arial" panose="020B0604020202020204" pitchFamily="34" charset="0"/>
                <a:cs typeface="Arial" panose="020B0604020202020204" pitchFamily="34" charset="0"/>
              </a:rPr>
              <a:t>.</a:t>
            </a:r>
            <a:r>
              <a:rPr lang="en-US" altLang="sl-SI" sz="1300">
                <a:latin typeface="Arial" panose="020B0604020202020204" pitchFamily="34" charset="0"/>
                <a:cs typeface="Arial" panose="020B0604020202020204" pitchFamily="34" charset="0"/>
              </a:rPr>
              <a:t>1873 so nasprotja med strujama povzročila odkrit razcep</a:t>
            </a:r>
            <a:endParaRPr lang="sl-SI" altLang="sl-SI" sz="1300">
              <a:latin typeface="Arial" panose="020B0604020202020204" pitchFamily="34" charset="0"/>
              <a:cs typeface="Arial" panose="020B0604020202020204" pitchFamily="34" charset="0"/>
            </a:endParaRPr>
          </a:p>
        </p:txBody>
      </p:sp>
      <p:sp>
        <p:nvSpPr>
          <p:cNvPr id="17411" name="Pravokotnik 3">
            <a:extLst>
              <a:ext uri="{FF2B5EF4-FFF2-40B4-BE49-F238E27FC236}">
                <a16:creationId xmlns:a16="http://schemas.microsoft.com/office/drawing/2014/main" id="{AB830624-8529-4176-BAAC-9CC41940D356}"/>
              </a:ext>
            </a:extLst>
          </p:cNvPr>
          <p:cNvSpPr>
            <a:spLocks noChangeArrowheads="1"/>
          </p:cNvSpPr>
          <p:nvPr/>
        </p:nvSpPr>
        <p:spPr bwMode="auto">
          <a:xfrm>
            <a:off x="642938" y="571500"/>
            <a:ext cx="63579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18"/>
              </a:defRPr>
            </a:lvl1pPr>
            <a:lvl2pPr marL="742950" indent="-285750">
              <a:defRPr>
                <a:solidFill>
                  <a:schemeClr val="tx1"/>
                </a:solidFill>
                <a:latin typeface="Gill Sans MT" panose="020B0502020104020203" pitchFamily="34" charset="-18"/>
              </a:defRPr>
            </a:lvl2pPr>
            <a:lvl3pPr marL="1143000" indent="-228600">
              <a:defRPr>
                <a:solidFill>
                  <a:schemeClr val="tx1"/>
                </a:solidFill>
                <a:latin typeface="Gill Sans MT" panose="020B0502020104020203" pitchFamily="34" charset="-18"/>
              </a:defRPr>
            </a:lvl3pPr>
            <a:lvl4pPr marL="1600200" indent="-228600">
              <a:defRPr>
                <a:solidFill>
                  <a:schemeClr val="tx1"/>
                </a:solidFill>
                <a:latin typeface="Gill Sans MT" panose="020B0502020104020203" pitchFamily="34" charset="-18"/>
              </a:defRPr>
            </a:lvl4pPr>
            <a:lvl5pPr marL="2057400" indent="-228600">
              <a:defRPr>
                <a:solidFill>
                  <a:schemeClr val="tx1"/>
                </a:solidFill>
                <a:latin typeface="Gill Sans MT" panose="020B0502020104020203" pitchFamily="34" charset="-18"/>
              </a:defRPr>
            </a:lvl5pPr>
            <a:lvl6pPr marL="2514600" indent="-228600" fontAlgn="base">
              <a:spcBef>
                <a:spcPct val="0"/>
              </a:spcBef>
              <a:spcAft>
                <a:spcPct val="0"/>
              </a:spcAft>
              <a:defRPr>
                <a:solidFill>
                  <a:schemeClr val="tx1"/>
                </a:solidFill>
                <a:latin typeface="Gill Sans MT" panose="020B0502020104020203" pitchFamily="34" charset="-18"/>
              </a:defRPr>
            </a:lvl6pPr>
            <a:lvl7pPr marL="2971800" indent="-228600" fontAlgn="base">
              <a:spcBef>
                <a:spcPct val="0"/>
              </a:spcBef>
              <a:spcAft>
                <a:spcPct val="0"/>
              </a:spcAft>
              <a:defRPr>
                <a:solidFill>
                  <a:schemeClr val="tx1"/>
                </a:solidFill>
                <a:latin typeface="Gill Sans MT" panose="020B0502020104020203" pitchFamily="34" charset="-18"/>
              </a:defRPr>
            </a:lvl7pPr>
            <a:lvl8pPr marL="3429000" indent="-228600" fontAlgn="base">
              <a:spcBef>
                <a:spcPct val="0"/>
              </a:spcBef>
              <a:spcAft>
                <a:spcPct val="0"/>
              </a:spcAft>
              <a:defRPr>
                <a:solidFill>
                  <a:schemeClr val="tx1"/>
                </a:solidFill>
                <a:latin typeface="Gill Sans MT" panose="020B0502020104020203" pitchFamily="34" charset="-18"/>
              </a:defRPr>
            </a:lvl8pPr>
            <a:lvl9pPr marL="3886200" indent="-228600" fontAlgn="base">
              <a:spcBef>
                <a:spcPct val="0"/>
              </a:spcBef>
              <a:spcAft>
                <a:spcPct val="0"/>
              </a:spcAft>
              <a:defRPr>
                <a:solidFill>
                  <a:schemeClr val="tx1"/>
                </a:solidFill>
                <a:latin typeface="Gill Sans MT" panose="020B0502020104020203" pitchFamily="34" charset="-18"/>
              </a:defRPr>
            </a:lvl9pPr>
          </a:lstStyle>
          <a:p>
            <a:r>
              <a:rPr lang="en-US" altLang="sl-SI" sz="2800" b="1">
                <a:latin typeface="Arial" panose="020B0604020202020204" pitchFamily="34" charset="0"/>
              </a:rPr>
              <a:t>KLERIKALCI</a:t>
            </a:r>
            <a:r>
              <a:rPr lang="sl-SI" altLang="sl-SI" sz="2800" b="1">
                <a:latin typeface="Arial" panose="020B0604020202020204" pitchFamily="34" charset="0"/>
              </a:rPr>
              <a:t> IN NJIHOV ČASOPIS</a:t>
            </a:r>
            <a:r>
              <a:rPr lang="en-US" altLang="sl-SI" sz="2800" b="1">
                <a:latin typeface="Arial" panose="020B0604020202020204" pitchFamily="34" charset="0"/>
              </a:rPr>
              <a:t> </a:t>
            </a:r>
            <a:endParaRPr lang="sl-SI" altLang="sl-SI" sz="2800" b="1">
              <a:latin typeface="Arial" panose="020B0604020202020204" pitchFamily="34" charset="0"/>
            </a:endParaRPr>
          </a:p>
        </p:txBody>
      </p:sp>
      <p:sp>
        <p:nvSpPr>
          <p:cNvPr id="9" name="Dvojni zaviti oklepaj 8">
            <a:extLst>
              <a:ext uri="{FF2B5EF4-FFF2-40B4-BE49-F238E27FC236}">
                <a16:creationId xmlns:a16="http://schemas.microsoft.com/office/drawing/2014/main" id="{B00AB5EA-A54F-4971-BC1D-517A90DE34D8}"/>
              </a:ext>
            </a:extLst>
          </p:cNvPr>
          <p:cNvSpPr/>
          <p:nvPr/>
        </p:nvSpPr>
        <p:spPr>
          <a:xfrm>
            <a:off x="928688" y="5286375"/>
            <a:ext cx="1857375" cy="785813"/>
          </a:xfrm>
          <a:prstGeom prst="bracePair">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r>
              <a:rPr lang="sl-SI" sz="1400" dirty="0">
                <a:latin typeface="Arial" pitchFamily="34" charset="0"/>
                <a:cs typeface="Arial" pitchFamily="34" charset="0"/>
              </a:rPr>
              <a:t>L</a:t>
            </a:r>
            <a:r>
              <a:rPr lang="en-US" sz="1400" dirty="0" err="1">
                <a:latin typeface="Arial" pitchFamily="34" charset="0"/>
                <a:cs typeface="Arial" pitchFamily="34" charset="0"/>
              </a:rPr>
              <a:t>iberalci</a:t>
            </a:r>
            <a:r>
              <a:rPr lang="en-US" sz="1400" dirty="0">
                <a:latin typeface="Arial" pitchFamily="34" charset="0"/>
                <a:cs typeface="Arial" pitchFamily="34" charset="0"/>
              </a:rPr>
              <a:t> </a:t>
            </a:r>
            <a:endParaRPr lang="sl-SI" sz="1400" dirty="0">
              <a:latin typeface="Arial" pitchFamily="34" charset="0"/>
              <a:cs typeface="Arial" pitchFamily="34" charset="0"/>
            </a:endParaRPr>
          </a:p>
          <a:p>
            <a:pPr algn="ctr" fontAlgn="auto">
              <a:spcBef>
                <a:spcPts val="0"/>
              </a:spcBef>
              <a:spcAft>
                <a:spcPts val="0"/>
              </a:spcAft>
              <a:defRPr/>
            </a:pPr>
            <a:r>
              <a:rPr lang="en-US" sz="1400" dirty="0">
                <a:latin typeface="Arial" pitchFamily="34" charset="0"/>
                <a:cs typeface="Arial" pitchFamily="34" charset="0"/>
              </a:rPr>
              <a:t>“</a:t>
            </a:r>
            <a:r>
              <a:rPr lang="en-US" sz="1400" dirty="0" err="1">
                <a:latin typeface="Arial" pitchFamily="34" charset="0"/>
                <a:cs typeface="Arial" pitchFamily="34" charset="0"/>
              </a:rPr>
              <a:t>Vse</a:t>
            </a:r>
            <a:r>
              <a:rPr lang="en-US" sz="1400" dirty="0">
                <a:latin typeface="Arial" pitchFamily="34" charset="0"/>
                <a:cs typeface="Arial" pitchFamily="34" charset="0"/>
              </a:rPr>
              <a:t> </a:t>
            </a:r>
            <a:r>
              <a:rPr lang="en-US" sz="1400" dirty="0" err="1">
                <a:latin typeface="Arial" pitchFamily="34" charset="0"/>
                <a:cs typeface="Arial" pitchFamily="34" charset="0"/>
              </a:rPr>
              <a:t>za</a:t>
            </a:r>
            <a:r>
              <a:rPr lang="en-US" sz="1400" dirty="0">
                <a:latin typeface="Arial" pitchFamily="34" charset="0"/>
                <a:cs typeface="Arial" pitchFamily="34" charset="0"/>
              </a:rPr>
              <a:t> </a:t>
            </a:r>
            <a:r>
              <a:rPr lang="en-US" sz="1400" dirty="0" err="1">
                <a:latin typeface="Arial" pitchFamily="34" charset="0"/>
                <a:cs typeface="Arial" pitchFamily="34" charset="0"/>
              </a:rPr>
              <a:t>domovino</a:t>
            </a:r>
            <a:r>
              <a:rPr lang="en-US" sz="1400" dirty="0">
                <a:latin typeface="Arial" pitchFamily="34" charset="0"/>
                <a:cs typeface="Arial" pitchFamily="34" charset="0"/>
              </a:rPr>
              <a:t>, </a:t>
            </a:r>
            <a:r>
              <a:rPr lang="en-US" sz="1400" dirty="0" err="1">
                <a:latin typeface="Arial" pitchFamily="34" charset="0"/>
                <a:cs typeface="Arial" pitchFamily="34" charset="0"/>
              </a:rPr>
              <a:t>omiko</a:t>
            </a:r>
            <a:r>
              <a:rPr lang="en-US" sz="1400" dirty="0">
                <a:latin typeface="Arial" pitchFamily="34" charset="0"/>
                <a:cs typeface="Arial" pitchFamily="34" charset="0"/>
              </a:rPr>
              <a:t> in </a:t>
            </a:r>
            <a:r>
              <a:rPr lang="en-US" sz="1400" dirty="0" err="1">
                <a:latin typeface="Arial" pitchFamily="34" charset="0"/>
                <a:cs typeface="Arial" pitchFamily="34" charset="0"/>
              </a:rPr>
              <a:t>svobodo</a:t>
            </a:r>
            <a:r>
              <a:rPr lang="en-US" sz="1400" dirty="0">
                <a:latin typeface="Arial" pitchFamily="34" charset="0"/>
                <a:cs typeface="Arial" pitchFamily="34" charset="0"/>
              </a:rPr>
              <a:t>”</a:t>
            </a:r>
            <a:endParaRPr lang="sl-SI" sz="1400" dirty="0">
              <a:latin typeface="Arial" pitchFamily="34" charset="0"/>
              <a:cs typeface="Arial" pitchFamily="34" charset="0"/>
            </a:endParaRPr>
          </a:p>
          <a:p>
            <a:pPr algn="ctr" fontAlgn="auto">
              <a:spcBef>
                <a:spcPts val="0"/>
              </a:spcBef>
              <a:spcAft>
                <a:spcPts val="0"/>
              </a:spcAft>
              <a:defRPr/>
            </a:pPr>
            <a:endParaRPr lang="sl-SI" sz="1400" dirty="0"/>
          </a:p>
        </p:txBody>
      </p:sp>
      <p:sp>
        <p:nvSpPr>
          <p:cNvPr id="10" name="Dvojni zaviti oklepaj 9">
            <a:extLst>
              <a:ext uri="{FF2B5EF4-FFF2-40B4-BE49-F238E27FC236}">
                <a16:creationId xmlns:a16="http://schemas.microsoft.com/office/drawing/2014/main" id="{E758EB0D-207F-4D6A-BA36-8673C1B998D5}"/>
              </a:ext>
            </a:extLst>
          </p:cNvPr>
          <p:cNvSpPr/>
          <p:nvPr/>
        </p:nvSpPr>
        <p:spPr>
          <a:xfrm>
            <a:off x="3429000" y="5286375"/>
            <a:ext cx="1857375" cy="785813"/>
          </a:xfrm>
          <a:prstGeom prst="bracePair">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r>
              <a:rPr lang="sl-SI" sz="1400" dirty="0">
                <a:latin typeface="Arial" pitchFamily="34" charset="0"/>
                <a:cs typeface="Arial" pitchFamily="34" charset="0"/>
              </a:rPr>
              <a:t>K</a:t>
            </a:r>
            <a:r>
              <a:rPr lang="en-US" sz="1400" dirty="0" err="1">
                <a:latin typeface="Arial" pitchFamily="34" charset="0"/>
                <a:cs typeface="Arial" pitchFamily="34" charset="0"/>
              </a:rPr>
              <a:t>lerikalci</a:t>
            </a:r>
            <a:r>
              <a:rPr lang="en-US" sz="1400" dirty="0">
                <a:latin typeface="Arial" pitchFamily="34" charset="0"/>
                <a:cs typeface="Arial" pitchFamily="34" charset="0"/>
              </a:rPr>
              <a:t> </a:t>
            </a:r>
            <a:endParaRPr lang="sl-SI" sz="1400" dirty="0">
              <a:latin typeface="Arial" pitchFamily="34" charset="0"/>
              <a:cs typeface="Arial" pitchFamily="34" charset="0"/>
            </a:endParaRPr>
          </a:p>
          <a:p>
            <a:pPr algn="ctr" fontAlgn="auto">
              <a:spcBef>
                <a:spcPts val="0"/>
              </a:spcBef>
              <a:spcAft>
                <a:spcPts val="0"/>
              </a:spcAft>
              <a:defRPr/>
            </a:pPr>
            <a:r>
              <a:rPr lang="en-US" sz="1400" dirty="0">
                <a:latin typeface="Arial" pitchFamily="34" charset="0"/>
                <a:cs typeface="Arial" pitchFamily="34" charset="0"/>
              </a:rPr>
              <a:t>“ </a:t>
            </a:r>
            <a:r>
              <a:rPr lang="en-US" sz="1400" dirty="0" err="1">
                <a:latin typeface="Arial" pitchFamily="34" charset="0"/>
                <a:cs typeface="Arial" pitchFamily="34" charset="0"/>
              </a:rPr>
              <a:t>Vse</a:t>
            </a:r>
            <a:r>
              <a:rPr lang="en-US" sz="1400" dirty="0">
                <a:latin typeface="Arial" pitchFamily="34" charset="0"/>
                <a:cs typeface="Arial" pitchFamily="34" charset="0"/>
              </a:rPr>
              <a:t> </a:t>
            </a:r>
            <a:r>
              <a:rPr lang="en-US" sz="1400" dirty="0" err="1">
                <a:latin typeface="Arial" pitchFamily="34" charset="0"/>
                <a:cs typeface="Arial" pitchFamily="34" charset="0"/>
              </a:rPr>
              <a:t>za</a:t>
            </a:r>
            <a:r>
              <a:rPr lang="en-US" sz="1400" dirty="0">
                <a:latin typeface="Arial" pitchFamily="34" charset="0"/>
                <a:cs typeface="Arial" pitchFamily="34" charset="0"/>
              </a:rPr>
              <a:t> </a:t>
            </a:r>
            <a:r>
              <a:rPr lang="en-US" sz="1400" dirty="0" err="1">
                <a:latin typeface="Arial" pitchFamily="34" charset="0"/>
                <a:cs typeface="Arial" pitchFamily="34" charset="0"/>
              </a:rPr>
              <a:t>vero</a:t>
            </a:r>
            <a:r>
              <a:rPr lang="en-US" sz="1400" dirty="0">
                <a:latin typeface="Arial" pitchFamily="34" charset="0"/>
                <a:cs typeface="Arial" pitchFamily="34" charset="0"/>
              </a:rPr>
              <a:t>, </a:t>
            </a:r>
            <a:r>
              <a:rPr lang="en-US" sz="1400" dirty="0" err="1">
                <a:latin typeface="Arial" pitchFamily="34" charset="0"/>
                <a:cs typeface="Arial" pitchFamily="34" charset="0"/>
              </a:rPr>
              <a:t>dom</a:t>
            </a:r>
            <a:r>
              <a:rPr lang="en-US" sz="1400" dirty="0">
                <a:latin typeface="Arial" pitchFamily="34" charset="0"/>
                <a:cs typeface="Arial" pitchFamily="34" charset="0"/>
              </a:rPr>
              <a:t>, </a:t>
            </a:r>
            <a:r>
              <a:rPr lang="en-US" sz="1400" dirty="0" err="1">
                <a:latin typeface="Arial" pitchFamily="34" charset="0"/>
                <a:cs typeface="Arial" pitchFamily="34" charset="0"/>
              </a:rPr>
              <a:t>cesarja</a:t>
            </a:r>
            <a:r>
              <a:rPr lang="en-US" sz="1400" dirty="0">
                <a:latin typeface="Arial" pitchFamily="34" charset="0"/>
                <a:cs typeface="Arial" pitchFamily="34" charset="0"/>
              </a:rPr>
              <a:t>”</a:t>
            </a:r>
            <a:endParaRPr lang="sl-SI" sz="1400"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zvor">
  <a:themeElements>
    <a:clrScheme name="Po meri 27">
      <a:dk1>
        <a:srgbClr val="232329"/>
      </a:dk1>
      <a:lt1>
        <a:sysClr val="window" lastClr="FFFFFF"/>
      </a:lt1>
      <a:dk2>
        <a:srgbClr val="0D6367"/>
      </a:dk2>
      <a:lt2>
        <a:srgbClr val="DDE9EC"/>
      </a:lt2>
      <a:accent1>
        <a:srgbClr val="381750"/>
      </a:accent1>
      <a:accent2>
        <a:srgbClr val="381750"/>
      </a:accent2>
      <a:accent3>
        <a:srgbClr val="D2DA7A"/>
      </a:accent3>
      <a:accent4>
        <a:srgbClr val="FADA7A"/>
      </a:accent4>
      <a:accent5>
        <a:srgbClr val="B88472"/>
      </a:accent5>
      <a:accent6>
        <a:srgbClr val="8E736A"/>
      </a:accent6>
      <a:hlink>
        <a:srgbClr val="B292CA"/>
      </a:hlink>
      <a:folHlink>
        <a:srgbClr val="6B5680"/>
      </a:folHlink>
    </a:clrScheme>
    <a:fontScheme name="Izvor">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zvo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o meri 27">
    <a:dk1>
      <a:srgbClr val="232329"/>
    </a:dk1>
    <a:lt1>
      <a:sysClr val="window" lastClr="FFFFFF"/>
    </a:lt1>
    <a:dk2>
      <a:srgbClr val="0D6367"/>
    </a:dk2>
    <a:lt2>
      <a:srgbClr val="DDE9EC"/>
    </a:lt2>
    <a:accent1>
      <a:srgbClr val="381750"/>
    </a:accent1>
    <a:accent2>
      <a:srgbClr val="381750"/>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Po meri 27">
    <a:dk1>
      <a:srgbClr val="232329"/>
    </a:dk1>
    <a:lt1>
      <a:sysClr val="window" lastClr="FFFFFF"/>
    </a:lt1>
    <a:dk2>
      <a:srgbClr val="0D6367"/>
    </a:dk2>
    <a:lt2>
      <a:srgbClr val="DDE9EC"/>
    </a:lt2>
    <a:accent1>
      <a:srgbClr val="381750"/>
    </a:accent1>
    <a:accent2>
      <a:srgbClr val="381750"/>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Origin</Template>
  <TotalTime>0</TotalTime>
  <Words>2463</Words>
  <Application>Microsoft Office PowerPoint</Application>
  <PresentationFormat>On-screen Show (4:3)</PresentationFormat>
  <Paragraphs>176</Paragraphs>
  <Slides>16</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Bookman Old Style</vt:lpstr>
      <vt:lpstr>Calibri</vt:lpstr>
      <vt:lpstr>Gill Sans MT</vt:lpstr>
      <vt:lpstr>Wingdings</vt:lpstr>
      <vt:lpstr>Wingdings 3</vt:lpstr>
      <vt:lpstr>Izvor</vt:lpstr>
      <vt:lpstr>SLOVENCI IN JUGOSLOVANSKA IDEJA</vt:lpstr>
      <vt:lpstr>PowerPoint Presentation</vt:lpstr>
      <vt:lpstr>ZAČETKI JUGOSLOVANSKE IDEJE</vt:lpstr>
      <vt:lpstr>TABORSKO GIBANJE</vt:lpstr>
      <vt:lpstr>PowerPoint Presentation</vt:lpstr>
      <vt:lpstr>PowerPoint Presentation</vt:lpstr>
      <vt:lpstr>LIBERALNO – KLERIKALNA TRENJA </vt:lpstr>
      <vt:lpstr>PowerPoint Presentation</vt:lpstr>
      <vt:lpstr>PowerPoint Presentation</vt:lpstr>
      <vt:lpstr>PowerPoint Presentation</vt:lpstr>
      <vt:lpstr>PowerPoint Presentation</vt:lpstr>
      <vt:lpstr>OBNOVITEV JUGOSLOVANSKE IDEJE</vt:lpstr>
      <vt:lpstr>OBNOVA SLOGE</vt:lpstr>
      <vt:lpstr>PowerPoint Presentation</vt:lpstr>
      <vt:lpstr>ZAKLJUČEK</vt:lpstr>
      <vt:lpstr>VIRI: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2019-06-03T09:16:32Z</dcterms:created>
  <dcterms:modified xsi:type="dcterms:W3CDTF">2019-06-03T09:16:32Z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