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45FC88A0-8F00-4401-ABAA-DE96492009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2467" name="Freeform 3">
              <a:extLst>
                <a:ext uri="{FF2B5EF4-FFF2-40B4-BE49-F238E27FC236}">
                  <a16:creationId xmlns:a16="http://schemas.microsoft.com/office/drawing/2014/main" id="{485BBECF-4FB6-44A8-AB44-E2B4C88D5B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2468" name="Freeform 4">
              <a:extLst>
                <a:ext uri="{FF2B5EF4-FFF2-40B4-BE49-F238E27FC236}">
                  <a16:creationId xmlns:a16="http://schemas.microsoft.com/office/drawing/2014/main" id="{4102426D-6FE9-4D0C-A195-12A0EF9974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2469" name="Rectangle 5">
            <a:extLst>
              <a:ext uri="{FF2B5EF4-FFF2-40B4-BE49-F238E27FC236}">
                <a16:creationId xmlns:a16="http://schemas.microsoft.com/office/drawing/2014/main" id="{0650FCD1-D940-440C-B87D-F65608E2B5F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E312B77D-27DA-4243-89BC-6222B7B3D14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7F05A417-F5E9-46EE-8E62-07635FB6B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3D50D0E1-AEE5-4F6C-BE96-AB3582DE95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A058B5-A380-4EDC-9993-2F9D1F378A4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C860F7F6-A39A-4356-890A-B8C5FC7A647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56F2-CFA8-4451-BF6F-E72F60B5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07702-873C-498C-BF4C-C4D107396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F3EB1-4DE6-4BFB-8728-C3436B63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CD5B4-F537-48FE-B6AC-E88C7E90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5EC93-F297-4087-807E-A07EEFD1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08DE4-D789-4991-A948-29E49E544B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208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24747-3832-48CB-8F8E-21C76002C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88023-AE88-4147-AC48-825FC979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3971C-58B2-4729-B322-22312704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81603-C920-4CDF-85C6-12AC44C6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B6D60-B96E-49D8-942B-6CD5EA76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99B84-1A2C-4415-AB59-E9BEE89F9A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568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1CF5-EF28-41B8-9A5C-87EB093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E6F2F31-ABAD-4D80-BA0C-D952B8221C12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B5AA5-EEDB-49D6-B147-3AE214DB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7D5E9-8764-4334-8302-9BD26629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137BC-C82D-4B37-A2CC-8CBB2771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E1D6E4-06E5-400C-A2DB-3335E7C34D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862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708F-886F-439A-B309-4D6EA55F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8E5F-5509-4231-B9F2-E47EB68F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6CB20-0009-48D5-83FA-D866E78D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4584-E4D9-40E1-97A8-49C72C92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0C270-810B-41B5-B4A4-FAE72D4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15370-FE39-4637-BB99-E10DC328D0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251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B4BF-7668-462B-8CF3-68C6CB6B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89A17-FD40-4073-A338-EC824F8C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2F668-655F-4F97-97E4-E827F96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A8188-EB7E-40A5-B40B-DF7D6BEB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A5283-36AE-4970-AECD-DF69E907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1CF2A-3433-4532-893D-2822C50317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093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FEF0-A157-49DB-9FF5-E2F8CC6D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AB26-63DF-4478-8EBA-6A72ED6CF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B4EE7-5C98-4480-B0FA-D8AECA259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E5A3B-D08E-4050-8BBB-ABF318FB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6361A-8A82-4321-AD65-47FCF408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DDF29-4C13-4E7D-8BF5-420A3CAC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D733-36E0-47B3-B2D4-82485657A5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3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D6EF-BBAF-4075-A3DC-F377446A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B9F74-5E72-4A71-9CFC-C9B767B6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C4368-E5B2-4D72-B991-1424C6480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DC8B0-159F-42ED-BFEC-2A2CAFB76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7FB36-E9CE-4BB6-9206-0B068551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8BC86-A3ED-4F1E-AF40-82A6A79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90870-5804-420C-8CC7-5028E55C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6D8B4-1812-4A49-BDC2-491AE7CF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9436B-A90E-4F56-8ABC-4DF66BC8A3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43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7380-7D58-4B0F-A60C-D80057F6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796AD-356B-4F23-A371-309825E5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7C982-BFF8-493A-909C-04F3F329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DAEB5-67EC-42E4-8C7C-FDA4E3ED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989B2-E6D0-4053-9ECA-33B7C20BB3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955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F08D0-C629-4884-9BD0-23BD0A57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2FB0D-23EF-46DF-B9E1-AD58252A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E396A-2344-462B-B477-86A7D895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EE943-CBD4-4845-8B09-EB690F8A21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0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BEA2-7380-4F8A-B66E-43A253D5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27F1-5D81-4019-ACB2-32BC967E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BF32E-72A0-44E3-B59D-BAD40E33B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73B55-6B37-4AC9-B213-CB2249EE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175BF-AA80-4575-9EE0-FB279729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53314-B5B2-4FD2-A4E0-3683EBE9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CFC82-C0D4-43CB-A43B-3C54B06B41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791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CF85-CC8D-4306-AC66-2B3442C1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315E5-163F-43CB-84FF-9F41073F2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EF99F-1ABB-43B5-BE2C-B22FEA18B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441AF-E728-4FFE-8673-91EE14E2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982EA-9E85-49CA-B8F8-866F5FD7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FB8FC-B548-4D58-A40D-126E550E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8264-918D-45D2-894A-D780A0E26A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975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>
            <a:extLst>
              <a:ext uri="{FF2B5EF4-FFF2-40B4-BE49-F238E27FC236}">
                <a16:creationId xmlns:a16="http://schemas.microsoft.com/office/drawing/2014/main" id="{87F315F5-CD88-4C7D-BB4A-51207CE81A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443" name="Freeform 3">
              <a:extLst>
                <a:ext uri="{FF2B5EF4-FFF2-40B4-BE49-F238E27FC236}">
                  <a16:creationId xmlns:a16="http://schemas.microsoft.com/office/drawing/2014/main" id="{C5975263-BFC4-46A4-8781-0F96B4A728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444" name="Freeform 4">
              <a:extLst>
                <a:ext uri="{FF2B5EF4-FFF2-40B4-BE49-F238E27FC236}">
                  <a16:creationId xmlns:a16="http://schemas.microsoft.com/office/drawing/2014/main" id="{1473E2D2-A69C-44B4-8E50-2E274318CC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1445" name="Rectangle 5">
            <a:extLst>
              <a:ext uri="{FF2B5EF4-FFF2-40B4-BE49-F238E27FC236}">
                <a16:creationId xmlns:a16="http://schemas.microsoft.com/office/drawing/2014/main" id="{2236D1E7-53AE-4B87-A7D2-EBA2813C3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1958666D-B2E2-4980-BDA2-10D0D80DF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8D01C030-5EA0-492B-9081-263E60E48A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61448" name="Rectangle 8">
            <a:extLst>
              <a:ext uri="{FF2B5EF4-FFF2-40B4-BE49-F238E27FC236}">
                <a16:creationId xmlns:a16="http://schemas.microsoft.com/office/drawing/2014/main" id="{11C95F7E-5015-48A1-A2CF-38227A7778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61449" name="Rectangle 9">
            <a:extLst>
              <a:ext uri="{FF2B5EF4-FFF2-40B4-BE49-F238E27FC236}">
                <a16:creationId xmlns:a16="http://schemas.microsoft.com/office/drawing/2014/main" id="{C151B234-34D3-4912-B0D8-A84D3AE2F5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561B5EC-B71A-42A6-8955-EB084A4E7F2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veto rimsko cesarstvo">
            <a:extLst>
              <a:ext uri="{FF2B5EF4-FFF2-40B4-BE49-F238E27FC236}">
                <a16:creationId xmlns:a16="http://schemas.microsoft.com/office/drawing/2014/main" id="{850DCBD1-1C0F-4135-B3DC-2C72CBD0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EDDD00EC-CCB8-4D62-B277-5442381129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4400" b="1">
                <a:solidFill>
                  <a:schemeClr val="bg1"/>
                </a:solidFill>
              </a:rPr>
              <a:t>Slovenci v rimsko-nemškem cesarstvu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ECEF7B8-0F12-4558-89E1-4B344A88AC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 </a:t>
            </a:r>
            <a:endParaRPr lang="sl-SI" alt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24FD589D-2BFB-4821-9DF6-72A8C976B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7859713" cy="54340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chemeClr val="hlink"/>
                </a:solidFill>
              </a:rPr>
              <a:t>6.2 Kmetje in vasi</a:t>
            </a:r>
          </a:p>
          <a:p>
            <a:r>
              <a:rPr lang="sl-SI" altLang="sl-SI"/>
              <a:t>najštevilčnejši</a:t>
            </a:r>
          </a:p>
          <a:p>
            <a:r>
              <a:rPr lang="sl-SI" altLang="sl-SI" sz="2400"/>
              <a:t>razslojeni na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 “svobodine” in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 “nesvobodnjake”</a:t>
            </a:r>
          </a:p>
          <a:p>
            <a:r>
              <a:rPr lang="sl-SI" altLang="sl-SI"/>
              <a:t>pripisan status</a:t>
            </a:r>
          </a:p>
          <a:p>
            <a:r>
              <a:rPr lang="sl-SI" altLang="sl-SI"/>
              <a:t>plačujejo dajatve in tlako</a:t>
            </a:r>
          </a:p>
          <a:p>
            <a:r>
              <a:rPr lang="sl-SI" altLang="sl-SI">
                <a:solidFill>
                  <a:schemeClr val="hlink"/>
                </a:solidFill>
                <a:effectLst/>
              </a:rPr>
              <a:t>hubni sistem</a:t>
            </a:r>
            <a:r>
              <a:rPr lang="sl-SI" altLang="sl-SI"/>
              <a:t> zmanjša slojevitost</a:t>
            </a:r>
          </a:p>
          <a:p>
            <a:r>
              <a:rPr lang="sl-SI" altLang="sl-SI"/>
              <a:t>slabe razmere </a:t>
            </a:r>
            <a:r>
              <a:rPr lang="sl-SI" altLang="sl-SI">
                <a:sym typeface="Wingdings" panose="05000000000000000000" pitchFamily="2" charset="2"/>
              </a:rPr>
              <a:t> dopolnilne dejavnosti</a:t>
            </a:r>
            <a:endParaRPr lang="sl-SI" altLang="sl-SI"/>
          </a:p>
        </p:txBody>
      </p:sp>
      <p:pic>
        <p:nvPicPr>
          <p:cNvPr id="11269" name="Picture 5" descr="vas Lokev">
            <a:extLst>
              <a:ext uri="{FF2B5EF4-FFF2-40B4-BE49-F238E27FC236}">
                <a16:creationId xmlns:a16="http://schemas.microsoft.com/office/drawing/2014/main" id="{4BF09643-0FBD-4897-8BC5-C38B7416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0350"/>
            <a:ext cx="4662487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ovornistvo">
            <a:extLst>
              <a:ext uri="{FF2B5EF4-FFF2-40B4-BE49-F238E27FC236}">
                <a16:creationId xmlns:a16="http://schemas.microsoft.com/office/drawing/2014/main" id="{49719AB1-AC3E-4CD9-A0BE-8356A613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4679950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1709F6F0-9AFA-4BCB-9FC7-E1A3444F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573463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000"/>
              <a:t>Lokev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99BC1AD5-F469-4498-8B68-47A496A92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165850"/>
            <a:ext cx="1357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Tovorništvo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649ADD6-9D2D-4837-8D78-682B55A5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chemeClr val="hlink"/>
                </a:solidFill>
              </a:rPr>
              <a:t>6.3 Meščani in mesta</a:t>
            </a:r>
          </a:p>
          <a:p>
            <a:r>
              <a:rPr lang="sl-SI" altLang="sl-SI"/>
              <a:t>na slovenskem malo meščanov</a:t>
            </a:r>
          </a:p>
          <a:p>
            <a:r>
              <a:rPr lang="sl-SI" altLang="sl-SI"/>
              <a:t>13. stol. </a:t>
            </a:r>
            <a:r>
              <a:rPr lang="sl-SI" altLang="sl-SI" sz="2000"/>
              <a:t>(Ljubljana,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     Maribor, Ptuj, Slovenj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     Gradec, Kamnik, Kranj)</a:t>
            </a:r>
          </a:p>
          <a:p>
            <a:r>
              <a:rPr lang="sl-SI" altLang="sl-SI"/>
              <a:t>15. stol. </a:t>
            </a:r>
            <a:r>
              <a:rPr lang="sl-SI" altLang="sl-SI" sz="2000"/>
              <a:t>(Krško,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     Kočevje, Višnja Gora,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     Lož, Radovljica)</a:t>
            </a:r>
          </a:p>
          <a:p>
            <a:r>
              <a:rPr lang="sl-SI" altLang="sl-SI" sz="2400"/>
              <a:t>pravilo “eno leto in </a:t>
            </a:r>
          </a:p>
          <a:p>
            <a:r>
              <a:rPr lang="sl-SI" altLang="sl-SI" sz="2400"/>
              <a:t>en dan”</a:t>
            </a:r>
          </a:p>
          <a:p>
            <a:r>
              <a:rPr lang="sl-SI" altLang="sl-SI" sz="2400"/>
              <a:t>mestna avtonomija (mestni sodnik, mestni svet, statut)</a:t>
            </a:r>
          </a:p>
          <a:p>
            <a:r>
              <a:rPr lang="sl-SI" altLang="sl-SI" sz="2400"/>
              <a:t>razmah rudarstva in fužinarstva</a:t>
            </a:r>
          </a:p>
        </p:txBody>
      </p:sp>
      <p:pic>
        <p:nvPicPr>
          <p:cNvPr id="12292" name="Picture 4" descr="Koper">
            <a:extLst>
              <a:ext uri="{FF2B5EF4-FFF2-40B4-BE49-F238E27FC236}">
                <a16:creationId xmlns:a16="http://schemas.microsoft.com/office/drawing/2014/main" id="{BB3BC086-E097-47B7-A31E-0C2A9145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52513"/>
            <a:ext cx="5211763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41C73EFF-04F5-4EDE-91AC-EF7065539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92150"/>
            <a:ext cx="3408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Srednjeveški mestni trg v Kopru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1C58067-5115-42D3-990A-5D51AEB8A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</a:rPr>
              <a:t>7 Cerkvenoupravna organizacija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A1B5D88-4FA5-4877-BA7E-2B1556960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slovensko ozemlje nima svoje škofije</a:t>
            </a:r>
          </a:p>
          <a:p>
            <a:r>
              <a:rPr lang="sl-SI" altLang="sl-SI"/>
              <a:t>bogoslužje v latinščini, molitev v domačem jeziku</a:t>
            </a:r>
          </a:p>
          <a:p>
            <a:r>
              <a:rPr lang="sl-SI" altLang="sl-SI">
                <a:solidFill>
                  <a:schemeClr val="hlink"/>
                </a:solidFill>
              </a:rPr>
              <a:t>ljubljanska škofija</a:t>
            </a:r>
            <a:r>
              <a:rPr lang="sl-SI" altLang="sl-SI"/>
              <a:t> (1461) – združi večino slo ozemlja</a:t>
            </a:r>
          </a:p>
          <a:p>
            <a:r>
              <a:rPr lang="sl-SI" altLang="sl-SI"/>
              <a:t>nastajanje </a:t>
            </a:r>
            <a:r>
              <a:rPr lang="sl-SI" altLang="sl-SI">
                <a:solidFill>
                  <a:schemeClr val="hlink"/>
                </a:solidFill>
                <a:effectLst/>
              </a:rPr>
              <a:t>samostanov</a:t>
            </a:r>
            <a:r>
              <a:rPr lang="sl-SI" altLang="sl-SI"/>
              <a:t> (imajo kulturno in gospodarsko funkcijo)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70" name="Group 34">
            <a:extLst>
              <a:ext uri="{FF2B5EF4-FFF2-40B4-BE49-F238E27FC236}">
                <a16:creationId xmlns:a16="http://schemas.microsoft.com/office/drawing/2014/main" id="{EDECD77F-B04E-4954-B4DF-3DEC0019AD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620713"/>
          <a:ext cx="7559675" cy="2070100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3171066636"/>
                    </a:ext>
                  </a:extLst>
                </a:gridCol>
                <a:gridCol w="2517775">
                  <a:extLst>
                    <a:ext uri="{9D8B030D-6E8A-4147-A177-3AD203B41FA5}">
                      <a16:colId xmlns:a16="http://schemas.microsoft.com/office/drawing/2014/main" val="164370839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3934664682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KRAJ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USTANOVITEV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898088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Stična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cistercijanski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263948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Gornji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benediktinski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836731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Žiče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kartuzijanski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830363"/>
                  </a:ext>
                </a:extLst>
              </a:tr>
            </a:tbl>
          </a:graphicData>
        </a:graphic>
      </p:graphicFrame>
      <p:pic>
        <p:nvPicPr>
          <p:cNvPr id="14368" name="Picture 32" descr="Stična">
            <a:extLst>
              <a:ext uri="{FF2B5EF4-FFF2-40B4-BE49-F238E27FC236}">
                <a16:creationId xmlns:a16="http://schemas.microsoft.com/office/drawing/2014/main" id="{29F1DA64-1890-4ED5-AB32-66DADB50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1150"/>
            <a:ext cx="5327650" cy="382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1" name="Picture 35" descr="Gornji Grad">
            <a:extLst>
              <a:ext uri="{FF2B5EF4-FFF2-40B4-BE49-F238E27FC236}">
                <a16:creationId xmlns:a16="http://schemas.microsoft.com/office/drawing/2014/main" id="{A1641205-4BC6-44D0-91B1-16053839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5832475" cy="380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2" name="Picture 36" descr="Žiče">
            <a:extLst>
              <a:ext uri="{FF2B5EF4-FFF2-40B4-BE49-F238E27FC236}">
                <a16:creationId xmlns:a16="http://schemas.microsoft.com/office/drawing/2014/main" id="{C30DABFD-31DD-440A-995E-57E99507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52738"/>
            <a:ext cx="5113338" cy="382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9EA13DDD-DA35-458E-B947-E4EC44C6F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868863"/>
            <a:ext cx="8229600" cy="1143000"/>
          </a:xfrm>
        </p:spPr>
        <p:txBody>
          <a:bodyPr/>
          <a:lstStyle/>
          <a:p>
            <a:r>
              <a:rPr lang="sl-SI" altLang="sl-SI"/>
              <a:t>Hvala za pozornost!</a:t>
            </a:r>
          </a:p>
        </p:txBody>
      </p:sp>
      <p:pic>
        <p:nvPicPr>
          <p:cNvPr id="27658" name="Picture 10" descr="mrtvaški ples_b">
            <a:extLst>
              <a:ext uri="{FF2B5EF4-FFF2-40B4-BE49-F238E27FC236}">
                <a16:creationId xmlns:a16="http://schemas.microsoft.com/office/drawing/2014/main" id="{D367CE16-A068-47FE-883D-C890D2106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04925"/>
            <a:ext cx="8353425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5F60F90-F4DF-4FE1-82D7-1F6E55F21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</a:rPr>
              <a:t>1 Nastanek RNC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6EFDCA1-D778-4E69-8407-5FA25EE54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izumrtje frankovski Karolingov</a:t>
            </a:r>
          </a:p>
          <a:p>
            <a:r>
              <a:rPr lang="sl-SI" altLang="sl-SI">
                <a:solidFill>
                  <a:schemeClr val="tx2"/>
                </a:solidFill>
              </a:rPr>
              <a:t>Konrad I.</a:t>
            </a:r>
            <a:r>
              <a:rPr lang="sl-SI" altLang="sl-SI"/>
              <a:t> </a:t>
            </a:r>
            <a:r>
              <a:rPr lang="sl-SI" altLang="sl-SI">
                <a:sym typeface="Wingdings" panose="05000000000000000000" pitchFamily="2" charset="2"/>
              </a:rPr>
              <a:t>-</a:t>
            </a:r>
            <a:r>
              <a:rPr lang="sl-SI" altLang="sl-SI"/>
              <a:t> prvi kralj</a:t>
            </a:r>
          </a:p>
          <a:p>
            <a:r>
              <a:rPr lang="sl-SI" altLang="sl-SI">
                <a:solidFill>
                  <a:schemeClr val="tx2"/>
                </a:solidFill>
              </a:rPr>
              <a:t>Oton I. </a:t>
            </a:r>
            <a:r>
              <a:rPr lang="sl-SI" altLang="sl-SI"/>
              <a:t>– premoč nad plemstvom</a:t>
            </a:r>
          </a:p>
          <a:p>
            <a:r>
              <a:rPr lang="sl-SI" altLang="sl-SI" sz="3000" u="sng"/>
              <a:t>Sveto rimsko cesarstvo</a:t>
            </a:r>
            <a:r>
              <a:rPr lang="sl-SI" altLang="sl-SI" sz="3000"/>
              <a:t>  </a:t>
            </a:r>
            <a:r>
              <a:rPr lang="sl-SI" altLang="sl-SI" sz="3000" u="sng"/>
              <a:t>nemške narodnosti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moč papežev				oblast le v nemških deželah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cesarska oblast ‘’dana od boga’’</a:t>
            </a:r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7D7A75B0-9920-41C0-97B0-F92E0A38C4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3933825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28D2930A-D9FE-4357-B2E6-9319A4464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3860800"/>
            <a:ext cx="7191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7CC14B-CDEB-4A6C-A0F0-7ED0239C4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chemeClr val="hlink"/>
                </a:solidFill>
              </a:rPr>
              <a:t>1.1 Vpadi Madžarov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1D6B6CD-B9A3-41FF-8C0E-952EFA64A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27913" cy="1673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nomadski način življenja (preseljevanje, plenjenje)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organiziranje obrambe RNC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l. 955 – na </a:t>
            </a:r>
            <a:r>
              <a:rPr lang="sl-SI" altLang="sl-SI" sz="2400">
                <a:solidFill>
                  <a:schemeClr val="tx2"/>
                </a:solidFill>
              </a:rPr>
              <a:t>Leškem polju</a:t>
            </a:r>
            <a:r>
              <a:rPr lang="sl-SI" altLang="sl-SI" sz="2400"/>
              <a:t> pri Augsburgu so Madžari premagani</a:t>
            </a:r>
          </a:p>
        </p:txBody>
      </p:sp>
      <p:pic>
        <p:nvPicPr>
          <p:cNvPr id="4100" name="Picture 4" descr="Leško polje 955">
            <a:extLst>
              <a:ext uri="{FF2B5EF4-FFF2-40B4-BE49-F238E27FC236}">
                <a16:creationId xmlns:a16="http://schemas.microsoft.com/office/drawing/2014/main" id="{9EEFEF29-E06F-41CA-9BD0-92F93412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6229350" cy="34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F50C9730-D6F1-4002-BDEB-4F08298BE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516563"/>
            <a:ext cx="153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/>
              <a:t>Bitka na </a:t>
            </a:r>
          </a:p>
          <a:p>
            <a:r>
              <a:rPr lang="sl-SI" altLang="sl-SI"/>
              <a:t>Leškem polju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1489F59-57C3-4DBF-A284-E6A064148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</a:rPr>
              <a:t>2 Karantanija po l. 822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034BC84-9FF5-454D-BABE-4CDFA163B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495800"/>
          </a:xfrm>
        </p:spPr>
        <p:txBody>
          <a:bodyPr/>
          <a:lstStyle/>
          <a:p>
            <a:r>
              <a:rPr lang="sl-SI" altLang="sl-SI" sz="2800"/>
              <a:t>nastajanje krajin zaradi Madžarov</a:t>
            </a:r>
          </a:p>
          <a:p>
            <a:r>
              <a:rPr lang="sl-SI" altLang="sl-SI" sz="2800">
                <a:solidFill>
                  <a:schemeClr val="tx2"/>
                </a:solidFill>
              </a:rPr>
              <a:t>Velika Karantanija</a:t>
            </a:r>
          </a:p>
          <a:p>
            <a:r>
              <a:rPr lang="sl-SI" altLang="sl-SI" sz="2800"/>
              <a:t>politične spremembe </a:t>
            </a:r>
            <a:r>
              <a:rPr lang="sl-SI" altLang="sl-SI" sz="2400" i="1"/>
              <a:t>(fevdalizem, ustoličevanje izgubi pomen)</a:t>
            </a:r>
          </a:p>
          <a:p>
            <a:r>
              <a:rPr lang="sl-SI" altLang="sl-SI" sz="2800"/>
              <a:t>gospodarske spremembe </a:t>
            </a:r>
            <a:r>
              <a:rPr lang="sl-SI" altLang="sl-SI" sz="2000" i="1"/>
              <a:t>(</a:t>
            </a:r>
            <a:r>
              <a:rPr lang="sl-SI" altLang="sl-SI" sz="2400" i="1"/>
              <a:t>triletno kolobarjenje, hubni sistem, boljša orodja)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</p:txBody>
      </p:sp>
      <p:pic>
        <p:nvPicPr>
          <p:cNvPr id="5124" name="Picture 4" descr="karantanija-952">
            <a:extLst>
              <a:ext uri="{FF2B5EF4-FFF2-40B4-BE49-F238E27FC236}">
                <a16:creationId xmlns:a16="http://schemas.microsoft.com/office/drawing/2014/main" id="{DF2141D4-0E16-4D60-8A89-E2871D55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371975" cy="47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CCDDD8B5-D104-4A40-A0F2-0482ACB3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49950"/>
            <a:ext cx="21986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/>
              <a:t>Velika Karantanija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B3683E7-837D-4AC8-9039-419912754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</a:rPr>
              <a:t>3 Od krajin do dežel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727873C-E6BE-41D6-92ED-72C7DB2DC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chemeClr val="hlink"/>
                </a:solidFill>
              </a:rPr>
              <a:t>3.1 Dežela:</a:t>
            </a:r>
          </a:p>
          <a:p>
            <a:r>
              <a:rPr lang="sl-SI" altLang="sl-SI"/>
              <a:t>je avtonomna upravna enota</a:t>
            </a:r>
          </a:p>
          <a:p>
            <a:r>
              <a:rPr lang="sl-SI" altLang="sl-SI"/>
              <a:t>je neodvisna od etnične in nacionalne pripadnosti</a:t>
            </a:r>
          </a:p>
          <a:p>
            <a:r>
              <a:rPr lang="sl-SI" altLang="sl-SI"/>
              <a:t>ima deželnega gospoda </a:t>
            </a:r>
            <a:r>
              <a:rPr lang="sl-SI" altLang="sl-SI" sz="2800" i="1"/>
              <a:t>(javni red in mir, nižja sodna oblast, vojska, denar…)</a:t>
            </a:r>
          </a:p>
        </p:txBody>
      </p:sp>
      <p:pic>
        <p:nvPicPr>
          <p:cNvPr id="6148" name="Picture 4" descr="Slo">
            <a:extLst>
              <a:ext uri="{FF2B5EF4-FFF2-40B4-BE49-F238E27FC236}">
                <a16:creationId xmlns:a16="http://schemas.microsoft.com/office/drawing/2014/main" id="{ACFD47A7-AC27-4744-A00D-2C5A7AE0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260350"/>
            <a:ext cx="6061075" cy="633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F53E7F5A-5EE3-4184-941F-63480D50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589588"/>
            <a:ext cx="1604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000"/>
              <a:t>Dežele na</a:t>
            </a:r>
          </a:p>
          <a:p>
            <a:r>
              <a:rPr lang="sl-SI" altLang="sl-SI" sz="2000"/>
              <a:t>slovenskem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A66119BC-1FF0-4695-977E-8A425DC24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7643812" cy="56499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chemeClr val="hlink"/>
                </a:solidFill>
              </a:rPr>
              <a:t>3.2 Interegnum (medvladje)</a:t>
            </a:r>
          </a:p>
          <a:p>
            <a:r>
              <a:rPr lang="sl-SI" altLang="sl-SI"/>
              <a:t>RNC je 20 let brez cesarja</a:t>
            </a:r>
          </a:p>
          <a:p>
            <a:r>
              <a:rPr lang="sl-SI" altLang="sl-SI"/>
              <a:t>to izkoristi </a:t>
            </a:r>
            <a:r>
              <a:rPr lang="sl-SI" altLang="sl-SI">
                <a:solidFill>
                  <a:schemeClr val="tx2"/>
                </a:solidFill>
              </a:rPr>
              <a:t>Otokar II. Přemysl</a:t>
            </a:r>
            <a:r>
              <a:rPr lang="sl-SI" altLang="sl-SI"/>
              <a:t> in ustvarja svojo državo</a:t>
            </a:r>
          </a:p>
          <a:p>
            <a:r>
              <a:rPr lang="sl-SI" altLang="sl-SI">
                <a:solidFill>
                  <a:schemeClr val="tx2"/>
                </a:solidFill>
              </a:rPr>
              <a:t>Rudolf Habsburški</a:t>
            </a:r>
            <a:r>
              <a:rPr lang="sl-SI" altLang="sl-SI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je izvoljen za kralja</a:t>
            </a:r>
          </a:p>
          <a:p>
            <a:r>
              <a:rPr lang="sl-SI" altLang="sl-SI"/>
              <a:t>bitka na Moravskem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polju l. 1278</a:t>
            </a:r>
          </a:p>
        </p:txBody>
      </p:sp>
      <p:pic>
        <p:nvPicPr>
          <p:cNvPr id="7172" name="Picture 4" descr="pečat Otokara II">
            <a:extLst>
              <a:ext uri="{FF2B5EF4-FFF2-40B4-BE49-F238E27FC236}">
                <a16:creationId xmlns:a16="http://schemas.microsoft.com/office/drawing/2014/main" id="{DD124272-F9AA-4EBD-A44C-4773E81B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3910013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F00B587E-68C5-4309-B921-C58ADCDB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021388"/>
            <a:ext cx="3268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/>
              <a:t>Pečat Otokarja II. Přemysla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91984C8-7957-46B2-8A4F-AB31BC1FA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chemeClr val="hlink"/>
                </a:solidFill>
              </a:rPr>
              <a:t>4 Celjski grofje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E046533-5228-408F-81BB-56D6D23DD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229600" cy="4495800"/>
          </a:xfrm>
        </p:spPr>
        <p:txBody>
          <a:bodyPr/>
          <a:lstStyle/>
          <a:p>
            <a:r>
              <a:rPr lang="sl-SI" altLang="sl-SI"/>
              <a:t>Habsburžani širijo svoj vpliv</a:t>
            </a:r>
          </a:p>
          <a:p>
            <a:r>
              <a:rPr lang="sl-SI" altLang="sl-SI"/>
              <a:t>na slovenskem so jim ovira Celjski</a:t>
            </a:r>
          </a:p>
          <a:p>
            <a:r>
              <a:rPr lang="sl-SI" altLang="sl-SI"/>
              <a:t>lokacija: grad Žovnek</a:t>
            </a:r>
          </a:p>
          <a:p>
            <a:r>
              <a:rPr lang="sl-SI" altLang="sl-SI"/>
              <a:t>dedna pogodba s Habsburžani</a:t>
            </a:r>
          </a:p>
          <a:p>
            <a:r>
              <a:rPr lang="sl-SI" altLang="sl-SI" sz="2400"/>
              <a:t>Friderik I. – pridobi grofovski naslov</a:t>
            </a:r>
          </a:p>
          <a:p>
            <a:r>
              <a:rPr lang="sl-SI" altLang="sl-SI" sz="2400"/>
              <a:t>Herman II. – tesni stiki z vladarji</a:t>
            </a:r>
          </a:p>
          <a:p>
            <a:r>
              <a:rPr lang="sl-SI" altLang="sl-SI" sz="2400"/>
              <a:t>Friderik II. – poročen z Veroniko Deseniško</a:t>
            </a:r>
          </a:p>
          <a:p>
            <a:r>
              <a:rPr lang="sl-SI" altLang="sl-SI" sz="2400"/>
              <a:t>Ulrik II. – zadnji, ubit</a:t>
            </a:r>
          </a:p>
        </p:txBody>
      </p:sp>
      <p:pic>
        <p:nvPicPr>
          <p:cNvPr id="8196" name="Picture 4" descr="Grad Žovnek - včasih">
            <a:extLst>
              <a:ext uri="{FF2B5EF4-FFF2-40B4-BE49-F238E27FC236}">
                <a16:creationId xmlns:a16="http://schemas.microsoft.com/office/drawing/2014/main" id="{FD998CAD-32B0-4120-8867-848588FA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101013" cy="4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rad Žovnek-danes">
            <a:extLst>
              <a:ext uri="{FF2B5EF4-FFF2-40B4-BE49-F238E27FC236}">
                <a16:creationId xmlns:a16="http://schemas.microsoft.com/office/drawing/2014/main" id="{A5A06D6C-3493-4132-BD51-37DD8A7B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55775"/>
            <a:ext cx="6448425" cy="4837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Fridrihštajn">
            <a:extLst>
              <a:ext uri="{FF2B5EF4-FFF2-40B4-BE49-F238E27FC236}">
                <a16:creationId xmlns:a16="http://schemas.microsoft.com/office/drawing/2014/main" id="{57CA272F-EA50-4CB9-8D9B-81F572BF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39875"/>
            <a:ext cx="6408738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739F2DC-93F7-42AB-AD92-151905379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</a:rPr>
              <a:t>5 Kolonizacija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FCC1BC7-6524-4655-8923-4E165021D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10.-13. stol. – notranja</a:t>
            </a:r>
          </a:p>
          <a:p>
            <a:pPr>
              <a:lnSpc>
                <a:spcPct val="90000"/>
              </a:lnSpc>
            </a:pPr>
            <a:r>
              <a:rPr lang="sl-SI" altLang="sl-SI"/>
              <a:t>13.-15. stol. – višinska</a:t>
            </a:r>
          </a:p>
          <a:p>
            <a:pPr>
              <a:lnSpc>
                <a:spcPct val="90000"/>
              </a:lnSpc>
            </a:pPr>
            <a:r>
              <a:rPr lang="sl-SI" altLang="sl-SI"/>
              <a:t>spontana (zaradi Turkov, lakote, epidemij)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hlink"/>
                </a:solidFill>
              </a:rPr>
              <a:t>Germanizacija:</a:t>
            </a:r>
          </a:p>
          <a:p>
            <a:pPr>
              <a:lnSpc>
                <a:spcPct val="90000"/>
              </a:lnSpc>
            </a:pPr>
            <a:r>
              <a:rPr lang="sl-SI" altLang="sl-SI"/>
              <a:t>stapljanje staroselcev z Germani</a:t>
            </a:r>
          </a:p>
          <a:p>
            <a:pPr>
              <a:lnSpc>
                <a:spcPct val="90000"/>
              </a:lnSpc>
            </a:pPr>
            <a:r>
              <a:rPr lang="sl-SI" altLang="sl-SI"/>
              <a:t>izginjanje slovenskega jezika</a:t>
            </a:r>
          </a:p>
          <a:p>
            <a:pPr>
              <a:lnSpc>
                <a:spcPct val="90000"/>
              </a:lnSpc>
            </a:pPr>
            <a:r>
              <a:rPr lang="sl-SI" altLang="sl-SI"/>
              <a:t>pomik slovenske etnične meje proti jugu</a:t>
            </a:r>
          </a:p>
          <a:p>
            <a:pPr>
              <a:lnSpc>
                <a:spcPct val="90000"/>
              </a:lnSpc>
            </a:pPr>
            <a:r>
              <a:rPr lang="sl-SI" altLang="sl-SI"/>
              <a:t>jezikovni otoki (Kočevje)</a:t>
            </a:r>
          </a:p>
        </p:txBody>
      </p:sp>
      <p:pic>
        <p:nvPicPr>
          <p:cNvPr id="9221" name="Picture 5" descr="etnično ozemlje">
            <a:extLst>
              <a:ext uri="{FF2B5EF4-FFF2-40B4-BE49-F238E27FC236}">
                <a16:creationId xmlns:a16="http://schemas.microsoft.com/office/drawing/2014/main" id="{E84F5573-2EAE-4413-8729-9EAF8E00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7200900" cy="60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1504DE0-3E6D-4A32-A544-DF610644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hlink"/>
                </a:solidFill>
              </a:rPr>
              <a:t>6 Sestava prebivalstva in poselitev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ECA42B5-6FDB-4773-8BE0-BD573CAA8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4924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 b="1">
                <a:solidFill>
                  <a:schemeClr val="hlink"/>
                </a:solidFill>
              </a:rPr>
              <a:t>6.1 Plemstvo in gradovi</a:t>
            </a:r>
          </a:p>
          <a:p>
            <a:r>
              <a:rPr lang="sl-SI" altLang="sl-SI" sz="2800"/>
              <a:t>vrhnji sloj</a:t>
            </a:r>
          </a:p>
          <a:p>
            <a:r>
              <a:rPr lang="sl-SI" altLang="sl-SI" sz="2800"/>
              <a:t>po izvoru vsaj dvojezično</a:t>
            </a:r>
          </a:p>
          <a:p>
            <a:r>
              <a:rPr lang="sl-SI" altLang="sl-SI" sz="2800"/>
              <a:t>se bori za povečanje svojih privilegijev </a:t>
            </a:r>
            <a:r>
              <a:rPr lang="sl-SI" altLang="sl-SI" sz="2800">
                <a:sym typeface="Wingdings" panose="05000000000000000000" pitchFamily="2" charset="2"/>
              </a:rPr>
              <a:t> deželni stanovi</a:t>
            </a:r>
          </a:p>
          <a:p>
            <a:r>
              <a:rPr lang="sl-SI" altLang="sl-SI" sz="2800">
                <a:solidFill>
                  <a:schemeClr val="hlink"/>
                </a:solidFill>
                <a:sym typeface="Wingdings" panose="05000000000000000000" pitchFamily="2" charset="2"/>
              </a:rPr>
              <a:t>gradovi:</a:t>
            </a:r>
            <a:r>
              <a:rPr lang="sl-SI" altLang="sl-SI" sz="2800">
                <a:sym typeface="Wingdings" panose="05000000000000000000" pitchFamily="2" charset="2"/>
              </a:rPr>
              <a:t> upravna, sodna, gospodarska, kulturna, itd. središča</a:t>
            </a:r>
            <a:endParaRPr lang="sl-SI" altLang="sl-SI" sz="2800"/>
          </a:p>
        </p:txBody>
      </p:sp>
      <p:pic>
        <p:nvPicPr>
          <p:cNvPr id="10245" name="Picture 5" descr="Grad Kamen">
            <a:extLst>
              <a:ext uri="{FF2B5EF4-FFF2-40B4-BE49-F238E27FC236}">
                <a16:creationId xmlns:a16="http://schemas.microsoft.com/office/drawing/2014/main" id="{E2E00DD5-A3F2-432D-B915-12377BA17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4036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F37B44DC-6B13-43AA-B015-E1CE284D5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949950"/>
            <a:ext cx="3068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/>
              <a:t>Grad Kamen pri Begunjah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ža">
  <a:themeElements>
    <a:clrScheme name="Rež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Rež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ž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ž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0</TotalTime>
  <Words>474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Reža</vt:lpstr>
      <vt:lpstr>Slovenci v rimsko-nemškem cesarstvu</vt:lpstr>
      <vt:lpstr>1 Nastanek RNC</vt:lpstr>
      <vt:lpstr>1.1 Vpadi Madžarov</vt:lpstr>
      <vt:lpstr>2 Karantanija po l. 822</vt:lpstr>
      <vt:lpstr>3 Od krajin do dežel</vt:lpstr>
      <vt:lpstr>PowerPoint Presentation</vt:lpstr>
      <vt:lpstr>4 Celjski grofje</vt:lpstr>
      <vt:lpstr>5 Kolonizacija</vt:lpstr>
      <vt:lpstr>6 Sestava prebivalstva in poselitev</vt:lpstr>
      <vt:lpstr>PowerPoint Presentation</vt:lpstr>
      <vt:lpstr>PowerPoint Presentation</vt:lpstr>
      <vt:lpstr>7 Cerkvenoupravna organizacija</vt:lpstr>
      <vt:lpstr>PowerPoint Presentation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2019-06-03T09:16:33Z</dcterms:created>
  <dcterms:modified xsi:type="dcterms:W3CDTF">2019-06-03T09:16:33Z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