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5" r:id="rId1"/>
  </p:sldMasterIdLst>
  <p:notesMasterIdLst>
    <p:notesMasterId r:id="rId20"/>
  </p:notesMasterIdLst>
  <p:sldIdLst>
    <p:sldId id="256" r:id="rId2"/>
    <p:sldId id="266" r:id="rId3"/>
    <p:sldId id="269" r:id="rId4"/>
    <p:sldId id="257" r:id="rId5"/>
    <p:sldId id="258" r:id="rId6"/>
    <p:sldId id="259" r:id="rId7"/>
    <p:sldId id="260" r:id="rId8"/>
    <p:sldId id="261" r:id="rId9"/>
    <p:sldId id="262" r:id="rId10"/>
    <p:sldId id="263" r:id="rId11"/>
    <p:sldId id="267" r:id="rId12"/>
    <p:sldId id="268" r:id="rId13"/>
    <p:sldId id="270" r:id="rId14"/>
    <p:sldId id="271" r:id="rId15"/>
    <p:sldId id="272" r:id="rId16"/>
    <p:sldId id="273" r:id="rId17"/>
    <p:sldId id="274" r:id="rId18"/>
    <p:sldId id="275"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00CC"/>
    <a:srgbClr val="66FF33"/>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60"/>
  </p:normalViewPr>
  <p:slideViewPr>
    <p:cSldViewPr>
      <p:cViewPr varScale="1">
        <p:scale>
          <a:sx n="154" d="100"/>
          <a:sy n="154" d="100"/>
        </p:scale>
        <p:origin x="46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4C294-8F09-4055-8E8F-19E3A4E6BDF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l-SI" altLang="sl-SI"/>
          </a:p>
        </p:txBody>
      </p:sp>
      <p:sp>
        <p:nvSpPr>
          <p:cNvPr id="39939" name="Rectangle 3">
            <a:extLst>
              <a:ext uri="{FF2B5EF4-FFF2-40B4-BE49-F238E27FC236}">
                <a16:creationId xmlns:a16="http://schemas.microsoft.com/office/drawing/2014/main" id="{F166062D-A2C3-4692-959A-11549CC3F9B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l-SI" altLang="sl-SI"/>
          </a:p>
        </p:txBody>
      </p:sp>
      <p:sp>
        <p:nvSpPr>
          <p:cNvPr id="39940" name="Rectangle 4">
            <a:extLst>
              <a:ext uri="{FF2B5EF4-FFF2-40B4-BE49-F238E27FC236}">
                <a16:creationId xmlns:a16="http://schemas.microsoft.com/office/drawing/2014/main" id="{44965E49-9985-4004-A1F6-2C59AFDC360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DFA71C95-DCFB-4F10-81DF-3B59A3AC472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39942" name="Rectangle 6">
            <a:extLst>
              <a:ext uri="{FF2B5EF4-FFF2-40B4-BE49-F238E27FC236}">
                <a16:creationId xmlns:a16="http://schemas.microsoft.com/office/drawing/2014/main" id="{1A3757A4-C124-4A99-83EB-4AF82ECFCED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ltLang="sl-SI"/>
          </a:p>
        </p:txBody>
      </p:sp>
      <p:sp>
        <p:nvSpPr>
          <p:cNvPr id="39943" name="Rectangle 7">
            <a:extLst>
              <a:ext uri="{FF2B5EF4-FFF2-40B4-BE49-F238E27FC236}">
                <a16:creationId xmlns:a16="http://schemas.microsoft.com/office/drawing/2014/main" id="{B6D3ABD7-E07D-4005-9A3F-3F05F59C8EA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C4608D-DF3A-4611-8F11-616A13B50939}"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157711-36DA-463A-AEC5-DE9E1FD26727}"/>
              </a:ext>
            </a:extLst>
          </p:cNvPr>
          <p:cNvSpPr>
            <a:spLocks noGrp="1" noChangeArrowheads="1"/>
          </p:cNvSpPr>
          <p:nvPr>
            <p:ph type="sldNum" sz="quarter" idx="5"/>
          </p:nvPr>
        </p:nvSpPr>
        <p:spPr>
          <a:ln/>
        </p:spPr>
        <p:txBody>
          <a:bodyPr/>
          <a:lstStyle/>
          <a:p>
            <a:fld id="{7013C028-012B-49E2-AA55-B9F221DC7F61}" type="slidenum">
              <a:rPr lang="sl-SI" altLang="sl-SI"/>
              <a:pPr/>
              <a:t>4</a:t>
            </a:fld>
            <a:endParaRPr lang="sl-SI" altLang="sl-SI"/>
          </a:p>
        </p:txBody>
      </p:sp>
      <p:sp>
        <p:nvSpPr>
          <p:cNvPr id="40962" name="Rectangle 2">
            <a:extLst>
              <a:ext uri="{FF2B5EF4-FFF2-40B4-BE49-F238E27FC236}">
                <a16:creationId xmlns:a16="http://schemas.microsoft.com/office/drawing/2014/main" id="{30D47719-CE9E-4EA8-8F5C-DE095E859B92}"/>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6FEB72F1-DBA2-491F-800B-E675CC887EC5}"/>
              </a:ext>
            </a:extLst>
          </p:cNvPr>
          <p:cNvSpPr>
            <a:spLocks noGrp="1" noChangeArrowheads="1"/>
          </p:cNvSpPr>
          <p:nvPr>
            <p:ph type="body" idx="1"/>
          </p:nvPr>
        </p:nvSpPr>
        <p:spPr/>
        <p:txBody>
          <a:bodyPr/>
          <a:lstStyle/>
          <a:p>
            <a:r>
              <a:rPr lang="sl-SI" altLang="sl-SI"/>
              <a:t>Osmega maja so Slovenci podpisali Majniško deklaracijo. Vsebovala je tri točke:</a:t>
            </a:r>
          </a:p>
          <a:p>
            <a:pPr>
              <a:buFontTx/>
              <a:buChar char="-"/>
            </a:pPr>
            <a:r>
              <a:rPr lang="sl-SI" altLang="sl-SI"/>
              <a:t>Da hočemo živeti v suvereni državi</a:t>
            </a:r>
          </a:p>
          <a:p>
            <a:pPr>
              <a:buFontTx/>
              <a:buChar char="-"/>
            </a:pPr>
            <a:r>
              <a:rPr lang="sl-SI" altLang="sl-SI"/>
              <a:t>Kot suverena država bomo samostojno odločali o povezavah z južnoslovanskimi in drugimi narodi v okviru prenovljene Evrope</a:t>
            </a:r>
          </a:p>
          <a:p>
            <a:r>
              <a:rPr lang="sl-SI" altLang="sl-SI"/>
              <a:t>- glede na zgodovinska prizadevanja slovenskega naroda za politično samostojnost je slovenska država lahko utemeljena le na:</a:t>
            </a:r>
          </a:p>
          <a:p>
            <a:r>
              <a:rPr lang="sl-SI" altLang="sl-SI"/>
              <a:t>- spoštovanju človekovih pravic in svoboščin,</a:t>
            </a:r>
          </a:p>
          <a:p>
            <a:r>
              <a:rPr lang="sl-SI" altLang="sl-SI"/>
              <a:t>- demokraciji, ki vključuje politični pluralizem,  ( mnogovrstnost)</a:t>
            </a:r>
          </a:p>
          <a:p>
            <a:r>
              <a:rPr lang="sl-SI" altLang="sl-SI"/>
              <a:t>- družbeni ureditvi, ki bo zagotavljala duhovno in gmotno blaginjo v skladu z naravnimi </a:t>
            </a:r>
          </a:p>
          <a:p>
            <a:r>
              <a:rPr lang="sl-SI" altLang="sl-SI"/>
              <a:t> danostmi in v skladu s človeškimi zmožnostmi državljanov Slovenije.</a:t>
            </a:r>
          </a:p>
          <a:p>
            <a:pPr>
              <a:spcBef>
                <a:spcPct val="0"/>
              </a:spcBef>
            </a:pPr>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3F98BF-87C8-473E-9278-025B528A918E}"/>
              </a:ext>
            </a:extLst>
          </p:cNvPr>
          <p:cNvSpPr>
            <a:spLocks noGrp="1" noChangeArrowheads="1"/>
          </p:cNvSpPr>
          <p:nvPr>
            <p:ph type="sldNum" sz="quarter" idx="5"/>
          </p:nvPr>
        </p:nvSpPr>
        <p:spPr>
          <a:ln/>
        </p:spPr>
        <p:txBody>
          <a:bodyPr/>
          <a:lstStyle/>
          <a:p>
            <a:fld id="{4F8F3344-8F8D-42AA-8440-246D51766413}" type="slidenum">
              <a:rPr lang="sl-SI" altLang="sl-SI"/>
              <a:pPr/>
              <a:t>5</a:t>
            </a:fld>
            <a:endParaRPr lang="sl-SI" altLang="sl-SI"/>
          </a:p>
        </p:txBody>
      </p:sp>
      <p:sp>
        <p:nvSpPr>
          <p:cNvPr id="41986" name="Rectangle 2">
            <a:extLst>
              <a:ext uri="{FF2B5EF4-FFF2-40B4-BE49-F238E27FC236}">
                <a16:creationId xmlns:a16="http://schemas.microsoft.com/office/drawing/2014/main" id="{08017B17-374E-46B1-BB5F-AB4894D3D3D9}"/>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F45D26EE-6472-49DD-BD4F-17C1CEC55894}"/>
              </a:ext>
            </a:extLst>
          </p:cNvPr>
          <p:cNvSpPr>
            <a:spLocks noGrp="1" noChangeArrowheads="1"/>
          </p:cNvSpPr>
          <p:nvPr>
            <p:ph type="body" idx="1"/>
          </p:nvPr>
        </p:nvSpPr>
        <p:spPr/>
        <p:txBody>
          <a:bodyPr/>
          <a:lstStyle/>
          <a:p>
            <a:r>
              <a:rPr lang="sl-SI" altLang="sl-SI"/>
              <a:t>Najmočnejše opozicijske stranke so se v začetku leta 1990 povezale v predvolilno koalicijo, ki si je nadela ime Demokratična opozicija</a:t>
            </a:r>
          </a:p>
          <a:p>
            <a:r>
              <a:rPr lang="sl-SI" altLang="sl-SI"/>
              <a:t>Slovenije ( Demos). Volitve so potekale aprila 1990. Zmagal je Demos in sicer z 55% glasov.</a:t>
            </a:r>
          </a:p>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37871B-0D14-4678-B27D-7BA3A187CE16}"/>
              </a:ext>
            </a:extLst>
          </p:cNvPr>
          <p:cNvSpPr>
            <a:spLocks noGrp="1" noChangeArrowheads="1"/>
          </p:cNvSpPr>
          <p:nvPr>
            <p:ph type="sldNum" sz="quarter" idx="5"/>
          </p:nvPr>
        </p:nvSpPr>
        <p:spPr>
          <a:ln/>
        </p:spPr>
        <p:txBody>
          <a:bodyPr/>
          <a:lstStyle/>
          <a:p>
            <a:fld id="{873848CF-1FC0-4605-98E4-48CE4788A143}" type="slidenum">
              <a:rPr lang="sl-SI" altLang="sl-SI"/>
              <a:pPr/>
              <a:t>6</a:t>
            </a:fld>
            <a:endParaRPr lang="sl-SI" altLang="sl-SI"/>
          </a:p>
        </p:txBody>
      </p:sp>
      <p:sp>
        <p:nvSpPr>
          <p:cNvPr id="43010" name="Rectangle 2">
            <a:extLst>
              <a:ext uri="{FF2B5EF4-FFF2-40B4-BE49-F238E27FC236}">
                <a16:creationId xmlns:a16="http://schemas.microsoft.com/office/drawing/2014/main" id="{E30CCEE4-0B87-4E0D-AF0B-71FA8C2EED79}"/>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942D67CC-C366-4332-8517-490DA74059DD}"/>
              </a:ext>
            </a:extLst>
          </p:cNvPr>
          <p:cNvSpPr>
            <a:spLocks noGrp="1" noChangeArrowheads="1"/>
          </p:cNvSpPr>
          <p:nvPr>
            <p:ph type="body" idx="1"/>
          </p:nvPr>
        </p:nvSpPr>
        <p:spPr/>
        <p:txBody>
          <a:bodyPr/>
          <a:lstStyle/>
          <a:p>
            <a:r>
              <a:rPr lang="sl-SI" altLang="sl-SI"/>
              <a:t>Slovensko politično vodstvo se je odločilo za izvedbo plebiscita za samostojno in neodvisno državo, saj je postalo jasno, da tega s pogajanji ni možno doseči. Pred razpisom je objavilo pismo, v katerem je bilo razloženo, kako želi Slovenija doseči samostojnost.</a:t>
            </a:r>
          </a:p>
          <a:p>
            <a:r>
              <a:rPr lang="sl-SI" altLang="sl-SI"/>
              <a:t>Na plebiscitu se je zanjo odločilo 88.5% volilcev.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90C2A2-AE6E-4970-836E-7B3B9ECCA15E}"/>
              </a:ext>
            </a:extLst>
          </p:cNvPr>
          <p:cNvSpPr>
            <a:spLocks noGrp="1" noChangeArrowheads="1"/>
          </p:cNvSpPr>
          <p:nvPr>
            <p:ph type="sldNum" sz="quarter" idx="5"/>
          </p:nvPr>
        </p:nvSpPr>
        <p:spPr>
          <a:ln/>
        </p:spPr>
        <p:txBody>
          <a:bodyPr/>
          <a:lstStyle/>
          <a:p>
            <a:fld id="{4B4964B9-934A-47DE-9028-1141BA40D33F}" type="slidenum">
              <a:rPr lang="sl-SI" altLang="sl-SI"/>
              <a:pPr/>
              <a:t>7</a:t>
            </a:fld>
            <a:endParaRPr lang="sl-SI" altLang="sl-SI"/>
          </a:p>
        </p:txBody>
      </p:sp>
      <p:sp>
        <p:nvSpPr>
          <p:cNvPr id="44034" name="Rectangle 2">
            <a:extLst>
              <a:ext uri="{FF2B5EF4-FFF2-40B4-BE49-F238E27FC236}">
                <a16:creationId xmlns:a16="http://schemas.microsoft.com/office/drawing/2014/main" id="{494A7A59-C59C-422C-B335-B1BAC9FC5CDB}"/>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AB78D968-97B2-4E26-A468-F977352C5A7B}"/>
              </a:ext>
            </a:extLst>
          </p:cNvPr>
          <p:cNvSpPr>
            <a:spLocks noGrp="1" noChangeArrowheads="1"/>
          </p:cNvSpPr>
          <p:nvPr>
            <p:ph type="body" idx="1"/>
          </p:nvPr>
        </p:nvSpPr>
        <p:spPr/>
        <p:txBody>
          <a:bodyPr/>
          <a:lstStyle/>
          <a:p>
            <a:r>
              <a:rPr lang="sl-SI" altLang="sl-SI"/>
              <a:t>25. Junija je slovenski parlament kljub neugodni situaciji uradno razglasil neodvisnost Slovenije, ki je prevzela nadzor nad mejnimi prehodi in kontrolo letanja.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B9F4EA-6529-453E-B58E-49CEE269A2D6}"/>
              </a:ext>
            </a:extLst>
          </p:cNvPr>
          <p:cNvSpPr>
            <a:spLocks noGrp="1" noChangeArrowheads="1"/>
          </p:cNvSpPr>
          <p:nvPr>
            <p:ph type="sldNum" sz="quarter" idx="5"/>
          </p:nvPr>
        </p:nvSpPr>
        <p:spPr>
          <a:ln/>
        </p:spPr>
        <p:txBody>
          <a:bodyPr/>
          <a:lstStyle/>
          <a:p>
            <a:fld id="{1C0C25EC-0EBD-47A0-8010-88D3A17D9462}" type="slidenum">
              <a:rPr lang="sl-SI" altLang="sl-SI"/>
              <a:pPr/>
              <a:t>8</a:t>
            </a:fld>
            <a:endParaRPr lang="sl-SI" altLang="sl-SI"/>
          </a:p>
        </p:txBody>
      </p:sp>
      <p:sp>
        <p:nvSpPr>
          <p:cNvPr id="45058" name="Rectangle 2">
            <a:extLst>
              <a:ext uri="{FF2B5EF4-FFF2-40B4-BE49-F238E27FC236}">
                <a16:creationId xmlns:a16="http://schemas.microsoft.com/office/drawing/2014/main" id="{B10C939C-A1B2-459C-B150-26D57BD07113}"/>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EFEDC149-A190-45C8-B8E5-FE01325F385D}"/>
              </a:ext>
            </a:extLst>
          </p:cNvPr>
          <p:cNvSpPr>
            <a:spLocks noGrp="1" noChangeArrowheads="1"/>
          </p:cNvSpPr>
          <p:nvPr>
            <p:ph type="body" idx="1"/>
          </p:nvPr>
        </p:nvSpPr>
        <p:spPr/>
        <p:txBody>
          <a:bodyPr/>
          <a:lstStyle/>
          <a:p>
            <a:r>
              <a:rPr lang="sl-SI" altLang="sl-SI"/>
              <a:t>Zvezna vlada je sklenila, da mora zopet prevzeti nadzor nad mejnimi prehodi. 26. junija ponoči pa so oklepne enote Jugoslovanske ljudske armade začele prodirati iz Hrvaške v Slovenijo oz. se iz vojašnic v Sloveniji pomikati na cilje na meji in na letališče Brnik. Začela se je desetdnevna vojna za slovenijo.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52DC4E-ADAE-4317-96BB-38A9C0C96F44}"/>
              </a:ext>
            </a:extLst>
          </p:cNvPr>
          <p:cNvSpPr>
            <a:spLocks noGrp="1" noChangeArrowheads="1"/>
          </p:cNvSpPr>
          <p:nvPr>
            <p:ph type="sldNum" sz="quarter" idx="5"/>
          </p:nvPr>
        </p:nvSpPr>
        <p:spPr>
          <a:ln/>
        </p:spPr>
        <p:txBody>
          <a:bodyPr/>
          <a:lstStyle/>
          <a:p>
            <a:fld id="{14366A27-377C-443B-A798-D4738ADF0847}" type="slidenum">
              <a:rPr lang="sl-SI" altLang="sl-SI"/>
              <a:pPr/>
              <a:t>9</a:t>
            </a:fld>
            <a:endParaRPr lang="sl-SI" altLang="sl-SI"/>
          </a:p>
        </p:txBody>
      </p:sp>
      <p:sp>
        <p:nvSpPr>
          <p:cNvPr id="46082" name="Rectangle 2">
            <a:extLst>
              <a:ext uri="{FF2B5EF4-FFF2-40B4-BE49-F238E27FC236}">
                <a16:creationId xmlns:a16="http://schemas.microsoft.com/office/drawing/2014/main" id="{AD8306A2-A72F-4D19-A893-6CCF04D76ADE}"/>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72A7C8CB-8EEF-4327-B94E-9B5198E82E2C}"/>
              </a:ext>
            </a:extLst>
          </p:cNvPr>
          <p:cNvSpPr>
            <a:spLocks noGrp="1" noChangeArrowheads="1"/>
          </p:cNvSpPr>
          <p:nvPr>
            <p:ph type="body" idx="1"/>
          </p:nvPr>
        </p:nvSpPr>
        <p:spPr/>
        <p:txBody>
          <a:bodyPr/>
          <a:lstStyle/>
          <a:p>
            <a:r>
              <a:rPr lang="sl-SI" altLang="sl-SI"/>
              <a:t>Jugoslovanska ljudska armada pa ni bila pripravljena na odpore in protiofenzive. Kljub temu je do 28. junija zasedla večino mejnih prehodov in taktično ponudila premirje. Mnogo njenih pripadnikov se je predalo ali pa prestopilo na slovensko stran. Značilnosti oz. posebnosti te vojne so množične barikade, zapore ter blokade.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A13EB7-4C69-4BC1-8FB8-04DA00BB0759}"/>
              </a:ext>
            </a:extLst>
          </p:cNvPr>
          <p:cNvSpPr>
            <a:spLocks noGrp="1" noChangeArrowheads="1"/>
          </p:cNvSpPr>
          <p:nvPr>
            <p:ph type="sldNum" sz="quarter" idx="5"/>
          </p:nvPr>
        </p:nvSpPr>
        <p:spPr>
          <a:ln/>
        </p:spPr>
        <p:txBody>
          <a:bodyPr/>
          <a:lstStyle/>
          <a:p>
            <a:fld id="{B78BDD81-AB2F-46AE-939E-4A0AB591C3C4}" type="slidenum">
              <a:rPr lang="sl-SI" altLang="sl-SI"/>
              <a:pPr/>
              <a:t>10</a:t>
            </a:fld>
            <a:endParaRPr lang="sl-SI" altLang="sl-SI"/>
          </a:p>
        </p:txBody>
      </p:sp>
      <p:sp>
        <p:nvSpPr>
          <p:cNvPr id="47106" name="Rectangle 2">
            <a:extLst>
              <a:ext uri="{FF2B5EF4-FFF2-40B4-BE49-F238E27FC236}">
                <a16:creationId xmlns:a16="http://schemas.microsoft.com/office/drawing/2014/main" id="{8B522B72-28FB-4BE5-B35D-C3E0DBEF51AA}"/>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38F40686-1C48-47F3-B132-AC80CA5D3161}"/>
              </a:ext>
            </a:extLst>
          </p:cNvPr>
          <p:cNvSpPr>
            <a:spLocks noGrp="1" noChangeArrowheads="1"/>
          </p:cNvSpPr>
          <p:nvPr>
            <p:ph type="body" idx="1"/>
          </p:nvPr>
        </p:nvSpPr>
        <p:spPr/>
        <p:txBody>
          <a:bodyPr/>
          <a:lstStyle/>
          <a:p>
            <a:r>
              <a:rPr lang="sl-SI" altLang="sl-SI"/>
              <a:t>Julija 1991 so se na Brionih začela pogajanja med federacijo, Hrvaško, Slovenijo in Srbijo. Sprejeli so Brionsko deklaracijo, ki je ustavila osamosvojitvene sklepe za tri mesece. Zvezno predsedstvo je določilo, da mora Jugoslovanska ljudska armada v treh mesecih umakniti iz Slovenije. To se je zgodilo 25. oktobra z umikom zadnjih vojakov Jugoslovanske ljudske armade iz Slovenije.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6850" name="Group 2">
            <a:extLst>
              <a:ext uri="{FF2B5EF4-FFF2-40B4-BE49-F238E27FC236}">
                <a16:creationId xmlns:a16="http://schemas.microsoft.com/office/drawing/2014/main" id="{8EE632FD-E763-4D23-A5C1-74CC7BBEE2D0}"/>
              </a:ext>
            </a:extLst>
          </p:cNvPr>
          <p:cNvGrpSpPr>
            <a:grpSpLocks/>
          </p:cNvGrpSpPr>
          <p:nvPr/>
        </p:nvGrpSpPr>
        <p:grpSpPr bwMode="auto">
          <a:xfrm>
            <a:off x="1658938" y="1600200"/>
            <a:ext cx="6837362" cy="3200400"/>
            <a:chOff x="1045" y="1008"/>
            <a:chExt cx="4307" cy="2016"/>
          </a:xfrm>
        </p:grpSpPr>
        <p:sp>
          <p:nvSpPr>
            <p:cNvPr id="206851" name="Oval 3">
              <a:extLst>
                <a:ext uri="{FF2B5EF4-FFF2-40B4-BE49-F238E27FC236}">
                  <a16:creationId xmlns:a16="http://schemas.microsoft.com/office/drawing/2014/main" id="{9D87AFAE-F97A-4E19-BAB9-0881E407A72A}"/>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06852" name="Oval 4">
              <a:extLst>
                <a:ext uri="{FF2B5EF4-FFF2-40B4-BE49-F238E27FC236}">
                  <a16:creationId xmlns:a16="http://schemas.microsoft.com/office/drawing/2014/main" id="{77940F64-216F-46D1-ADAA-9A8D277F1C30}"/>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06853" name="Oval 5">
              <a:extLst>
                <a:ext uri="{FF2B5EF4-FFF2-40B4-BE49-F238E27FC236}">
                  <a16:creationId xmlns:a16="http://schemas.microsoft.com/office/drawing/2014/main" id="{444ADFDE-39EF-4337-BBCF-73075F06F3B4}"/>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06854" name="Oval 6">
              <a:extLst>
                <a:ext uri="{FF2B5EF4-FFF2-40B4-BE49-F238E27FC236}">
                  <a16:creationId xmlns:a16="http://schemas.microsoft.com/office/drawing/2014/main" id="{192B8311-D736-4A4E-B648-BCF04826BC7A}"/>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06855" name="Oval 7">
              <a:extLst>
                <a:ext uri="{FF2B5EF4-FFF2-40B4-BE49-F238E27FC236}">
                  <a16:creationId xmlns:a16="http://schemas.microsoft.com/office/drawing/2014/main" id="{3C9C5519-1C1D-4A05-AF56-ACCAF3C36B45}"/>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06856" name="Oval 8">
              <a:extLst>
                <a:ext uri="{FF2B5EF4-FFF2-40B4-BE49-F238E27FC236}">
                  <a16:creationId xmlns:a16="http://schemas.microsoft.com/office/drawing/2014/main" id="{D39631E2-E2AE-45BC-B8F6-62E8C8EF87FE}"/>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grpSp>
      <p:sp>
        <p:nvSpPr>
          <p:cNvPr id="206857" name="Rectangle 9">
            <a:extLst>
              <a:ext uri="{FF2B5EF4-FFF2-40B4-BE49-F238E27FC236}">
                <a16:creationId xmlns:a16="http://schemas.microsoft.com/office/drawing/2014/main" id="{0C6BEAD2-BE08-4D31-8908-A23D0F997A90}"/>
              </a:ext>
            </a:extLst>
          </p:cNvPr>
          <p:cNvSpPr>
            <a:spLocks noGrp="1" noChangeArrowheads="1"/>
          </p:cNvSpPr>
          <p:nvPr>
            <p:ph type="dt" sz="half" idx="2"/>
          </p:nvPr>
        </p:nvSpPr>
        <p:spPr/>
        <p:txBody>
          <a:bodyPr/>
          <a:lstStyle>
            <a:lvl1pPr>
              <a:defRPr/>
            </a:lvl1pPr>
          </a:lstStyle>
          <a:p>
            <a:endParaRPr lang="sl-SI" altLang="sl-SI"/>
          </a:p>
        </p:txBody>
      </p:sp>
      <p:sp>
        <p:nvSpPr>
          <p:cNvPr id="206858" name="Rectangle 10">
            <a:extLst>
              <a:ext uri="{FF2B5EF4-FFF2-40B4-BE49-F238E27FC236}">
                <a16:creationId xmlns:a16="http://schemas.microsoft.com/office/drawing/2014/main" id="{CF230219-EE8B-4A00-BA76-8A75E86F9DE4}"/>
              </a:ext>
            </a:extLst>
          </p:cNvPr>
          <p:cNvSpPr>
            <a:spLocks noGrp="1" noChangeArrowheads="1"/>
          </p:cNvSpPr>
          <p:nvPr>
            <p:ph type="ftr" sz="quarter" idx="3"/>
          </p:nvPr>
        </p:nvSpPr>
        <p:spPr/>
        <p:txBody>
          <a:bodyPr/>
          <a:lstStyle>
            <a:lvl1pPr>
              <a:defRPr/>
            </a:lvl1pPr>
          </a:lstStyle>
          <a:p>
            <a:endParaRPr lang="sl-SI" altLang="sl-SI"/>
          </a:p>
        </p:txBody>
      </p:sp>
      <p:sp>
        <p:nvSpPr>
          <p:cNvPr id="206859" name="Rectangle 11">
            <a:extLst>
              <a:ext uri="{FF2B5EF4-FFF2-40B4-BE49-F238E27FC236}">
                <a16:creationId xmlns:a16="http://schemas.microsoft.com/office/drawing/2014/main" id="{C7D807C8-96E9-4312-B319-D662B2BC7B60}"/>
              </a:ext>
            </a:extLst>
          </p:cNvPr>
          <p:cNvSpPr>
            <a:spLocks noGrp="1" noChangeArrowheads="1"/>
          </p:cNvSpPr>
          <p:nvPr>
            <p:ph type="sldNum" sz="quarter" idx="4"/>
          </p:nvPr>
        </p:nvSpPr>
        <p:spPr/>
        <p:txBody>
          <a:bodyPr/>
          <a:lstStyle>
            <a:lvl1pPr>
              <a:defRPr/>
            </a:lvl1pPr>
          </a:lstStyle>
          <a:p>
            <a:fld id="{804EBEF0-8F70-4FA5-98EE-E4EB849506A2}" type="slidenum">
              <a:rPr lang="sl-SI" altLang="sl-SI"/>
              <a:pPr/>
              <a:t>‹#›</a:t>
            </a:fld>
            <a:endParaRPr lang="sl-SI" altLang="sl-SI"/>
          </a:p>
        </p:txBody>
      </p:sp>
      <p:sp>
        <p:nvSpPr>
          <p:cNvPr id="206860" name="Rectangle 12">
            <a:extLst>
              <a:ext uri="{FF2B5EF4-FFF2-40B4-BE49-F238E27FC236}">
                <a16:creationId xmlns:a16="http://schemas.microsoft.com/office/drawing/2014/main" id="{6E04462B-D21A-44CF-82BA-071B00E0879E}"/>
              </a:ext>
            </a:extLst>
          </p:cNvPr>
          <p:cNvSpPr>
            <a:spLocks noGrp="1" noChangeArrowheads="1"/>
          </p:cNvSpPr>
          <p:nvPr>
            <p:ph type="ctrTitle"/>
          </p:nvPr>
        </p:nvSpPr>
        <p:spPr>
          <a:xfrm>
            <a:off x="685800" y="1219200"/>
            <a:ext cx="7772400" cy="1933575"/>
          </a:xfrm>
        </p:spPr>
        <p:txBody>
          <a:bodyPr anchor="b"/>
          <a:lstStyle>
            <a:lvl1pPr algn="r">
              <a:defRPr sz="4400"/>
            </a:lvl1pPr>
          </a:lstStyle>
          <a:p>
            <a:pPr lvl="0"/>
            <a:r>
              <a:rPr lang="sl-SI" altLang="sl-SI" noProof="0"/>
              <a:t>Kliknite, če želite urediti slog naslova matrice</a:t>
            </a:r>
          </a:p>
        </p:txBody>
      </p:sp>
      <p:sp>
        <p:nvSpPr>
          <p:cNvPr id="206861" name="Rectangle 13">
            <a:extLst>
              <a:ext uri="{FF2B5EF4-FFF2-40B4-BE49-F238E27FC236}">
                <a16:creationId xmlns:a16="http://schemas.microsoft.com/office/drawing/2014/main" id="{0C5D8C81-09D6-4A9C-9866-2EDB841C9FDD}"/>
              </a:ext>
            </a:extLst>
          </p:cNvPr>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sl-SI" altLang="sl-SI" noProof="0"/>
              <a:t>Kliknite, če želite urediti slog podnaslova matrice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EAC3-9A6A-40D2-B33B-8EAA06AF434A}"/>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76E9562-E7ED-49F3-B3A6-CBB05ACDA1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8910783-DDCC-48D1-A43C-E0915E913C6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8C2F90B-5D6D-4804-96D3-90E60660B10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EC2D3EF-346A-4CBD-A293-5005862D444C}"/>
              </a:ext>
            </a:extLst>
          </p:cNvPr>
          <p:cNvSpPr>
            <a:spLocks noGrp="1"/>
          </p:cNvSpPr>
          <p:nvPr>
            <p:ph type="sldNum" sz="quarter" idx="12"/>
          </p:nvPr>
        </p:nvSpPr>
        <p:spPr/>
        <p:txBody>
          <a:bodyPr/>
          <a:lstStyle>
            <a:lvl1pPr>
              <a:defRPr/>
            </a:lvl1pPr>
          </a:lstStyle>
          <a:p>
            <a:fld id="{276DE8C3-9242-472B-B89F-CAB7E9FE1F73}" type="slidenum">
              <a:rPr lang="sl-SI" altLang="sl-SI"/>
              <a:pPr/>
              <a:t>‹#›</a:t>
            </a:fld>
            <a:endParaRPr lang="sl-SI" altLang="sl-SI"/>
          </a:p>
        </p:txBody>
      </p:sp>
    </p:spTree>
    <p:extLst>
      <p:ext uri="{BB962C8B-B14F-4D97-AF65-F5344CB8AC3E}">
        <p14:creationId xmlns:p14="http://schemas.microsoft.com/office/powerpoint/2010/main" val="299733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F032F2-663B-4333-B599-21FFBE8B25A6}"/>
              </a:ext>
            </a:extLst>
          </p:cNvPr>
          <p:cNvSpPr>
            <a:spLocks noGrp="1"/>
          </p:cNvSpPr>
          <p:nvPr>
            <p:ph type="title" orient="vert"/>
          </p:nvPr>
        </p:nvSpPr>
        <p:spPr>
          <a:xfrm>
            <a:off x="6629400" y="274638"/>
            <a:ext cx="2057400" cy="5856287"/>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88FC46E-FDD1-46CD-8E6E-C95FE4E14BE6}"/>
              </a:ext>
            </a:extLst>
          </p:cNvPr>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617F6AD-336F-4C8D-860C-44167530DBB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8EE7868-AB1A-4AF9-81F8-42B77C61F9D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9F17200-8FDD-4A91-AA3B-0B1828AE4777}"/>
              </a:ext>
            </a:extLst>
          </p:cNvPr>
          <p:cNvSpPr>
            <a:spLocks noGrp="1"/>
          </p:cNvSpPr>
          <p:nvPr>
            <p:ph type="sldNum" sz="quarter" idx="12"/>
          </p:nvPr>
        </p:nvSpPr>
        <p:spPr/>
        <p:txBody>
          <a:bodyPr/>
          <a:lstStyle>
            <a:lvl1pPr>
              <a:defRPr/>
            </a:lvl1pPr>
          </a:lstStyle>
          <a:p>
            <a:fld id="{A717785F-32C3-4E02-A455-73F4C37EA2F4}" type="slidenum">
              <a:rPr lang="sl-SI" altLang="sl-SI"/>
              <a:pPr/>
              <a:t>‹#›</a:t>
            </a:fld>
            <a:endParaRPr lang="sl-SI" altLang="sl-SI"/>
          </a:p>
        </p:txBody>
      </p:sp>
    </p:spTree>
    <p:extLst>
      <p:ext uri="{BB962C8B-B14F-4D97-AF65-F5344CB8AC3E}">
        <p14:creationId xmlns:p14="http://schemas.microsoft.com/office/powerpoint/2010/main" val="358258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D39FEF-9096-4C0A-A4CF-F2DEF2834C16}"/>
              </a:ext>
            </a:extLst>
          </p:cNvPr>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2">
            <a:extLst>
              <a:ext uri="{FF2B5EF4-FFF2-40B4-BE49-F238E27FC236}">
                <a16:creationId xmlns:a16="http://schemas.microsoft.com/office/drawing/2014/main" id="{AA65100D-5DE7-4C00-99F3-2CE1CA3A2983}"/>
              </a:ext>
            </a:extLst>
          </p:cNvPr>
          <p:cNvSpPr>
            <a:spLocks noGrp="1"/>
          </p:cNvSpPr>
          <p:nvPr>
            <p:ph type="dt" sz="half" idx="10"/>
          </p:nvPr>
        </p:nvSpPr>
        <p:spPr>
          <a:xfrm>
            <a:off x="457200" y="6248400"/>
            <a:ext cx="2133600" cy="457200"/>
          </a:xfrm>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BDAF916E-BE15-49A9-A79C-8F90113DDAC9}"/>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D618DA1-71BA-45F4-81AC-7EB251A48227}"/>
              </a:ext>
            </a:extLst>
          </p:cNvPr>
          <p:cNvSpPr>
            <a:spLocks noGrp="1"/>
          </p:cNvSpPr>
          <p:nvPr>
            <p:ph type="sldNum" sz="quarter" idx="12"/>
          </p:nvPr>
        </p:nvSpPr>
        <p:spPr>
          <a:xfrm>
            <a:off x="6553200" y="6248400"/>
            <a:ext cx="2133600" cy="457200"/>
          </a:xfrm>
        </p:spPr>
        <p:txBody>
          <a:bodyPr/>
          <a:lstStyle>
            <a:lvl1pPr>
              <a:defRPr/>
            </a:lvl1pPr>
          </a:lstStyle>
          <a:p>
            <a:fld id="{F9B4F3E8-7232-4008-86F7-D01BDF31B8B7}" type="slidenum">
              <a:rPr lang="sl-SI" altLang="sl-SI"/>
              <a:pPr/>
              <a:t>‹#›</a:t>
            </a:fld>
            <a:endParaRPr lang="sl-SI" altLang="sl-SI"/>
          </a:p>
        </p:txBody>
      </p:sp>
    </p:spTree>
    <p:extLst>
      <p:ext uri="{BB962C8B-B14F-4D97-AF65-F5344CB8AC3E}">
        <p14:creationId xmlns:p14="http://schemas.microsoft.com/office/powerpoint/2010/main" val="12109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5DD3-6D11-412C-ACAE-673C868CF30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B6B59E3-27F0-44FC-A463-38CDE0138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FCD35FF-FB8E-491C-8209-E07CAB1F783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EA75D23-CD56-40E5-95CE-E127E61AB24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718325D-5C27-4285-B11E-C656A76DF466}"/>
              </a:ext>
            </a:extLst>
          </p:cNvPr>
          <p:cNvSpPr>
            <a:spLocks noGrp="1"/>
          </p:cNvSpPr>
          <p:nvPr>
            <p:ph type="sldNum" sz="quarter" idx="12"/>
          </p:nvPr>
        </p:nvSpPr>
        <p:spPr/>
        <p:txBody>
          <a:bodyPr/>
          <a:lstStyle>
            <a:lvl1pPr>
              <a:defRPr/>
            </a:lvl1pPr>
          </a:lstStyle>
          <a:p>
            <a:fld id="{A7A63110-9976-49E7-B40F-797677E850FC}" type="slidenum">
              <a:rPr lang="sl-SI" altLang="sl-SI"/>
              <a:pPr/>
              <a:t>‹#›</a:t>
            </a:fld>
            <a:endParaRPr lang="sl-SI" altLang="sl-SI"/>
          </a:p>
        </p:txBody>
      </p:sp>
    </p:spTree>
    <p:extLst>
      <p:ext uri="{BB962C8B-B14F-4D97-AF65-F5344CB8AC3E}">
        <p14:creationId xmlns:p14="http://schemas.microsoft.com/office/powerpoint/2010/main" val="397920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5368-480F-40C3-A815-0D27872C1A5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70E6950-DFB5-42C7-8A4C-4F12D324131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4685C8C-BEA7-4925-96CD-CFB843B2442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541B258-06B7-4AC5-8A15-86DB334B417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A319771-A0B2-4E92-A513-2BCCBE882268}"/>
              </a:ext>
            </a:extLst>
          </p:cNvPr>
          <p:cNvSpPr>
            <a:spLocks noGrp="1"/>
          </p:cNvSpPr>
          <p:nvPr>
            <p:ph type="sldNum" sz="quarter" idx="12"/>
          </p:nvPr>
        </p:nvSpPr>
        <p:spPr/>
        <p:txBody>
          <a:bodyPr/>
          <a:lstStyle>
            <a:lvl1pPr>
              <a:defRPr/>
            </a:lvl1pPr>
          </a:lstStyle>
          <a:p>
            <a:fld id="{15AC5B56-4B68-41C8-A91F-F0B5F04D846B}" type="slidenum">
              <a:rPr lang="sl-SI" altLang="sl-SI"/>
              <a:pPr/>
              <a:t>‹#›</a:t>
            </a:fld>
            <a:endParaRPr lang="sl-SI" altLang="sl-SI"/>
          </a:p>
        </p:txBody>
      </p:sp>
    </p:spTree>
    <p:extLst>
      <p:ext uri="{BB962C8B-B14F-4D97-AF65-F5344CB8AC3E}">
        <p14:creationId xmlns:p14="http://schemas.microsoft.com/office/powerpoint/2010/main" val="56625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4002-8B3B-4331-9C49-C966C595D1A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8F9DCE8-BF6B-47B5-92BA-812797DA84D3}"/>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F05180F-3A48-4260-B890-210BEE5DB0B8}"/>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C3F33D2-5E04-4F92-A964-133F6A73543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C00AE7D-2BCD-4B5C-ACC5-ECDAE8546C9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AE18A64-F57D-4462-B7CB-5582200822CB}"/>
              </a:ext>
            </a:extLst>
          </p:cNvPr>
          <p:cNvSpPr>
            <a:spLocks noGrp="1"/>
          </p:cNvSpPr>
          <p:nvPr>
            <p:ph type="sldNum" sz="quarter" idx="12"/>
          </p:nvPr>
        </p:nvSpPr>
        <p:spPr/>
        <p:txBody>
          <a:bodyPr/>
          <a:lstStyle>
            <a:lvl1pPr>
              <a:defRPr/>
            </a:lvl1pPr>
          </a:lstStyle>
          <a:p>
            <a:fld id="{C538C75F-B4CC-42D4-AF84-057883EF36BA}" type="slidenum">
              <a:rPr lang="sl-SI" altLang="sl-SI"/>
              <a:pPr/>
              <a:t>‹#›</a:t>
            </a:fld>
            <a:endParaRPr lang="sl-SI" altLang="sl-SI"/>
          </a:p>
        </p:txBody>
      </p:sp>
    </p:spTree>
    <p:extLst>
      <p:ext uri="{BB962C8B-B14F-4D97-AF65-F5344CB8AC3E}">
        <p14:creationId xmlns:p14="http://schemas.microsoft.com/office/powerpoint/2010/main" val="142138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78E4-D893-41E9-8C88-4B66473CE9F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5AEA59B-F8A2-4F24-8864-28CAB34CC84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17EE7-C14E-473E-B923-82AF6FD0D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7E7D30EE-6484-4672-A498-82794C80929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FCA19-4331-4F79-A5EE-499C193B70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3D6C98A1-DDBE-4700-AC1C-5394285FD314}"/>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FBC1F752-C7EA-4915-B0A4-4082011CBCAA}"/>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B460C9DF-58C0-4A6B-86B0-23A5C2DAD0D2}"/>
              </a:ext>
            </a:extLst>
          </p:cNvPr>
          <p:cNvSpPr>
            <a:spLocks noGrp="1"/>
          </p:cNvSpPr>
          <p:nvPr>
            <p:ph type="sldNum" sz="quarter" idx="12"/>
          </p:nvPr>
        </p:nvSpPr>
        <p:spPr/>
        <p:txBody>
          <a:bodyPr/>
          <a:lstStyle>
            <a:lvl1pPr>
              <a:defRPr/>
            </a:lvl1pPr>
          </a:lstStyle>
          <a:p>
            <a:fld id="{19EF8ED9-3E55-414A-BBCD-82B13BA3E2CC}" type="slidenum">
              <a:rPr lang="sl-SI" altLang="sl-SI"/>
              <a:pPr/>
              <a:t>‹#›</a:t>
            </a:fld>
            <a:endParaRPr lang="sl-SI" altLang="sl-SI"/>
          </a:p>
        </p:txBody>
      </p:sp>
    </p:spTree>
    <p:extLst>
      <p:ext uri="{BB962C8B-B14F-4D97-AF65-F5344CB8AC3E}">
        <p14:creationId xmlns:p14="http://schemas.microsoft.com/office/powerpoint/2010/main" val="352861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C470-8787-4F36-B556-0EE436B7FE2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6E00B64C-B84E-4E6E-BE39-FF800F7975A6}"/>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54F6C861-9DE4-48BE-9B2F-ACDBFACE4CBE}"/>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F71A4F33-E67E-403E-8CEE-6AF3E577F3B3}"/>
              </a:ext>
            </a:extLst>
          </p:cNvPr>
          <p:cNvSpPr>
            <a:spLocks noGrp="1"/>
          </p:cNvSpPr>
          <p:nvPr>
            <p:ph type="sldNum" sz="quarter" idx="12"/>
          </p:nvPr>
        </p:nvSpPr>
        <p:spPr/>
        <p:txBody>
          <a:bodyPr/>
          <a:lstStyle>
            <a:lvl1pPr>
              <a:defRPr/>
            </a:lvl1pPr>
          </a:lstStyle>
          <a:p>
            <a:fld id="{6D6308E5-9E5C-445B-9AAC-8A65BD83ECA8}" type="slidenum">
              <a:rPr lang="sl-SI" altLang="sl-SI"/>
              <a:pPr/>
              <a:t>‹#›</a:t>
            </a:fld>
            <a:endParaRPr lang="sl-SI" altLang="sl-SI"/>
          </a:p>
        </p:txBody>
      </p:sp>
    </p:spTree>
    <p:extLst>
      <p:ext uri="{BB962C8B-B14F-4D97-AF65-F5344CB8AC3E}">
        <p14:creationId xmlns:p14="http://schemas.microsoft.com/office/powerpoint/2010/main" val="336531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4B599-BFE3-4D96-A3C6-DE2C6E5DC5E3}"/>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258B23DA-4A41-4FF4-A4F4-5432F8B9D268}"/>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434D5AD9-4623-4076-9C5F-75B5A67BE405}"/>
              </a:ext>
            </a:extLst>
          </p:cNvPr>
          <p:cNvSpPr>
            <a:spLocks noGrp="1"/>
          </p:cNvSpPr>
          <p:nvPr>
            <p:ph type="sldNum" sz="quarter" idx="12"/>
          </p:nvPr>
        </p:nvSpPr>
        <p:spPr/>
        <p:txBody>
          <a:bodyPr/>
          <a:lstStyle>
            <a:lvl1pPr>
              <a:defRPr/>
            </a:lvl1pPr>
          </a:lstStyle>
          <a:p>
            <a:fld id="{5AF9BB7F-1731-4BDC-82B1-D5CBD655F37B}" type="slidenum">
              <a:rPr lang="sl-SI" altLang="sl-SI"/>
              <a:pPr/>
              <a:t>‹#›</a:t>
            </a:fld>
            <a:endParaRPr lang="sl-SI" altLang="sl-SI"/>
          </a:p>
        </p:txBody>
      </p:sp>
    </p:spTree>
    <p:extLst>
      <p:ext uri="{BB962C8B-B14F-4D97-AF65-F5344CB8AC3E}">
        <p14:creationId xmlns:p14="http://schemas.microsoft.com/office/powerpoint/2010/main" val="406520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55B8-7C6C-4A51-9D8D-166ADA2D190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242CD5DD-B832-41BF-A50E-F36B35F736C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96461538-6BF5-49E2-975E-E5A21BB648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806D9-5B59-44A8-8DFB-742E4173256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8C2B26C6-3C2E-4D45-AE8B-074F95B551F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96DC5B9-265B-40EB-9C22-AC565B4DC0E4}"/>
              </a:ext>
            </a:extLst>
          </p:cNvPr>
          <p:cNvSpPr>
            <a:spLocks noGrp="1"/>
          </p:cNvSpPr>
          <p:nvPr>
            <p:ph type="sldNum" sz="quarter" idx="12"/>
          </p:nvPr>
        </p:nvSpPr>
        <p:spPr/>
        <p:txBody>
          <a:bodyPr/>
          <a:lstStyle>
            <a:lvl1pPr>
              <a:defRPr/>
            </a:lvl1pPr>
          </a:lstStyle>
          <a:p>
            <a:fld id="{245ABF58-F00E-4CB9-A003-9D18394A9C46}" type="slidenum">
              <a:rPr lang="sl-SI" altLang="sl-SI"/>
              <a:pPr/>
              <a:t>‹#›</a:t>
            </a:fld>
            <a:endParaRPr lang="sl-SI" altLang="sl-SI"/>
          </a:p>
        </p:txBody>
      </p:sp>
    </p:spTree>
    <p:extLst>
      <p:ext uri="{BB962C8B-B14F-4D97-AF65-F5344CB8AC3E}">
        <p14:creationId xmlns:p14="http://schemas.microsoft.com/office/powerpoint/2010/main" val="247025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52D8-8832-4CED-B9D2-5C365D71D08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4C308CE9-52E4-4116-91B5-BBAEF2579A5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C503D2CE-76D9-4160-BCF9-D13846DDDF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3B87F-B763-46E0-86D7-4EB3499E02A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FD5DA0DF-CC21-4706-8B0E-8982756D911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3ED6C97-7849-40BD-91D2-0B768DAEB675}"/>
              </a:ext>
            </a:extLst>
          </p:cNvPr>
          <p:cNvSpPr>
            <a:spLocks noGrp="1"/>
          </p:cNvSpPr>
          <p:nvPr>
            <p:ph type="sldNum" sz="quarter" idx="12"/>
          </p:nvPr>
        </p:nvSpPr>
        <p:spPr/>
        <p:txBody>
          <a:bodyPr/>
          <a:lstStyle>
            <a:lvl1pPr>
              <a:defRPr/>
            </a:lvl1pPr>
          </a:lstStyle>
          <a:p>
            <a:fld id="{5C982E65-17DB-4549-811F-26A26B3831D4}" type="slidenum">
              <a:rPr lang="sl-SI" altLang="sl-SI"/>
              <a:pPr/>
              <a:t>‹#›</a:t>
            </a:fld>
            <a:endParaRPr lang="sl-SI" altLang="sl-SI"/>
          </a:p>
        </p:txBody>
      </p:sp>
    </p:spTree>
    <p:extLst>
      <p:ext uri="{BB962C8B-B14F-4D97-AF65-F5344CB8AC3E}">
        <p14:creationId xmlns:p14="http://schemas.microsoft.com/office/powerpoint/2010/main" val="210491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826" name="Group 2">
            <a:extLst>
              <a:ext uri="{FF2B5EF4-FFF2-40B4-BE49-F238E27FC236}">
                <a16:creationId xmlns:a16="http://schemas.microsoft.com/office/drawing/2014/main" id="{4050F0BA-956D-48EE-A9B5-EEADEF2B8A35}"/>
              </a:ext>
            </a:extLst>
          </p:cNvPr>
          <p:cNvGrpSpPr>
            <a:grpSpLocks/>
          </p:cNvGrpSpPr>
          <p:nvPr/>
        </p:nvGrpSpPr>
        <p:grpSpPr bwMode="auto">
          <a:xfrm>
            <a:off x="1071563" y="304800"/>
            <a:ext cx="7615237" cy="1106488"/>
            <a:chOff x="675" y="192"/>
            <a:chExt cx="4797" cy="697"/>
          </a:xfrm>
        </p:grpSpPr>
        <p:sp>
          <p:nvSpPr>
            <p:cNvPr id="205827" name="Oval 3">
              <a:extLst>
                <a:ext uri="{FF2B5EF4-FFF2-40B4-BE49-F238E27FC236}">
                  <a16:creationId xmlns:a16="http://schemas.microsoft.com/office/drawing/2014/main" id="{F1D3BA99-339D-4BD2-A5C6-9066C46439F3}"/>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05828" name="Oval 4">
              <a:extLst>
                <a:ext uri="{FF2B5EF4-FFF2-40B4-BE49-F238E27FC236}">
                  <a16:creationId xmlns:a16="http://schemas.microsoft.com/office/drawing/2014/main" id="{2AAA83B9-20D8-451A-8FDD-412F74DAFB41}"/>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05829" name="Oval 5">
              <a:extLst>
                <a:ext uri="{FF2B5EF4-FFF2-40B4-BE49-F238E27FC236}">
                  <a16:creationId xmlns:a16="http://schemas.microsoft.com/office/drawing/2014/main" id="{577BF521-A74E-4A6B-8363-7166B46BCF7A}"/>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05830" name="Oval 6">
              <a:extLst>
                <a:ext uri="{FF2B5EF4-FFF2-40B4-BE49-F238E27FC236}">
                  <a16:creationId xmlns:a16="http://schemas.microsoft.com/office/drawing/2014/main" id="{5E5A1A3E-0436-40E2-89E7-FEB364F523BB}"/>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05831" name="Oval 7">
              <a:extLst>
                <a:ext uri="{FF2B5EF4-FFF2-40B4-BE49-F238E27FC236}">
                  <a16:creationId xmlns:a16="http://schemas.microsoft.com/office/drawing/2014/main" id="{C60FC52D-1504-46FC-911F-E52BCB22F125}"/>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grpSp>
      <p:sp>
        <p:nvSpPr>
          <p:cNvPr id="205832" name="Rectangle 8">
            <a:extLst>
              <a:ext uri="{FF2B5EF4-FFF2-40B4-BE49-F238E27FC236}">
                <a16:creationId xmlns:a16="http://schemas.microsoft.com/office/drawing/2014/main" id="{18076C50-B283-4F4F-BF42-9B69F984F6CD}"/>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205833" name="Rectangle 9">
            <a:extLst>
              <a:ext uri="{FF2B5EF4-FFF2-40B4-BE49-F238E27FC236}">
                <a16:creationId xmlns:a16="http://schemas.microsoft.com/office/drawing/2014/main" id="{08FE53D7-C165-41A8-949E-03087BE4F45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sl-SI" altLang="sl-SI"/>
          </a:p>
        </p:txBody>
      </p:sp>
      <p:sp>
        <p:nvSpPr>
          <p:cNvPr id="205834" name="Rectangle 10">
            <a:extLst>
              <a:ext uri="{FF2B5EF4-FFF2-40B4-BE49-F238E27FC236}">
                <a16:creationId xmlns:a16="http://schemas.microsoft.com/office/drawing/2014/main" id="{ADCEB6F2-C7B8-4526-99A4-CAC3259CDC1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sl-SI" altLang="sl-SI"/>
          </a:p>
        </p:txBody>
      </p:sp>
      <p:sp>
        <p:nvSpPr>
          <p:cNvPr id="205835" name="Rectangle 11">
            <a:extLst>
              <a:ext uri="{FF2B5EF4-FFF2-40B4-BE49-F238E27FC236}">
                <a16:creationId xmlns:a16="http://schemas.microsoft.com/office/drawing/2014/main" id="{AF9BFAF5-ADEC-460B-BECF-490B1E81A717}"/>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C4F9DA69-BB94-4D71-B00F-25A9487DAC0B}" type="slidenum">
              <a:rPr lang="sl-SI" altLang="sl-SI"/>
              <a:pPr/>
              <a:t>‹#›</a:t>
            </a:fld>
            <a:endParaRPr lang="sl-SI" altLang="sl-SI"/>
          </a:p>
        </p:txBody>
      </p:sp>
      <p:sp>
        <p:nvSpPr>
          <p:cNvPr id="205836" name="Rectangle 12">
            <a:extLst>
              <a:ext uri="{FF2B5EF4-FFF2-40B4-BE49-F238E27FC236}">
                <a16:creationId xmlns:a16="http://schemas.microsoft.com/office/drawing/2014/main" id="{DDF30065-4EE5-4F75-9A0D-8647FE8ED26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defRPr>
      </a:lvl2pPr>
      <a:lvl3pPr algn="l" rtl="0" fontAlgn="base">
        <a:spcBef>
          <a:spcPct val="0"/>
        </a:spcBef>
        <a:spcAft>
          <a:spcPct val="0"/>
        </a:spcAft>
        <a:defRPr sz="3800">
          <a:solidFill>
            <a:schemeClr val="tx2"/>
          </a:solidFill>
          <a:latin typeface="Arial" panose="020B0604020202020204" pitchFamily="34" charset="0"/>
        </a:defRPr>
      </a:lvl3pPr>
      <a:lvl4pPr algn="l" rtl="0" fontAlgn="base">
        <a:spcBef>
          <a:spcPct val="0"/>
        </a:spcBef>
        <a:spcAft>
          <a:spcPct val="0"/>
        </a:spcAft>
        <a:defRPr sz="3800">
          <a:solidFill>
            <a:schemeClr val="tx2"/>
          </a:solidFill>
          <a:latin typeface="Arial" panose="020B0604020202020204" pitchFamily="34" charset="0"/>
        </a:defRPr>
      </a:lvl4pPr>
      <a:lvl5pPr algn="l" rtl="0" fontAlgn="base">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audio" Target="file:///C:\Documents%20and%20Settings\Tja&#353;a\My%20Documents\predstaviteu\zdravljica-vok.mp3" TargetMode="Externa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vlada.s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6.jpeg"/><Relationship Id="rId26" Type="http://schemas.openxmlformats.org/officeDocument/2006/relationships/image" Target="../media/image54.jpeg"/><Relationship Id="rId3" Type="http://schemas.openxmlformats.org/officeDocument/2006/relationships/image" Target="../media/image31.png"/><Relationship Id="rId21" Type="http://schemas.openxmlformats.org/officeDocument/2006/relationships/image" Target="../media/image49.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jpeg"/><Relationship Id="rId25" Type="http://schemas.openxmlformats.org/officeDocument/2006/relationships/image" Target="../media/image53.jpeg"/><Relationship Id="rId2" Type="http://schemas.openxmlformats.org/officeDocument/2006/relationships/slideLayout" Target="../slideLayouts/slideLayout2.xml"/><Relationship Id="rId16" Type="http://schemas.openxmlformats.org/officeDocument/2006/relationships/image" Target="../media/image44.jpeg"/><Relationship Id="rId20" Type="http://schemas.openxmlformats.org/officeDocument/2006/relationships/image" Target="../media/image48.jpeg"/><Relationship Id="rId29" Type="http://schemas.openxmlformats.org/officeDocument/2006/relationships/image" Target="../media/image57.jpeg"/><Relationship Id="rId1" Type="http://schemas.openxmlformats.org/officeDocument/2006/relationships/audio" Target="file:///C:\Documents%20and%20Settings\Tja&#353;a\My%20Documents\beethoven-elise.mid" TargetMode="External"/><Relationship Id="rId6" Type="http://schemas.openxmlformats.org/officeDocument/2006/relationships/image" Target="../media/image34.jpeg"/><Relationship Id="rId11" Type="http://schemas.openxmlformats.org/officeDocument/2006/relationships/image" Target="../media/image39.jpeg"/><Relationship Id="rId24" Type="http://schemas.openxmlformats.org/officeDocument/2006/relationships/image" Target="../media/image52.jpeg"/><Relationship Id="rId5" Type="http://schemas.openxmlformats.org/officeDocument/2006/relationships/image" Target="../media/image33.jpeg"/><Relationship Id="rId15" Type="http://schemas.openxmlformats.org/officeDocument/2006/relationships/image" Target="../media/image43.jpeg"/><Relationship Id="rId23" Type="http://schemas.openxmlformats.org/officeDocument/2006/relationships/image" Target="../media/image51.jpeg"/><Relationship Id="rId28" Type="http://schemas.openxmlformats.org/officeDocument/2006/relationships/image" Target="../media/image56.jpeg"/><Relationship Id="rId10" Type="http://schemas.openxmlformats.org/officeDocument/2006/relationships/image" Target="../media/image38.jpeg"/><Relationship Id="rId19" Type="http://schemas.openxmlformats.org/officeDocument/2006/relationships/image" Target="../media/image47.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 Id="rId22" Type="http://schemas.openxmlformats.org/officeDocument/2006/relationships/image" Target="../media/image50.jpeg"/><Relationship Id="rId27"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140204_fahne">
            <a:extLst>
              <a:ext uri="{FF2B5EF4-FFF2-40B4-BE49-F238E27FC236}">
                <a16:creationId xmlns:a16="http://schemas.microsoft.com/office/drawing/2014/main" id="{FE0EAA97-7E1E-472B-8DCC-1B1FE3F912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07" name="WordArt 59">
            <a:extLst>
              <a:ext uri="{FF2B5EF4-FFF2-40B4-BE49-F238E27FC236}">
                <a16:creationId xmlns:a16="http://schemas.microsoft.com/office/drawing/2014/main" id="{E6B77969-44C2-4B09-A3BB-DD9D417B8177}"/>
              </a:ext>
            </a:extLst>
          </p:cNvPr>
          <p:cNvSpPr>
            <a:spLocks noChangeArrowheads="1" noChangeShapeType="1" noTextEdit="1"/>
          </p:cNvSpPr>
          <p:nvPr/>
        </p:nvSpPr>
        <p:spPr bwMode="auto">
          <a:xfrm>
            <a:off x="1692275" y="2565400"/>
            <a:ext cx="6048375" cy="23399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3600" kern="10">
                <a:ln w="9525">
                  <a:solidFill>
                    <a:srgbClr val="000000"/>
                  </a:solidFill>
                  <a:round/>
                  <a:headEnd/>
                  <a:tailEnd/>
                </a:ln>
                <a:gradFill rotWithShape="1">
                  <a:gsLst>
                    <a:gs pos="0">
                      <a:schemeClr val="bg1"/>
                    </a:gs>
                    <a:gs pos="100000">
                      <a:srgbClr val="FF0000"/>
                    </a:gs>
                  </a:gsLst>
                  <a:lin ang="5400000" scaled="1"/>
                </a:gradFill>
                <a:latin typeface="Arial Black" panose="020B0A04020102020204" pitchFamily="34" charset="0"/>
              </a:rPr>
              <a:t>Slovenija</a:t>
            </a:r>
          </a:p>
        </p:txBody>
      </p:sp>
      <p:pic>
        <p:nvPicPr>
          <p:cNvPr id="2067" name="Picture 19" descr="si-grb">
            <a:extLst>
              <a:ext uri="{FF2B5EF4-FFF2-40B4-BE49-F238E27FC236}">
                <a16:creationId xmlns:a16="http://schemas.microsoft.com/office/drawing/2014/main" id="{78ACB512-4EBA-4292-8E57-32E0478D7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700213"/>
            <a:ext cx="20383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zdravica">
            <a:extLst>
              <a:ext uri="{FF2B5EF4-FFF2-40B4-BE49-F238E27FC236}">
                <a16:creationId xmlns:a16="http://schemas.microsoft.com/office/drawing/2014/main" id="{CCA2EC46-4352-45D9-8012-8AA7870C8D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0"/>
            <a:ext cx="4819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map_of_slovenia">
            <a:extLst>
              <a:ext uri="{FF2B5EF4-FFF2-40B4-BE49-F238E27FC236}">
                <a16:creationId xmlns:a16="http://schemas.microsoft.com/office/drawing/2014/main" id="{4451C589-3888-4829-A748-2C7B1D027E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vojna-02">
            <a:extLst>
              <a:ext uri="{FF2B5EF4-FFF2-40B4-BE49-F238E27FC236}">
                <a16:creationId xmlns:a16="http://schemas.microsoft.com/office/drawing/2014/main" id="{6A08FFB5-2ACF-4506-9DE0-ABBBE92883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vojna-04">
            <a:extLst>
              <a:ext uri="{FF2B5EF4-FFF2-40B4-BE49-F238E27FC236}">
                <a16:creationId xmlns:a16="http://schemas.microsoft.com/office/drawing/2014/main" id="{E0BE9B0A-92B0-4926-B523-DDD5E86ADB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051050"/>
            <a:ext cx="6732588" cy="480695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troops32-1">
            <a:extLst>
              <a:ext uri="{FF2B5EF4-FFF2-40B4-BE49-F238E27FC236}">
                <a16:creationId xmlns:a16="http://schemas.microsoft.com/office/drawing/2014/main" id="{8AF92C91-5522-4DBF-8170-89044C586A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0"/>
            <a:ext cx="5867400" cy="412115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_39955841_slo_tanks">
            <a:extLst>
              <a:ext uri="{FF2B5EF4-FFF2-40B4-BE49-F238E27FC236}">
                <a16:creationId xmlns:a16="http://schemas.microsoft.com/office/drawing/2014/main" id="{0D8B6215-290C-4538-8DF9-8298F19212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1196975"/>
            <a:ext cx="6264275" cy="4691063"/>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vojna-05">
            <a:extLst>
              <a:ext uri="{FF2B5EF4-FFF2-40B4-BE49-F238E27FC236}">
                <a16:creationId xmlns:a16="http://schemas.microsoft.com/office/drawing/2014/main" id="{9A56AB5B-1455-4BBE-A4B1-800EA559A4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Tank02">
            <a:extLst>
              <a:ext uri="{FF2B5EF4-FFF2-40B4-BE49-F238E27FC236}">
                <a16:creationId xmlns:a16="http://schemas.microsoft.com/office/drawing/2014/main" id="{881D84A0-F931-4773-9A62-0B81E08F7A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250" y="981075"/>
            <a:ext cx="5940425" cy="4843463"/>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49" descr="vojna-01">
            <a:extLst>
              <a:ext uri="{FF2B5EF4-FFF2-40B4-BE49-F238E27FC236}">
                <a16:creationId xmlns:a16="http://schemas.microsoft.com/office/drawing/2014/main" id="{2CD79EC0-6994-4B56-B426-E2724CAC19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7450" y="0"/>
            <a:ext cx="7956550" cy="5156200"/>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vojna-10">
            <a:extLst>
              <a:ext uri="{FF2B5EF4-FFF2-40B4-BE49-F238E27FC236}">
                <a16:creationId xmlns:a16="http://schemas.microsoft.com/office/drawing/2014/main" id="{56FB7A1B-E243-4731-BA94-1ADDFC37C9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zdravljica-vok.mp3">
            <a:hlinkClick r:id="" action="ppaction://media"/>
            <a:extLst>
              <a:ext uri="{FF2B5EF4-FFF2-40B4-BE49-F238E27FC236}">
                <a16:creationId xmlns:a16="http://schemas.microsoft.com/office/drawing/2014/main" id="{08328347-8448-4016-AD9B-9BE75F736AF0}"/>
              </a:ext>
            </a:extLst>
          </p:cNvPr>
          <p:cNvPicPr>
            <a:picLocks noGrp="1" noRot="1" noChangeAspect="1" noChangeArrowheads="1"/>
          </p:cNvPicPr>
          <p:nvPr>
            <p:ph sz="half" idx="1"/>
            <a:audioFile r:link="rId1"/>
          </p:nvPr>
        </p:nvPicPr>
        <p:blipFill>
          <a:blip r:embed="rId15">
            <a:extLst>
              <a:ext uri="{28A0092B-C50C-407E-A947-70E740481C1C}">
                <a14:useLocalDpi xmlns:a14="http://schemas.microsoft.com/office/drawing/2010/main" val="0"/>
              </a:ext>
            </a:extLst>
          </a:blip>
          <a:srcRect/>
          <a:stretch>
            <a:fillRect/>
          </a:stretch>
        </p:blipFill>
        <p:spPr>
          <a:xfrm>
            <a:off x="2051050" y="-531813"/>
            <a:ext cx="304800" cy="295275"/>
          </a:xfrm>
        </p:spPr>
      </p:pic>
      <p:sp>
        <p:nvSpPr>
          <p:cNvPr id="2104" name="WordArt 56">
            <a:extLst>
              <a:ext uri="{FF2B5EF4-FFF2-40B4-BE49-F238E27FC236}">
                <a16:creationId xmlns:a16="http://schemas.microsoft.com/office/drawing/2014/main" id="{E32BAA61-B83B-4764-BCBA-BABF9BC3DEFB}"/>
              </a:ext>
            </a:extLst>
          </p:cNvPr>
          <p:cNvSpPr>
            <a:spLocks noChangeArrowheads="1" noChangeShapeType="1" noTextEdit="1"/>
          </p:cNvSpPr>
          <p:nvPr/>
        </p:nvSpPr>
        <p:spPr bwMode="auto">
          <a:xfrm>
            <a:off x="2484438" y="333375"/>
            <a:ext cx="61531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3600" kern="10">
                <a:ln w="9525">
                  <a:solidFill>
                    <a:srgbClr val="000000"/>
                  </a:solidFill>
                  <a:round/>
                  <a:headEnd/>
                  <a:tailEnd/>
                </a:ln>
                <a:solidFill>
                  <a:srgbClr val="FFFFFF"/>
                </a:solidFill>
                <a:latin typeface="Arial Black" panose="020B0A04020102020204" pitchFamily="34" charset="0"/>
              </a:rPr>
              <a:t>Vojna navdušuje le tiste,</a:t>
            </a:r>
          </a:p>
        </p:txBody>
      </p:sp>
      <p:sp>
        <p:nvSpPr>
          <p:cNvPr id="2105" name="WordArt 57">
            <a:extLst>
              <a:ext uri="{FF2B5EF4-FFF2-40B4-BE49-F238E27FC236}">
                <a16:creationId xmlns:a16="http://schemas.microsoft.com/office/drawing/2014/main" id="{E7BB85D7-29BD-4BEE-AAE0-6E69F1DF294E}"/>
              </a:ext>
            </a:extLst>
          </p:cNvPr>
          <p:cNvSpPr>
            <a:spLocks noChangeArrowheads="1" noChangeShapeType="1" noTextEdit="1"/>
          </p:cNvSpPr>
          <p:nvPr/>
        </p:nvSpPr>
        <p:spPr bwMode="auto">
          <a:xfrm>
            <a:off x="2916238" y="1125538"/>
            <a:ext cx="57340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pl-PL" sz="3600" kern="10">
                <a:ln w="9525">
                  <a:solidFill>
                    <a:srgbClr val="000000"/>
                  </a:solidFill>
                  <a:round/>
                  <a:headEnd/>
                  <a:tailEnd/>
                </a:ln>
                <a:solidFill>
                  <a:srgbClr val="FFFFFF"/>
                </a:solidFill>
                <a:latin typeface="Arial Black" panose="020B0A04020102020204" pitchFamily="34" charset="0"/>
              </a:rPr>
              <a:t>ki je niso nikoli okusili.</a:t>
            </a:r>
            <a:endParaRPr lang="sl-SI" sz="3600" kern="10">
              <a:ln w="9525">
                <a:solidFill>
                  <a:srgbClr val="000000"/>
                </a:solidFill>
                <a:round/>
                <a:headEnd/>
                <a:tailEnd/>
              </a:ln>
              <a:solidFill>
                <a:srgbClr val="FFFFFF"/>
              </a:solidFill>
              <a:latin typeface="Arial Black" panose="020B0A04020102020204" pitchFamily="34" charset="0"/>
            </a:endParaRPr>
          </a:p>
        </p:txBody>
      </p:sp>
      <p:sp>
        <p:nvSpPr>
          <p:cNvPr id="2106" name="WordArt 58">
            <a:extLst>
              <a:ext uri="{FF2B5EF4-FFF2-40B4-BE49-F238E27FC236}">
                <a16:creationId xmlns:a16="http://schemas.microsoft.com/office/drawing/2014/main" id="{67108179-3FC8-4198-B55B-2F17514F0929}"/>
              </a:ext>
            </a:extLst>
          </p:cNvPr>
          <p:cNvSpPr>
            <a:spLocks noChangeArrowheads="1" noChangeShapeType="1" noTextEdit="1"/>
          </p:cNvSpPr>
          <p:nvPr/>
        </p:nvSpPr>
        <p:spPr bwMode="auto">
          <a:xfrm>
            <a:off x="5364163" y="2133600"/>
            <a:ext cx="3333750" cy="466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3600" kern="10">
                <a:ln w="9525">
                  <a:solidFill>
                    <a:srgbClr val="000000"/>
                  </a:solidFill>
                  <a:round/>
                  <a:headEnd/>
                  <a:tailEnd/>
                </a:ln>
                <a:solidFill>
                  <a:srgbClr val="FFFFFF"/>
                </a:solidFill>
                <a:latin typeface="Arial Black" panose="020B0A04020102020204" pitchFamily="34" charset="0"/>
              </a:rPr>
              <a:t>Erazem Rotterdamski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8508" fill="hold"/>
                                        <p:tgtEl>
                                          <p:spTgt spid="2057"/>
                                        </p:tgtEl>
                                      </p:cBhvr>
                                    </p:cmd>
                                  </p:childTnLst>
                                </p:cTn>
                              </p:par>
                              <p:par>
                                <p:cTn id="7" presetID="42" presetClass="entr" presetSubtype="0" fill="hold" nodeType="withEffect">
                                  <p:stCondLst>
                                    <p:cond delay="6000"/>
                                  </p:stCondLst>
                                  <p:childTnLst>
                                    <p:set>
                                      <p:cBhvr>
                                        <p:cTn id="8" dur="1" fill="hold">
                                          <p:stCondLst>
                                            <p:cond delay="0"/>
                                          </p:stCondLst>
                                        </p:cTn>
                                        <p:tgtEl>
                                          <p:spTgt spid="2107"/>
                                        </p:tgtEl>
                                        <p:attrNameLst>
                                          <p:attrName>style.visibility</p:attrName>
                                        </p:attrNameLst>
                                      </p:cBhvr>
                                      <p:to>
                                        <p:strVal val="visible"/>
                                      </p:to>
                                    </p:set>
                                    <p:animEffect transition="in" filter="fade">
                                      <p:cBhvr>
                                        <p:cTn id="9" dur="1000"/>
                                        <p:tgtEl>
                                          <p:spTgt spid="2107"/>
                                        </p:tgtEl>
                                      </p:cBhvr>
                                    </p:animEffect>
                                    <p:anim calcmode="lin" valueType="num">
                                      <p:cBhvr>
                                        <p:cTn id="10" dur="1000" fill="hold"/>
                                        <p:tgtEl>
                                          <p:spTgt spid="2107"/>
                                        </p:tgtEl>
                                        <p:attrNameLst>
                                          <p:attrName>ppt_x</p:attrName>
                                        </p:attrNameLst>
                                      </p:cBhvr>
                                      <p:tavLst>
                                        <p:tav tm="0">
                                          <p:val>
                                            <p:strVal val="#ppt_x"/>
                                          </p:val>
                                        </p:tav>
                                        <p:tav tm="100000">
                                          <p:val>
                                            <p:strVal val="#ppt_x"/>
                                          </p:val>
                                        </p:tav>
                                      </p:tavLst>
                                    </p:anim>
                                    <p:anim calcmode="lin" valueType="num">
                                      <p:cBhvr>
                                        <p:cTn id="11" dur="1000" fill="hold"/>
                                        <p:tgtEl>
                                          <p:spTgt spid="210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13000"/>
                                  </p:stCondLst>
                                  <p:childTnLst>
                                    <p:set>
                                      <p:cBhvr>
                                        <p:cTn id="13" dur="1" fill="hold">
                                          <p:stCondLst>
                                            <p:cond delay="0"/>
                                          </p:stCondLst>
                                        </p:cTn>
                                        <p:tgtEl>
                                          <p:spTgt spid="2067"/>
                                        </p:tgtEl>
                                        <p:attrNameLst>
                                          <p:attrName>style.visibility</p:attrName>
                                        </p:attrNameLst>
                                      </p:cBhvr>
                                      <p:to>
                                        <p:strVal val="visible"/>
                                      </p:to>
                                    </p:set>
                                    <p:animEffect transition="in" filter="fade">
                                      <p:cBhvr>
                                        <p:cTn id="14" dur="1000"/>
                                        <p:tgtEl>
                                          <p:spTgt spid="2067"/>
                                        </p:tgtEl>
                                      </p:cBhvr>
                                    </p:animEffect>
                                    <p:anim calcmode="lin" valueType="num">
                                      <p:cBhvr>
                                        <p:cTn id="15" dur="1000" fill="hold"/>
                                        <p:tgtEl>
                                          <p:spTgt spid="2067"/>
                                        </p:tgtEl>
                                        <p:attrNameLst>
                                          <p:attrName>ppt_x</p:attrName>
                                        </p:attrNameLst>
                                      </p:cBhvr>
                                      <p:tavLst>
                                        <p:tav tm="0">
                                          <p:val>
                                            <p:strVal val="#ppt_x"/>
                                          </p:val>
                                        </p:tav>
                                        <p:tav tm="100000">
                                          <p:val>
                                            <p:strVal val="#ppt_x"/>
                                          </p:val>
                                        </p:tav>
                                      </p:tavLst>
                                    </p:anim>
                                    <p:anim calcmode="lin" valueType="num">
                                      <p:cBhvr>
                                        <p:cTn id="16" dur="1000" fill="hold"/>
                                        <p:tgtEl>
                                          <p:spTgt spid="2067"/>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18000"/>
                                  </p:stCondLst>
                                  <p:childTnLst>
                                    <p:set>
                                      <p:cBhvr>
                                        <p:cTn id="18" dur="1" fill="hold">
                                          <p:stCondLst>
                                            <p:cond delay="0"/>
                                          </p:stCondLst>
                                        </p:cTn>
                                        <p:tgtEl>
                                          <p:spTgt spid="2070"/>
                                        </p:tgtEl>
                                        <p:attrNameLst>
                                          <p:attrName>style.visibility</p:attrName>
                                        </p:attrNameLst>
                                      </p:cBhvr>
                                      <p:to>
                                        <p:strVal val="visible"/>
                                      </p:to>
                                    </p:set>
                                    <p:animEffect transition="in" filter="fade">
                                      <p:cBhvr>
                                        <p:cTn id="19" dur="2000"/>
                                        <p:tgtEl>
                                          <p:spTgt spid="2070"/>
                                        </p:tgtEl>
                                      </p:cBhvr>
                                    </p:animEffect>
                                  </p:childTnLst>
                                </p:cTn>
                              </p:par>
                              <p:par>
                                <p:cTn id="20" presetID="53" presetClass="entr" presetSubtype="0" fill="hold" nodeType="withEffect">
                                  <p:stCondLst>
                                    <p:cond delay="27000"/>
                                  </p:stCondLst>
                                  <p:childTnLst>
                                    <p:set>
                                      <p:cBhvr>
                                        <p:cTn id="21" dur="1" fill="hold">
                                          <p:stCondLst>
                                            <p:cond delay="0"/>
                                          </p:stCondLst>
                                        </p:cTn>
                                        <p:tgtEl>
                                          <p:spTgt spid="2073"/>
                                        </p:tgtEl>
                                        <p:attrNameLst>
                                          <p:attrName>style.visibility</p:attrName>
                                        </p:attrNameLst>
                                      </p:cBhvr>
                                      <p:to>
                                        <p:strVal val="visible"/>
                                      </p:to>
                                    </p:set>
                                    <p:anim calcmode="lin" valueType="num">
                                      <p:cBhvr>
                                        <p:cTn id="22" dur="2000" fill="hold"/>
                                        <p:tgtEl>
                                          <p:spTgt spid="2073"/>
                                        </p:tgtEl>
                                        <p:attrNameLst>
                                          <p:attrName>ppt_w</p:attrName>
                                        </p:attrNameLst>
                                      </p:cBhvr>
                                      <p:tavLst>
                                        <p:tav tm="0">
                                          <p:val>
                                            <p:fltVal val="0"/>
                                          </p:val>
                                        </p:tav>
                                        <p:tav tm="100000">
                                          <p:val>
                                            <p:strVal val="#ppt_w"/>
                                          </p:val>
                                        </p:tav>
                                      </p:tavLst>
                                    </p:anim>
                                    <p:anim calcmode="lin" valueType="num">
                                      <p:cBhvr>
                                        <p:cTn id="23" dur="2000" fill="hold"/>
                                        <p:tgtEl>
                                          <p:spTgt spid="2073"/>
                                        </p:tgtEl>
                                        <p:attrNameLst>
                                          <p:attrName>ppt_h</p:attrName>
                                        </p:attrNameLst>
                                      </p:cBhvr>
                                      <p:tavLst>
                                        <p:tav tm="0">
                                          <p:val>
                                            <p:fltVal val="0"/>
                                          </p:val>
                                        </p:tav>
                                        <p:tav tm="100000">
                                          <p:val>
                                            <p:strVal val="#ppt_h"/>
                                          </p:val>
                                        </p:tav>
                                      </p:tavLst>
                                    </p:anim>
                                    <p:animEffect transition="in" filter="fade">
                                      <p:cBhvr>
                                        <p:cTn id="24" dur="2000"/>
                                        <p:tgtEl>
                                          <p:spTgt spid="2073"/>
                                        </p:tgtEl>
                                      </p:cBhvr>
                                    </p:animEffect>
                                  </p:childTnLst>
                                </p:cTn>
                              </p:par>
                              <p:par>
                                <p:cTn id="25" presetID="10" presetClass="entr" presetSubtype="0" fill="hold" nodeType="withEffect">
                                  <p:stCondLst>
                                    <p:cond delay="34000"/>
                                  </p:stCondLst>
                                  <p:childTnLst>
                                    <p:set>
                                      <p:cBhvr>
                                        <p:cTn id="26" dur="1" fill="hold">
                                          <p:stCondLst>
                                            <p:cond delay="0"/>
                                          </p:stCondLst>
                                        </p:cTn>
                                        <p:tgtEl>
                                          <p:spTgt spid="2076"/>
                                        </p:tgtEl>
                                        <p:attrNameLst>
                                          <p:attrName>style.visibility</p:attrName>
                                        </p:attrNameLst>
                                      </p:cBhvr>
                                      <p:to>
                                        <p:strVal val="visible"/>
                                      </p:to>
                                    </p:set>
                                    <p:animEffect transition="in" filter="fade">
                                      <p:cBhvr>
                                        <p:cTn id="27" dur="2000"/>
                                        <p:tgtEl>
                                          <p:spTgt spid="2076"/>
                                        </p:tgtEl>
                                      </p:cBhvr>
                                    </p:animEffect>
                                  </p:childTnLst>
                                </p:cTn>
                              </p:par>
                              <p:par>
                                <p:cTn id="28" presetID="53" presetClass="entr" presetSubtype="0" fill="hold" nodeType="withEffect">
                                  <p:stCondLst>
                                    <p:cond delay="40000"/>
                                  </p:stCondLst>
                                  <p:childTnLst>
                                    <p:set>
                                      <p:cBhvr>
                                        <p:cTn id="29" dur="1" fill="hold">
                                          <p:stCondLst>
                                            <p:cond delay="0"/>
                                          </p:stCondLst>
                                        </p:cTn>
                                        <p:tgtEl>
                                          <p:spTgt spid="2079"/>
                                        </p:tgtEl>
                                        <p:attrNameLst>
                                          <p:attrName>style.visibility</p:attrName>
                                        </p:attrNameLst>
                                      </p:cBhvr>
                                      <p:to>
                                        <p:strVal val="visible"/>
                                      </p:to>
                                    </p:set>
                                    <p:anim calcmode="lin" valueType="num">
                                      <p:cBhvr>
                                        <p:cTn id="30" dur="2000" fill="hold"/>
                                        <p:tgtEl>
                                          <p:spTgt spid="2079"/>
                                        </p:tgtEl>
                                        <p:attrNameLst>
                                          <p:attrName>ppt_w</p:attrName>
                                        </p:attrNameLst>
                                      </p:cBhvr>
                                      <p:tavLst>
                                        <p:tav tm="0">
                                          <p:val>
                                            <p:fltVal val="0"/>
                                          </p:val>
                                        </p:tav>
                                        <p:tav tm="100000">
                                          <p:val>
                                            <p:strVal val="#ppt_w"/>
                                          </p:val>
                                        </p:tav>
                                      </p:tavLst>
                                    </p:anim>
                                    <p:anim calcmode="lin" valueType="num">
                                      <p:cBhvr>
                                        <p:cTn id="31" dur="2000" fill="hold"/>
                                        <p:tgtEl>
                                          <p:spTgt spid="2079"/>
                                        </p:tgtEl>
                                        <p:attrNameLst>
                                          <p:attrName>ppt_h</p:attrName>
                                        </p:attrNameLst>
                                      </p:cBhvr>
                                      <p:tavLst>
                                        <p:tav tm="0">
                                          <p:val>
                                            <p:fltVal val="0"/>
                                          </p:val>
                                        </p:tav>
                                        <p:tav tm="100000">
                                          <p:val>
                                            <p:strVal val="#ppt_h"/>
                                          </p:val>
                                        </p:tav>
                                      </p:tavLst>
                                    </p:anim>
                                    <p:animEffect transition="in" filter="fade">
                                      <p:cBhvr>
                                        <p:cTn id="32" dur="2000"/>
                                        <p:tgtEl>
                                          <p:spTgt spid="2079"/>
                                        </p:tgtEl>
                                      </p:cBhvr>
                                    </p:animEffect>
                                  </p:childTnLst>
                                </p:cTn>
                              </p:par>
                              <p:par>
                                <p:cTn id="33" presetID="10" presetClass="entr" presetSubtype="0" fill="hold" nodeType="withEffect">
                                  <p:stCondLst>
                                    <p:cond delay="47000"/>
                                  </p:stCondLst>
                                  <p:childTnLst>
                                    <p:set>
                                      <p:cBhvr>
                                        <p:cTn id="34" dur="1" fill="hold">
                                          <p:stCondLst>
                                            <p:cond delay="0"/>
                                          </p:stCondLst>
                                        </p:cTn>
                                        <p:tgtEl>
                                          <p:spTgt spid="2082"/>
                                        </p:tgtEl>
                                        <p:attrNameLst>
                                          <p:attrName>style.visibility</p:attrName>
                                        </p:attrNameLst>
                                      </p:cBhvr>
                                      <p:to>
                                        <p:strVal val="visible"/>
                                      </p:to>
                                    </p:set>
                                    <p:animEffect transition="in" filter="fade">
                                      <p:cBhvr>
                                        <p:cTn id="35" dur="2000"/>
                                        <p:tgtEl>
                                          <p:spTgt spid="2082"/>
                                        </p:tgtEl>
                                      </p:cBhvr>
                                    </p:animEffect>
                                  </p:childTnLst>
                                </p:cTn>
                              </p:par>
                              <p:par>
                                <p:cTn id="36" presetID="42" presetClass="entr" presetSubtype="0" fill="hold" nodeType="withEffect">
                                  <p:stCondLst>
                                    <p:cond delay="54000"/>
                                  </p:stCondLst>
                                  <p:childTnLst>
                                    <p:set>
                                      <p:cBhvr>
                                        <p:cTn id="37" dur="1" fill="hold">
                                          <p:stCondLst>
                                            <p:cond delay="0"/>
                                          </p:stCondLst>
                                        </p:cTn>
                                        <p:tgtEl>
                                          <p:spTgt spid="2088"/>
                                        </p:tgtEl>
                                        <p:attrNameLst>
                                          <p:attrName>style.visibility</p:attrName>
                                        </p:attrNameLst>
                                      </p:cBhvr>
                                      <p:to>
                                        <p:strVal val="visible"/>
                                      </p:to>
                                    </p:set>
                                    <p:animEffect transition="in" filter="fade">
                                      <p:cBhvr>
                                        <p:cTn id="38" dur="2000"/>
                                        <p:tgtEl>
                                          <p:spTgt spid="2088"/>
                                        </p:tgtEl>
                                      </p:cBhvr>
                                    </p:animEffect>
                                    <p:anim calcmode="lin" valueType="num">
                                      <p:cBhvr>
                                        <p:cTn id="39" dur="2000" fill="hold"/>
                                        <p:tgtEl>
                                          <p:spTgt spid="2088"/>
                                        </p:tgtEl>
                                        <p:attrNameLst>
                                          <p:attrName>ppt_x</p:attrName>
                                        </p:attrNameLst>
                                      </p:cBhvr>
                                      <p:tavLst>
                                        <p:tav tm="0">
                                          <p:val>
                                            <p:strVal val="#ppt_x"/>
                                          </p:val>
                                        </p:tav>
                                        <p:tav tm="100000">
                                          <p:val>
                                            <p:strVal val="#ppt_x"/>
                                          </p:val>
                                        </p:tav>
                                      </p:tavLst>
                                    </p:anim>
                                    <p:anim calcmode="lin" valueType="num">
                                      <p:cBhvr>
                                        <p:cTn id="40" dur="2000" fill="hold"/>
                                        <p:tgtEl>
                                          <p:spTgt spid="2088"/>
                                        </p:tgtEl>
                                        <p:attrNameLst>
                                          <p:attrName>ppt_y</p:attrName>
                                        </p:attrNameLst>
                                      </p:cBhvr>
                                      <p:tavLst>
                                        <p:tav tm="0">
                                          <p:val>
                                            <p:strVal val="#ppt_y+.1"/>
                                          </p:val>
                                        </p:tav>
                                        <p:tav tm="100000">
                                          <p:val>
                                            <p:strVal val="#ppt_y"/>
                                          </p:val>
                                        </p:tav>
                                      </p:tavLst>
                                    </p:anim>
                                  </p:childTnLst>
                                </p:cTn>
                              </p:par>
                              <p:par>
                                <p:cTn id="41" presetID="53" presetClass="entr" presetSubtype="0" fill="hold" nodeType="withEffect">
                                  <p:stCondLst>
                                    <p:cond delay="60000"/>
                                  </p:stCondLst>
                                  <p:childTnLst>
                                    <p:set>
                                      <p:cBhvr>
                                        <p:cTn id="42" dur="1" fill="hold">
                                          <p:stCondLst>
                                            <p:cond delay="0"/>
                                          </p:stCondLst>
                                        </p:cTn>
                                        <p:tgtEl>
                                          <p:spTgt spid="2091"/>
                                        </p:tgtEl>
                                        <p:attrNameLst>
                                          <p:attrName>style.visibility</p:attrName>
                                        </p:attrNameLst>
                                      </p:cBhvr>
                                      <p:to>
                                        <p:strVal val="visible"/>
                                      </p:to>
                                    </p:set>
                                    <p:anim calcmode="lin" valueType="num">
                                      <p:cBhvr>
                                        <p:cTn id="43" dur="2000" fill="hold"/>
                                        <p:tgtEl>
                                          <p:spTgt spid="2091"/>
                                        </p:tgtEl>
                                        <p:attrNameLst>
                                          <p:attrName>ppt_w</p:attrName>
                                        </p:attrNameLst>
                                      </p:cBhvr>
                                      <p:tavLst>
                                        <p:tav tm="0">
                                          <p:val>
                                            <p:fltVal val="0"/>
                                          </p:val>
                                        </p:tav>
                                        <p:tav tm="100000">
                                          <p:val>
                                            <p:strVal val="#ppt_w"/>
                                          </p:val>
                                        </p:tav>
                                      </p:tavLst>
                                    </p:anim>
                                    <p:anim calcmode="lin" valueType="num">
                                      <p:cBhvr>
                                        <p:cTn id="44" dur="2000" fill="hold"/>
                                        <p:tgtEl>
                                          <p:spTgt spid="2091"/>
                                        </p:tgtEl>
                                        <p:attrNameLst>
                                          <p:attrName>ppt_h</p:attrName>
                                        </p:attrNameLst>
                                      </p:cBhvr>
                                      <p:tavLst>
                                        <p:tav tm="0">
                                          <p:val>
                                            <p:fltVal val="0"/>
                                          </p:val>
                                        </p:tav>
                                        <p:tav tm="100000">
                                          <p:val>
                                            <p:strVal val="#ppt_h"/>
                                          </p:val>
                                        </p:tav>
                                      </p:tavLst>
                                    </p:anim>
                                    <p:animEffect transition="in" filter="fade">
                                      <p:cBhvr>
                                        <p:cTn id="45" dur="2000"/>
                                        <p:tgtEl>
                                          <p:spTgt spid="2091"/>
                                        </p:tgtEl>
                                      </p:cBhvr>
                                    </p:animEffect>
                                  </p:childTnLst>
                                </p:cTn>
                              </p:par>
                              <p:par>
                                <p:cTn id="46" presetID="47" presetClass="entr" presetSubtype="0" fill="hold" nodeType="withEffect">
                                  <p:stCondLst>
                                    <p:cond delay="66500"/>
                                  </p:stCondLst>
                                  <p:childTnLst>
                                    <p:set>
                                      <p:cBhvr>
                                        <p:cTn id="47" dur="1" fill="hold">
                                          <p:stCondLst>
                                            <p:cond delay="0"/>
                                          </p:stCondLst>
                                        </p:cTn>
                                        <p:tgtEl>
                                          <p:spTgt spid="2094"/>
                                        </p:tgtEl>
                                        <p:attrNameLst>
                                          <p:attrName>style.visibility</p:attrName>
                                        </p:attrNameLst>
                                      </p:cBhvr>
                                      <p:to>
                                        <p:strVal val="visible"/>
                                      </p:to>
                                    </p:set>
                                    <p:animEffect transition="in" filter="fade">
                                      <p:cBhvr>
                                        <p:cTn id="48" dur="1000"/>
                                        <p:tgtEl>
                                          <p:spTgt spid="2094"/>
                                        </p:tgtEl>
                                      </p:cBhvr>
                                    </p:animEffect>
                                    <p:anim calcmode="lin" valueType="num">
                                      <p:cBhvr>
                                        <p:cTn id="49" dur="1000" fill="hold"/>
                                        <p:tgtEl>
                                          <p:spTgt spid="2094"/>
                                        </p:tgtEl>
                                        <p:attrNameLst>
                                          <p:attrName>ppt_x</p:attrName>
                                        </p:attrNameLst>
                                      </p:cBhvr>
                                      <p:tavLst>
                                        <p:tav tm="0">
                                          <p:val>
                                            <p:strVal val="#ppt_x"/>
                                          </p:val>
                                        </p:tav>
                                        <p:tav tm="100000">
                                          <p:val>
                                            <p:strVal val="#ppt_x"/>
                                          </p:val>
                                        </p:tav>
                                      </p:tavLst>
                                    </p:anim>
                                    <p:anim calcmode="lin" valueType="num">
                                      <p:cBhvr>
                                        <p:cTn id="50" dur="1000" fill="hold"/>
                                        <p:tgtEl>
                                          <p:spTgt spid="2094"/>
                                        </p:tgtEl>
                                        <p:attrNameLst>
                                          <p:attrName>ppt_y</p:attrName>
                                        </p:attrNameLst>
                                      </p:cBhvr>
                                      <p:tavLst>
                                        <p:tav tm="0">
                                          <p:val>
                                            <p:strVal val="#ppt_y-.1"/>
                                          </p:val>
                                        </p:tav>
                                        <p:tav tm="100000">
                                          <p:val>
                                            <p:strVal val="#ppt_y"/>
                                          </p:val>
                                        </p:tav>
                                      </p:tavLst>
                                    </p:anim>
                                  </p:childTnLst>
                                </p:cTn>
                              </p:par>
                              <p:par>
                                <p:cTn id="51" presetID="53" presetClass="entr" presetSubtype="0" fill="hold" nodeType="withEffect">
                                  <p:stCondLst>
                                    <p:cond delay="72000"/>
                                  </p:stCondLst>
                                  <p:childTnLst>
                                    <p:set>
                                      <p:cBhvr>
                                        <p:cTn id="52" dur="1" fill="hold">
                                          <p:stCondLst>
                                            <p:cond delay="0"/>
                                          </p:stCondLst>
                                        </p:cTn>
                                        <p:tgtEl>
                                          <p:spTgt spid="2097"/>
                                        </p:tgtEl>
                                        <p:attrNameLst>
                                          <p:attrName>style.visibility</p:attrName>
                                        </p:attrNameLst>
                                      </p:cBhvr>
                                      <p:to>
                                        <p:strVal val="visible"/>
                                      </p:to>
                                    </p:set>
                                    <p:anim calcmode="lin" valueType="num">
                                      <p:cBhvr>
                                        <p:cTn id="53" dur="2000" fill="hold"/>
                                        <p:tgtEl>
                                          <p:spTgt spid="2097"/>
                                        </p:tgtEl>
                                        <p:attrNameLst>
                                          <p:attrName>ppt_w</p:attrName>
                                        </p:attrNameLst>
                                      </p:cBhvr>
                                      <p:tavLst>
                                        <p:tav tm="0">
                                          <p:val>
                                            <p:fltVal val="0"/>
                                          </p:val>
                                        </p:tav>
                                        <p:tav tm="100000">
                                          <p:val>
                                            <p:strVal val="#ppt_w"/>
                                          </p:val>
                                        </p:tav>
                                      </p:tavLst>
                                    </p:anim>
                                    <p:anim calcmode="lin" valueType="num">
                                      <p:cBhvr>
                                        <p:cTn id="54" dur="2000" fill="hold"/>
                                        <p:tgtEl>
                                          <p:spTgt spid="2097"/>
                                        </p:tgtEl>
                                        <p:attrNameLst>
                                          <p:attrName>ppt_h</p:attrName>
                                        </p:attrNameLst>
                                      </p:cBhvr>
                                      <p:tavLst>
                                        <p:tav tm="0">
                                          <p:val>
                                            <p:fltVal val="0"/>
                                          </p:val>
                                        </p:tav>
                                        <p:tav tm="100000">
                                          <p:val>
                                            <p:strVal val="#ppt_h"/>
                                          </p:val>
                                        </p:tav>
                                      </p:tavLst>
                                    </p:anim>
                                    <p:animEffect transition="in" filter="fade">
                                      <p:cBhvr>
                                        <p:cTn id="55" dur="2000"/>
                                        <p:tgtEl>
                                          <p:spTgt spid="2097"/>
                                        </p:tgtEl>
                                      </p:cBhvr>
                                    </p:animEffect>
                                  </p:childTnLst>
                                </p:cTn>
                              </p:par>
                              <p:par>
                                <p:cTn id="56" presetID="10" presetClass="entr" presetSubtype="0" fill="hold" nodeType="withEffect">
                                  <p:stCondLst>
                                    <p:cond delay="78000"/>
                                  </p:stCondLst>
                                  <p:childTnLst>
                                    <p:set>
                                      <p:cBhvr>
                                        <p:cTn id="57" dur="1" fill="hold">
                                          <p:stCondLst>
                                            <p:cond delay="0"/>
                                          </p:stCondLst>
                                        </p:cTn>
                                        <p:tgtEl>
                                          <p:spTgt spid="2100"/>
                                        </p:tgtEl>
                                        <p:attrNameLst>
                                          <p:attrName>style.visibility</p:attrName>
                                        </p:attrNameLst>
                                      </p:cBhvr>
                                      <p:to>
                                        <p:strVal val="visible"/>
                                      </p:to>
                                    </p:set>
                                    <p:animEffect transition="in" filter="fade">
                                      <p:cBhvr>
                                        <p:cTn id="58" dur="2000"/>
                                        <p:tgtEl>
                                          <p:spTgt spid="2100"/>
                                        </p:tgtEl>
                                      </p:cBhvr>
                                    </p:animEffect>
                                  </p:childTnLst>
                                </p:cTn>
                              </p:par>
                              <p:par>
                                <p:cTn id="59" presetID="42" presetClass="entr" presetSubtype="0" fill="hold" nodeType="withEffect">
                                  <p:stCondLst>
                                    <p:cond delay="90000"/>
                                  </p:stCondLst>
                                  <p:childTnLst>
                                    <p:set>
                                      <p:cBhvr>
                                        <p:cTn id="60" dur="1" fill="hold">
                                          <p:stCondLst>
                                            <p:cond delay="0"/>
                                          </p:stCondLst>
                                        </p:cTn>
                                        <p:tgtEl>
                                          <p:spTgt spid="2104"/>
                                        </p:tgtEl>
                                        <p:attrNameLst>
                                          <p:attrName>style.visibility</p:attrName>
                                        </p:attrNameLst>
                                      </p:cBhvr>
                                      <p:to>
                                        <p:strVal val="visible"/>
                                      </p:to>
                                    </p:set>
                                    <p:animEffect transition="in" filter="fade">
                                      <p:cBhvr>
                                        <p:cTn id="61" dur="1000"/>
                                        <p:tgtEl>
                                          <p:spTgt spid="2104"/>
                                        </p:tgtEl>
                                      </p:cBhvr>
                                    </p:animEffect>
                                    <p:anim calcmode="lin" valueType="num">
                                      <p:cBhvr>
                                        <p:cTn id="62" dur="1000" fill="hold"/>
                                        <p:tgtEl>
                                          <p:spTgt spid="2104"/>
                                        </p:tgtEl>
                                        <p:attrNameLst>
                                          <p:attrName>ppt_x</p:attrName>
                                        </p:attrNameLst>
                                      </p:cBhvr>
                                      <p:tavLst>
                                        <p:tav tm="0">
                                          <p:val>
                                            <p:strVal val="#ppt_x"/>
                                          </p:val>
                                        </p:tav>
                                        <p:tav tm="100000">
                                          <p:val>
                                            <p:strVal val="#ppt_x"/>
                                          </p:val>
                                        </p:tav>
                                      </p:tavLst>
                                    </p:anim>
                                    <p:anim calcmode="lin" valueType="num">
                                      <p:cBhvr>
                                        <p:cTn id="63" dur="1000" fill="hold"/>
                                        <p:tgtEl>
                                          <p:spTgt spid="210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90000"/>
                                  </p:stCondLst>
                                  <p:childTnLst>
                                    <p:set>
                                      <p:cBhvr>
                                        <p:cTn id="65" dur="1" fill="hold">
                                          <p:stCondLst>
                                            <p:cond delay="0"/>
                                          </p:stCondLst>
                                        </p:cTn>
                                        <p:tgtEl>
                                          <p:spTgt spid="2105"/>
                                        </p:tgtEl>
                                        <p:attrNameLst>
                                          <p:attrName>style.visibility</p:attrName>
                                        </p:attrNameLst>
                                      </p:cBhvr>
                                      <p:to>
                                        <p:strVal val="visible"/>
                                      </p:to>
                                    </p:set>
                                    <p:animEffect transition="in" filter="fade">
                                      <p:cBhvr>
                                        <p:cTn id="66" dur="1000"/>
                                        <p:tgtEl>
                                          <p:spTgt spid="2105"/>
                                        </p:tgtEl>
                                      </p:cBhvr>
                                    </p:animEffect>
                                    <p:anim calcmode="lin" valueType="num">
                                      <p:cBhvr>
                                        <p:cTn id="67" dur="1000" fill="hold"/>
                                        <p:tgtEl>
                                          <p:spTgt spid="2105"/>
                                        </p:tgtEl>
                                        <p:attrNameLst>
                                          <p:attrName>ppt_x</p:attrName>
                                        </p:attrNameLst>
                                      </p:cBhvr>
                                      <p:tavLst>
                                        <p:tav tm="0">
                                          <p:val>
                                            <p:strVal val="#ppt_x"/>
                                          </p:val>
                                        </p:tav>
                                        <p:tav tm="100000">
                                          <p:val>
                                            <p:strVal val="#ppt_x"/>
                                          </p:val>
                                        </p:tav>
                                      </p:tavLst>
                                    </p:anim>
                                    <p:anim calcmode="lin" valueType="num">
                                      <p:cBhvr>
                                        <p:cTn id="68" dur="1000" fill="hold"/>
                                        <p:tgtEl>
                                          <p:spTgt spid="210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90000"/>
                                  </p:stCondLst>
                                  <p:childTnLst>
                                    <p:set>
                                      <p:cBhvr>
                                        <p:cTn id="70" dur="1" fill="hold">
                                          <p:stCondLst>
                                            <p:cond delay="0"/>
                                          </p:stCondLst>
                                        </p:cTn>
                                        <p:tgtEl>
                                          <p:spTgt spid="2106"/>
                                        </p:tgtEl>
                                        <p:attrNameLst>
                                          <p:attrName>style.visibility</p:attrName>
                                        </p:attrNameLst>
                                      </p:cBhvr>
                                      <p:to>
                                        <p:strVal val="visible"/>
                                      </p:to>
                                    </p:set>
                                    <p:animEffect transition="in" filter="fade">
                                      <p:cBhvr>
                                        <p:cTn id="71" dur="1000"/>
                                        <p:tgtEl>
                                          <p:spTgt spid="2106"/>
                                        </p:tgtEl>
                                      </p:cBhvr>
                                    </p:animEffect>
                                    <p:anim calcmode="lin" valueType="num">
                                      <p:cBhvr>
                                        <p:cTn id="72" dur="1000" fill="hold"/>
                                        <p:tgtEl>
                                          <p:spTgt spid="2106"/>
                                        </p:tgtEl>
                                        <p:attrNameLst>
                                          <p:attrName>ppt_x</p:attrName>
                                        </p:attrNameLst>
                                      </p:cBhvr>
                                      <p:tavLst>
                                        <p:tav tm="0">
                                          <p:val>
                                            <p:strVal val="#ppt_x"/>
                                          </p:val>
                                        </p:tav>
                                        <p:tav tm="100000">
                                          <p:val>
                                            <p:strVal val="#ppt_x"/>
                                          </p:val>
                                        </p:tav>
                                      </p:tavLst>
                                    </p:anim>
                                    <p:anim calcmode="lin" valueType="num">
                                      <p:cBhvr>
                                        <p:cTn id="73" dur="1000" fill="hold"/>
                                        <p:tgtEl>
                                          <p:spTgt spid="2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205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74D3350-37BD-4729-8A56-B39F3055D5F1}"/>
              </a:ext>
            </a:extLst>
          </p:cNvPr>
          <p:cNvSpPr>
            <a:spLocks noGrp="1" noChangeArrowheads="1"/>
          </p:cNvSpPr>
          <p:nvPr>
            <p:ph type="title"/>
          </p:nvPr>
        </p:nvSpPr>
        <p:spPr>
          <a:solidFill>
            <a:srgbClr val="00CCFF"/>
          </a:solidFill>
          <a:ln>
            <a:solidFill>
              <a:schemeClr val="tx1"/>
            </a:solidFill>
            <a:miter lim="800000"/>
            <a:headEnd/>
            <a:tailEnd/>
          </a:ln>
        </p:spPr>
        <p:txBody>
          <a:bodyPr/>
          <a:lstStyle/>
          <a:p>
            <a:pPr algn="ctr"/>
            <a:r>
              <a:rPr lang="sl-SI" altLang="sl-SI" sz="4600" b="1">
                <a:solidFill>
                  <a:srgbClr val="6600CC"/>
                </a:solidFill>
                <a:latin typeface="Times New Roman" panose="02020603050405020304" pitchFamily="18" charset="0"/>
              </a:rPr>
              <a:t>Brionska deklaracija</a:t>
            </a:r>
          </a:p>
        </p:txBody>
      </p:sp>
      <p:sp>
        <p:nvSpPr>
          <p:cNvPr id="36868" name="Text Box 4">
            <a:extLst>
              <a:ext uri="{FF2B5EF4-FFF2-40B4-BE49-F238E27FC236}">
                <a16:creationId xmlns:a16="http://schemas.microsoft.com/office/drawing/2014/main" id="{46335FF4-DC89-4192-B4DE-064169E4710B}"/>
              </a:ext>
            </a:extLst>
          </p:cNvPr>
          <p:cNvSpPr txBox="1">
            <a:spLocks noChangeArrowheads="1"/>
          </p:cNvSpPr>
          <p:nvPr/>
        </p:nvSpPr>
        <p:spPr bwMode="auto">
          <a:xfrm>
            <a:off x="395288" y="1630363"/>
            <a:ext cx="109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Julij 1991</a:t>
            </a:r>
          </a:p>
        </p:txBody>
      </p:sp>
      <p:sp>
        <p:nvSpPr>
          <p:cNvPr id="36869" name="Text Box 5">
            <a:extLst>
              <a:ext uri="{FF2B5EF4-FFF2-40B4-BE49-F238E27FC236}">
                <a16:creationId xmlns:a16="http://schemas.microsoft.com/office/drawing/2014/main" id="{614376D7-4C1B-491C-B9AA-077778B43E3A}"/>
              </a:ext>
            </a:extLst>
          </p:cNvPr>
          <p:cNvSpPr txBox="1">
            <a:spLocks noChangeArrowheads="1"/>
          </p:cNvSpPr>
          <p:nvPr/>
        </p:nvSpPr>
        <p:spPr bwMode="auto">
          <a:xfrm>
            <a:off x="447675" y="2009775"/>
            <a:ext cx="7829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Na Brionih so se pod pokroviteljstvom Evropske skupnosti začela pogajanja med </a:t>
            </a:r>
          </a:p>
          <a:p>
            <a:r>
              <a:rPr lang="sl-SI" altLang="sl-SI">
                <a:latin typeface="Times New Roman" panose="02020603050405020304" pitchFamily="18" charset="0"/>
              </a:rPr>
              <a:t>federacijo, Hrvaško, Slovenijo in Srbijo. Sprejeta je bila Brionska deklaracija, ki je </a:t>
            </a:r>
          </a:p>
          <a:p>
            <a:r>
              <a:rPr lang="sl-SI" altLang="sl-SI">
                <a:latin typeface="Times New Roman" panose="02020603050405020304" pitchFamily="18" charset="0"/>
              </a:rPr>
              <a:t>zamrznila osamosvojitvene sklepe za tri mesece.</a:t>
            </a:r>
          </a:p>
        </p:txBody>
      </p:sp>
      <p:sp>
        <p:nvSpPr>
          <p:cNvPr id="36876" name="Text Box 12">
            <a:extLst>
              <a:ext uri="{FF2B5EF4-FFF2-40B4-BE49-F238E27FC236}">
                <a16:creationId xmlns:a16="http://schemas.microsoft.com/office/drawing/2014/main" id="{ED2ADDD1-1254-400B-BCE8-3DFCECF3AED6}"/>
              </a:ext>
            </a:extLst>
          </p:cNvPr>
          <p:cNvSpPr txBox="1">
            <a:spLocks noChangeArrowheads="1"/>
          </p:cNvSpPr>
          <p:nvPr/>
        </p:nvSpPr>
        <p:spPr bwMode="auto">
          <a:xfrm>
            <a:off x="447675" y="3017838"/>
            <a:ext cx="814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Zvezno predsedstvo je sredi julija sklenilo, da se mora JLA v treh mesecih umakniti iz </a:t>
            </a:r>
          </a:p>
          <a:p>
            <a:r>
              <a:rPr lang="sl-SI" altLang="sl-SI">
                <a:latin typeface="Times New Roman" panose="02020603050405020304" pitchFamily="18" charset="0"/>
              </a:rPr>
              <a:t>Slovenije.</a:t>
            </a:r>
          </a:p>
        </p:txBody>
      </p:sp>
      <p:sp>
        <p:nvSpPr>
          <p:cNvPr id="36877" name="Text Box 13">
            <a:extLst>
              <a:ext uri="{FF2B5EF4-FFF2-40B4-BE49-F238E27FC236}">
                <a16:creationId xmlns:a16="http://schemas.microsoft.com/office/drawing/2014/main" id="{24205D40-C6D9-4E68-AA13-219478C8D03A}"/>
              </a:ext>
            </a:extLst>
          </p:cNvPr>
          <p:cNvSpPr txBox="1">
            <a:spLocks noChangeArrowheads="1"/>
          </p:cNvSpPr>
          <p:nvPr/>
        </p:nvSpPr>
        <p:spPr bwMode="auto">
          <a:xfrm>
            <a:off x="447675" y="3738563"/>
            <a:ext cx="1739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25. oktober 1991</a:t>
            </a:r>
          </a:p>
        </p:txBody>
      </p:sp>
      <p:sp>
        <p:nvSpPr>
          <p:cNvPr id="36878" name="Text Box 14">
            <a:extLst>
              <a:ext uri="{FF2B5EF4-FFF2-40B4-BE49-F238E27FC236}">
                <a16:creationId xmlns:a16="http://schemas.microsoft.com/office/drawing/2014/main" id="{02182BDE-3D83-4A86-9655-1B0BD6FE7707}"/>
              </a:ext>
            </a:extLst>
          </p:cNvPr>
          <p:cNvSpPr txBox="1">
            <a:spLocks noChangeArrowheads="1"/>
          </p:cNvSpPr>
          <p:nvPr/>
        </p:nvSpPr>
        <p:spPr bwMode="auto">
          <a:xfrm>
            <a:off x="468313" y="4292600"/>
            <a:ext cx="238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JLA se je dokončno </a:t>
            </a:r>
          </a:p>
          <a:p>
            <a:r>
              <a:rPr lang="sl-SI" altLang="sl-SI"/>
              <a:t>umaknila iz Slovenije.</a:t>
            </a:r>
          </a:p>
        </p:txBody>
      </p:sp>
      <p:pic>
        <p:nvPicPr>
          <p:cNvPr id="36879" name="Picture 15" descr="vojna-10">
            <a:extLst>
              <a:ext uri="{FF2B5EF4-FFF2-40B4-BE49-F238E27FC236}">
                <a16:creationId xmlns:a16="http://schemas.microsoft.com/office/drawing/2014/main" id="{13D24B5C-4B51-428D-B034-EE0FE89266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03800" y="3644900"/>
            <a:ext cx="3695700" cy="2624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1" name="Picture 17" descr="odhod2">
            <a:extLst>
              <a:ext uri="{FF2B5EF4-FFF2-40B4-BE49-F238E27FC236}">
                <a16:creationId xmlns:a16="http://schemas.microsoft.com/office/drawing/2014/main" id="{EF0F9BEF-ED9E-4A94-91AB-45472281F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644900"/>
            <a:ext cx="1819275" cy="263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
                                          </p:val>
                                        </p:tav>
                                        <p:tav tm="100000">
                                          <p:val>
                                            <p:strVal val="#ppt_x"/>
                                          </p:val>
                                        </p:tav>
                                      </p:tavLst>
                                    </p:anim>
                                    <p:anim calcmode="lin" valueType="num">
                                      <p:cBhvr>
                                        <p:cTn id="9" dur="10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6868"/>
                                        </p:tgtEl>
                                        <p:attrNameLst>
                                          <p:attrName>style.visibility</p:attrName>
                                        </p:attrNameLst>
                                      </p:cBhvr>
                                      <p:to>
                                        <p:strVal val="visible"/>
                                      </p:to>
                                    </p:set>
                                    <p:anim calcmode="discrete" valueType="clr">
                                      <p:cBhvr override="childStyle">
                                        <p:cTn id="14"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868"/>
                                        </p:tgtEl>
                                        <p:attrNameLst>
                                          <p:attrName>fillcolor</p:attrName>
                                        </p:attrNameLst>
                                      </p:cBhvr>
                                      <p:tavLst>
                                        <p:tav tm="0">
                                          <p:val>
                                            <p:clrVal>
                                              <a:schemeClr val="accent2"/>
                                            </p:clrVal>
                                          </p:val>
                                        </p:tav>
                                        <p:tav tm="50000">
                                          <p:val>
                                            <p:clrVal>
                                              <a:schemeClr val="hlink"/>
                                            </p:clrVal>
                                          </p:val>
                                        </p:tav>
                                      </p:tavLst>
                                    </p:anim>
                                    <p:set>
                                      <p:cBhvr>
                                        <p:cTn id="16" dur="80"/>
                                        <p:tgtEl>
                                          <p:spTgt spid="3686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6869"/>
                                        </p:tgtEl>
                                        <p:attrNameLst>
                                          <p:attrName>style.visibility</p:attrName>
                                        </p:attrNameLst>
                                      </p:cBhvr>
                                      <p:to>
                                        <p:strVal val="visible"/>
                                      </p:to>
                                    </p:set>
                                    <p:anim calcmode="discrete" valueType="clr">
                                      <p:cBhvr override="childStyle">
                                        <p:cTn id="21" dur="80"/>
                                        <p:tgtEl>
                                          <p:spTgt spid="3686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6869"/>
                                        </p:tgtEl>
                                        <p:attrNameLst>
                                          <p:attrName>fillcolor</p:attrName>
                                        </p:attrNameLst>
                                      </p:cBhvr>
                                      <p:tavLst>
                                        <p:tav tm="0">
                                          <p:val>
                                            <p:clrVal>
                                              <a:schemeClr val="accent2"/>
                                            </p:clrVal>
                                          </p:val>
                                        </p:tav>
                                        <p:tav tm="50000">
                                          <p:val>
                                            <p:clrVal>
                                              <a:schemeClr val="hlink"/>
                                            </p:clrVal>
                                          </p:val>
                                        </p:tav>
                                      </p:tavLst>
                                    </p:anim>
                                    <p:set>
                                      <p:cBhvr>
                                        <p:cTn id="23" dur="80"/>
                                        <p:tgtEl>
                                          <p:spTgt spid="3686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6876"/>
                                        </p:tgtEl>
                                        <p:attrNameLst>
                                          <p:attrName>style.visibility</p:attrName>
                                        </p:attrNameLst>
                                      </p:cBhvr>
                                      <p:to>
                                        <p:strVal val="visible"/>
                                      </p:to>
                                    </p:set>
                                    <p:anim calcmode="discrete" valueType="clr">
                                      <p:cBhvr override="childStyle">
                                        <p:cTn id="28" dur="80"/>
                                        <p:tgtEl>
                                          <p:spTgt spid="3687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6876"/>
                                        </p:tgtEl>
                                        <p:attrNameLst>
                                          <p:attrName>fillcolor</p:attrName>
                                        </p:attrNameLst>
                                      </p:cBhvr>
                                      <p:tavLst>
                                        <p:tav tm="0">
                                          <p:val>
                                            <p:clrVal>
                                              <a:schemeClr val="accent2"/>
                                            </p:clrVal>
                                          </p:val>
                                        </p:tav>
                                        <p:tav tm="50000">
                                          <p:val>
                                            <p:clrVal>
                                              <a:schemeClr val="hlink"/>
                                            </p:clrVal>
                                          </p:val>
                                        </p:tav>
                                      </p:tavLst>
                                    </p:anim>
                                    <p:set>
                                      <p:cBhvr>
                                        <p:cTn id="30" dur="80"/>
                                        <p:tgtEl>
                                          <p:spTgt spid="3687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6877"/>
                                        </p:tgtEl>
                                        <p:attrNameLst>
                                          <p:attrName>style.visibility</p:attrName>
                                        </p:attrNameLst>
                                      </p:cBhvr>
                                      <p:to>
                                        <p:strVal val="visible"/>
                                      </p:to>
                                    </p:set>
                                    <p:anim calcmode="discrete" valueType="clr">
                                      <p:cBhvr override="childStyle">
                                        <p:cTn id="35" dur="80"/>
                                        <p:tgtEl>
                                          <p:spTgt spid="3687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6877"/>
                                        </p:tgtEl>
                                        <p:attrNameLst>
                                          <p:attrName>fillcolor</p:attrName>
                                        </p:attrNameLst>
                                      </p:cBhvr>
                                      <p:tavLst>
                                        <p:tav tm="0">
                                          <p:val>
                                            <p:clrVal>
                                              <a:schemeClr val="accent2"/>
                                            </p:clrVal>
                                          </p:val>
                                        </p:tav>
                                        <p:tav tm="50000">
                                          <p:val>
                                            <p:clrVal>
                                              <a:schemeClr val="hlink"/>
                                            </p:clrVal>
                                          </p:val>
                                        </p:tav>
                                      </p:tavLst>
                                    </p:anim>
                                    <p:set>
                                      <p:cBhvr>
                                        <p:cTn id="37" dur="80"/>
                                        <p:tgtEl>
                                          <p:spTgt spid="36877"/>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6878"/>
                                        </p:tgtEl>
                                        <p:attrNameLst>
                                          <p:attrName>style.visibility</p:attrName>
                                        </p:attrNameLst>
                                      </p:cBhvr>
                                      <p:to>
                                        <p:strVal val="visible"/>
                                      </p:to>
                                    </p:set>
                                    <p:anim calcmode="discrete" valueType="clr">
                                      <p:cBhvr override="childStyle">
                                        <p:cTn id="42" dur="80"/>
                                        <p:tgtEl>
                                          <p:spTgt spid="3687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6878"/>
                                        </p:tgtEl>
                                        <p:attrNameLst>
                                          <p:attrName>fillcolor</p:attrName>
                                        </p:attrNameLst>
                                      </p:cBhvr>
                                      <p:tavLst>
                                        <p:tav tm="0">
                                          <p:val>
                                            <p:clrVal>
                                              <a:schemeClr val="accent2"/>
                                            </p:clrVal>
                                          </p:val>
                                        </p:tav>
                                        <p:tav tm="50000">
                                          <p:val>
                                            <p:clrVal>
                                              <a:schemeClr val="hlink"/>
                                            </p:clrVal>
                                          </p:val>
                                        </p:tav>
                                      </p:tavLst>
                                    </p:anim>
                                    <p:set>
                                      <p:cBhvr>
                                        <p:cTn id="44" dur="80"/>
                                        <p:tgtEl>
                                          <p:spTgt spid="36878"/>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nodeType="clickEffect">
                                  <p:stCondLst>
                                    <p:cond delay="0"/>
                                  </p:stCondLst>
                                  <p:childTnLst>
                                    <p:set>
                                      <p:cBhvr>
                                        <p:cTn id="48" dur="1" fill="hold">
                                          <p:stCondLst>
                                            <p:cond delay="0"/>
                                          </p:stCondLst>
                                        </p:cTn>
                                        <p:tgtEl>
                                          <p:spTgt spid="36881"/>
                                        </p:tgtEl>
                                        <p:attrNameLst>
                                          <p:attrName>style.visibility</p:attrName>
                                        </p:attrNameLst>
                                      </p:cBhvr>
                                      <p:to>
                                        <p:strVal val="visible"/>
                                      </p:to>
                                    </p:set>
                                    <p:animEffect transition="in" filter="fade">
                                      <p:cBhvr>
                                        <p:cTn id="49" dur="1000"/>
                                        <p:tgtEl>
                                          <p:spTgt spid="36881"/>
                                        </p:tgtEl>
                                      </p:cBhvr>
                                    </p:animEffect>
                                    <p:anim calcmode="lin" valueType="num">
                                      <p:cBhvr>
                                        <p:cTn id="50" dur="1000" fill="hold"/>
                                        <p:tgtEl>
                                          <p:spTgt spid="36881"/>
                                        </p:tgtEl>
                                        <p:attrNameLst>
                                          <p:attrName>ppt_x</p:attrName>
                                        </p:attrNameLst>
                                      </p:cBhvr>
                                      <p:tavLst>
                                        <p:tav tm="0">
                                          <p:val>
                                            <p:strVal val="#ppt_x"/>
                                          </p:val>
                                        </p:tav>
                                        <p:tav tm="100000">
                                          <p:val>
                                            <p:strVal val="#ppt_x"/>
                                          </p:val>
                                        </p:tav>
                                      </p:tavLst>
                                    </p:anim>
                                    <p:anim calcmode="lin" valueType="num">
                                      <p:cBhvr>
                                        <p:cTn id="51" dur="1000" fill="hold"/>
                                        <p:tgtEl>
                                          <p:spTgt spid="36881"/>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nodeType="clickEffect">
                                  <p:stCondLst>
                                    <p:cond delay="0"/>
                                  </p:stCondLst>
                                  <p:childTnLst>
                                    <p:set>
                                      <p:cBhvr>
                                        <p:cTn id="55" dur="1" fill="hold">
                                          <p:stCondLst>
                                            <p:cond delay="0"/>
                                          </p:stCondLst>
                                        </p:cTn>
                                        <p:tgtEl>
                                          <p:spTgt spid="36879"/>
                                        </p:tgtEl>
                                        <p:attrNameLst>
                                          <p:attrName>style.visibility</p:attrName>
                                        </p:attrNameLst>
                                      </p:cBhvr>
                                      <p:to>
                                        <p:strVal val="visible"/>
                                      </p:to>
                                    </p:set>
                                    <p:animEffect transition="in" filter="fade">
                                      <p:cBhvr>
                                        <p:cTn id="56" dur="1000"/>
                                        <p:tgtEl>
                                          <p:spTgt spid="36879"/>
                                        </p:tgtEl>
                                      </p:cBhvr>
                                    </p:animEffect>
                                    <p:anim calcmode="lin" valueType="num">
                                      <p:cBhvr>
                                        <p:cTn id="57" dur="1000" fill="hold"/>
                                        <p:tgtEl>
                                          <p:spTgt spid="36879"/>
                                        </p:tgtEl>
                                        <p:attrNameLst>
                                          <p:attrName>ppt_x</p:attrName>
                                        </p:attrNameLst>
                                      </p:cBhvr>
                                      <p:tavLst>
                                        <p:tav tm="0">
                                          <p:val>
                                            <p:strVal val="#ppt_x"/>
                                          </p:val>
                                        </p:tav>
                                        <p:tav tm="100000">
                                          <p:val>
                                            <p:strVal val="#ppt_x"/>
                                          </p:val>
                                        </p:tav>
                                      </p:tavLst>
                                    </p:anim>
                                    <p:anim calcmode="lin" valueType="num">
                                      <p:cBhvr>
                                        <p:cTn id="58" dur="1000" fill="hold"/>
                                        <p:tgtEl>
                                          <p:spTgt spid="368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8" grpId="0"/>
      <p:bldP spid="36869" grpId="0"/>
      <p:bldP spid="36876" grpId="0"/>
      <p:bldP spid="36877" grpId="0"/>
      <p:bldP spid="368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42E7F4A-08E3-45F0-B018-52FF3CD88589}"/>
              </a:ext>
            </a:extLst>
          </p:cNvPr>
          <p:cNvSpPr>
            <a:spLocks noGrp="1" noChangeArrowheads="1"/>
          </p:cNvSpPr>
          <p:nvPr>
            <p:ph type="title"/>
          </p:nvPr>
        </p:nvSpPr>
        <p:spPr/>
        <p:txBody>
          <a:bodyPr/>
          <a:lstStyle/>
          <a:p>
            <a:pPr algn="ctr"/>
            <a:r>
              <a:rPr lang="sl-SI" altLang="sl-SI"/>
              <a:t>Slovenski državni prazniki</a:t>
            </a:r>
          </a:p>
        </p:txBody>
      </p:sp>
      <p:sp>
        <p:nvSpPr>
          <p:cNvPr id="52227" name="Rectangle 3">
            <a:extLst>
              <a:ext uri="{FF2B5EF4-FFF2-40B4-BE49-F238E27FC236}">
                <a16:creationId xmlns:a16="http://schemas.microsoft.com/office/drawing/2014/main" id="{3299E2E1-69B8-4657-918A-5FFE8A288180}"/>
              </a:ext>
            </a:extLst>
          </p:cNvPr>
          <p:cNvSpPr>
            <a:spLocks noGrp="1" noChangeArrowheads="1"/>
          </p:cNvSpPr>
          <p:nvPr>
            <p:ph type="body" idx="1"/>
          </p:nvPr>
        </p:nvSpPr>
        <p:spPr/>
        <p:txBody>
          <a:bodyPr/>
          <a:lstStyle/>
          <a:p>
            <a:pPr>
              <a:lnSpc>
                <a:spcPct val="80000"/>
              </a:lnSpc>
            </a:pPr>
            <a:r>
              <a:rPr lang="sl-SI" altLang="sl-SI" sz="2400">
                <a:latin typeface="Times New Roman" panose="02020603050405020304" pitchFamily="18" charset="0"/>
              </a:rPr>
              <a:t>1.,2. januar  -  Novo leto</a:t>
            </a:r>
          </a:p>
          <a:p>
            <a:pPr>
              <a:lnSpc>
                <a:spcPct val="80000"/>
              </a:lnSpc>
            </a:pPr>
            <a:r>
              <a:rPr lang="sl-SI" altLang="sl-SI" sz="2400" b="1">
                <a:latin typeface="Times New Roman" panose="02020603050405020304" pitchFamily="18" charset="0"/>
              </a:rPr>
              <a:t>8. februar  -  Slovenski kulturni praznik</a:t>
            </a:r>
          </a:p>
          <a:p>
            <a:pPr>
              <a:lnSpc>
                <a:spcPct val="80000"/>
              </a:lnSpc>
            </a:pPr>
            <a:r>
              <a:rPr lang="sl-SI" altLang="sl-SI" sz="2400">
                <a:latin typeface="Times New Roman" panose="02020603050405020304" pitchFamily="18" charset="0"/>
              </a:rPr>
              <a:t>Velika noč </a:t>
            </a:r>
          </a:p>
          <a:p>
            <a:pPr>
              <a:lnSpc>
                <a:spcPct val="80000"/>
              </a:lnSpc>
            </a:pPr>
            <a:r>
              <a:rPr lang="sl-SI" altLang="sl-SI" sz="2400">
                <a:latin typeface="Times New Roman" panose="02020603050405020304" pitchFamily="18" charset="0"/>
              </a:rPr>
              <a:t>Velikonočni ponedeljek</a:t>
            </a:r>
          </a:p>
          <a:p>
            <a:pPr>
              <a:lnSpc>
                <a:spcPct val="80000"/>
              </a:lnSpc>
            </a:pPr>
            <a:r>
              <a:rPr lang="sl-SI" altLang="sl-SI" sz="2400" b="1">
                <a:latin typeface="Times New Roman" panose="02020603050405020304" pitchFamily="18" charset="0"/>
              </a:rPr>
              <a:t>27. april  -  Dan upora proti okupatorju</a:t>
            </a:r>
          </a:p>
          <a:p>
            <a:pPr>
              <a:lnSpc>
                <a:spcPct val="80000"/>
              </a:lnSpc>
            </a:pPr>
            <a:r>
              <a:rPr lang="sl-SI" altLang="sl-SI" sz="2400">
                <a:latin typeface="Times New Roman" panose="02020603050405020304" pitchFamily="18" charset="0"/>
              </a:rPr>
              <a:t>1.,2. maj  -  Praznik dela</a:t>
            </a:r>
          </a:p>
          <a:p>
            <a:pPr>
              <a:lnSpc>
                <a:spcPct val="80000"/>
              </a:lnSpc>
            </a:pPr>
            <a:r>
              <a:rPr lang="sl-SI" altLang="sl-SI" sz="2400">
                <a:latin typeface="Times New Roman" panose="02020603050405020304" pitchFamily="18" charset="0"/>
              </a:rPr>
              <a:t>31. maj  -  Binkošti</a:t>
            </a:r>
          </a:p>
          <a:p>
            <a:pPr>
              <a:lnSpc>
                <a:spcPct val="80000"/>
              </a:lnSpc>
            </a:pPr>
            <a:r>
              <a:rPr lang="sl-SI" altLang="sl-SI" sz="2400" b="1">
                <a:latin typeface="Times New Roman" panose="02020603050405020304" pitchFamily="18" charset="0"/>
              </a:rPr>
              <a:t>25. junij  -  Dan državnosti</a:t>
            </a:r>
          </a:p>
          <a:p>
            <a:pPr>
              <a:lnSpc>
                <a:spcPct val="80000"/>
              </a:lnSpc>
            </a:pPr>
            <a:r>
              <a:rPr lang="sl-SI" altLang="sl-SI" sz="2400">
                <a:latin typeface="Times New Roman" panose="02020603050405020304" pitchFamily="18" charset="0"/>
              </a:rPr>
              <a:t>15. avgust  -  Marijino vnebovzetje</a:t>
            </a:r>
          </a:p>
          <a:p>
            <a:pPr>
              <a:lnSpc>
                <a:spcPct val="80000"/>
              </a:lnSpc>
            </a:pPr>
            <a:r>
              <a:rPr lang="sl-SI" altLang="sl-SI" sz="2400" b="1">
                <a:latin typeface="Times New Roman" panose="02020603050405020304" pitchFamily="18" charset="0"/>
              </a:rPr>
              <a:t>31. oktober  -  Dan reformacije</a:t>
            </a:r>
          </a:p>
          <a:p>
            <a:pPr>
              <a:lnSpc>
                <a:spcPct val="80000"/>
              </a:lnSpc>
            </a:pPr>
            <a:r>
              <a:rPr lang="sl-SI" altLang="sl-SI" sz="2400">
                <a:latin typeface="Times New Roman" panose="02020603050405020304" pitchFamily="18" charset="0"/>
              </a:rPr>
              <a:t>1. november  -  Dan spomina na mrtve</a:t>
            </a:r>
          </a:p>
          <a:p>
            <a:pPr>
              <a:lnSpc>
                <a:spcPct val="80000"/>
              </a:lnSpc>
            </a:pPr>
            <a:r>
              <a:rPr lang="sl-SI" altLang="sl-SI" sz="2400">
                <a:latin typeface="Times New Roman" panose="02020603050405020304" pitchFamily="18" charset="0"/>
              </a:rPr>
              <a:t>25. december  -  Božič</a:t>
            </a:r>
          </a:p>
          <a:p>
            <a:pPr>
              <a:lnSpc>
                <a:spcPct val="80000"/>
              </a:lnSpc>
            </a:pPr>
            <a:r>
              <a:rPr lang="sl-SI" altLang="sl-SI" sz="2400" b="1">
                <a:latin typeface="Times New Roman" panose="02020603050405020304" pitchFamily="18" charset="0"/>
              </a:rPr>
              <a:t>26. december  -  Dan samostojnosti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heel(4)">
                                      <p:cBhvr>
                                        <p:cTn id="7" dur="20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0" end="0"/>
                                            </p:txEl>
                                          </p:spTgt>
                                        </p:tgtEl>
                                        <p:attrNameLst>
                                          <p:attrName>style.visibility</p:attrName>
                                        </p:attrNameLst>
                                      </p:cBhvr>
                                      <p:to>
                                        <p:strVal val="visible"/>
                                      </p:to>
                                    </p:set>
                                    <p:anim calcmode="discrete" valueType="clr">
                                      <p:cBhvr override="childStyle">
                                        <p:cTn id="12" dur="80"/>
                                        <p:tgtEl>
                                          <p:spTgt spid="522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9"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26"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33"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40"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52227">
                                            <p:txEl>
                                              <p:pRg st="4" end="4"/>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52227">
                                            <p:txEl>
                                              <p:pRg st="5" end="5"/>
                                            </p:txEl>
                                          </p:spTgt>
                                        </p:tgtEl>
                                        <p:attrNameLst>
                                          <p:attrName>style.visibility</p:attrName>
                                        </p:attrNameLst>
                                      </p:cBhvr>
                                      <p:to>
                                        <p:strVal val="visible"/>
                                      </p:to>
                                    </p:set>
                                    <p:anim calcmode="discrete" valueType="clr">
                                      <p:cBhvr override="childStyle">
                                        <p:cTn id="47" dur="80"/>
                                        <p:tgtEl>
                                          <p:spTgt spid="5222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2227">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52227">
                                            <p:txEl>
                                              <p:pRg st="5" end="5"/>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52227">
                                            <p:txEl>
                                              <p:pRg st="6" end="6"/>
                                            </p:txEl>
                                          </p:spTgt>
                                        </p:tgtEl>
                                        <p:attrNameLst>
                                          <p:attrName>style.visibility</p:attrName>
                                        </p:attrNameLst>
                                      </p:cBhvr>
                                      <p:to>
                                        <p:strVal val="visible"/>
                                      </p:to>
                                    </p:set>
                                    <p:anim calcmode="discrete" valueType="clr">
                                      <p:cBhvr override="childStyle">
                                        <p:cTn id="54" dur="80"/>
                                        <p:tgtEl>
                                          <p:spTgt spid="5222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52227">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52227">
                                            <p:txEl>
                                              <p:pRg st="6" end="6"/>
                                            </p:txEl>
                                          </p:spTgt>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52227">
                                            <p:txEl>
                                              <p:pRg st="7" end="7"/>
                                            </p:txEl>
                                          </p:spTgt>
                                        </p:tgtEl>
                                        <p:attrNameLst>
                                          <p:attrName>style.visibility</p:attrName>
                                        </p:attrNameLst>
                                      </p:cBhvr>
                                      <p:to>
                                        <p:strVal val="visible"/>
                                      </p:to>
                                    </p:set>
                                    <p:anim calcmode="discrete" valueType="clr">
                                      <p:cBhvr override="childStyle">
                                        <p:cTn id="61" dur="80"/>
                                        <p:tgtEl>
                                          <p:spTgt spid="5222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52227">
                                            <p:txEl>
                                              <p:pRg st="7" end="7"/>
                                            </p:txEl>
                                          </p:spTgt>
                                        </p:tgtEl>
                                        <p:attrNameLst>
                                          <p:attrName>fillcolor</p:attrName>
                                        </p:attrNameLst>
                                      </p:cBhvr>
                                      <p:tavLst>
                                        <p:tav tm="0">
                                          <p:val>
                                            <p:clrVal>
                                              <a:schemeClr val="accent2"/>
                                            </p:clrVal>
                                          </p:val>
                                        </p:tav>
                                        <p:tav tm="50000">
                                          <p:val>
                                            <p:clrVal>
                                              <a:schemeClr val="hlink"/>
                                            </p:clrVal>
                                          </p:val>
                                        </p:tav>
                                      </p:tavLst>
                                    </p:anim>
                                    <p:set>
                                      <p:cBhvr>
                                        <p:cTn id="63" dur="80"/>
                                        <p:tgtEl>
                                          <p:spTgt spid="52227">
                                            <p:txEl>
                                              <p:pRg st="7" end="7"/>
                                            </p:txEl>
                                          </p:spTgt>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52227">
                                            <p:txEl>
                                              <p:pRg st="8" end="8"/>
                                            </p:txEl>
                                          </p:spTgt>
                                        </p:tgtEl>
                                        <p:attrNameLst>
                                          <p:attrName>style.visibility</p:attrName>
                                        </p:attrNameLst>
                                      </p:cBhvr>
                                      <p:to>
                                        <p:strVal val="visible"/>
                                      </p:to>
                                    </p:set>
                                    <p:anim calcmode="discrete" valueType="clr">
                                      <p:cBhvr override="childStyle">
                                        <p:cTn id="68" dur="80"/>
                                        <p:tgtEl>
                                          <p:spTgt spid="52227">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52227">
                                            <p:txEl>
                                              <p:pRg st="8" end="8"/>
                                            </p:txEl>
                                          </p:spTgt>
                                        </p:tgtEl>
                                        <p:attrNameLst>
                                          <p:attrName>fillcolor</p:attrName>
                                        </p:attrNameLst>
                                      </p:cBhvr>
                                      <p:tavLst>
                                        <p:tav tm="0">
                                          <p:val>
                                            <p:clrVal>
                                              <a:schemeClr val="accent2"/>
                                            </p:clrVal>
                                          </p:val>
                                        </p:tav>
                                        <p:tav tm="50000">
                                          <p:val>
                                            <p:clrVal>
                                              <a:schemeClr val="hlink"/>
                                            </p:clrVal>
                                          </p:val>
                                        </p:tav>
                                      </p:tavLst>
                                    </p:anim>
                                    <p:set>
                                      <p:cBhvr>
                                        <p:cTn id="70" dur="80"/>
                                        <p:tgtEl>
                                          <p:spTgt spid="52227">
                                            <p:txEl>
                                              <p:pRg st="8" end="8"/>
                                            </p:txEl>
                                          </p:spTgt>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52227">
                                            <p:txEl>
                                              <p:pRg st="9" end="9"/>
                                            </p:txEl>
                                          </p:spTgt>
                                        </p:tgtEl>
                                        <p:attrNameLst>
                                          <p:attrName>style.visibility</p:attrName>
                                        </p:attrNameLst>
                                      </p:cBhvr>
                                      <p:to>
                                        <p:strVal val="visible"/>
                                      </p:to>
                                    </p:set>
                                    <p:anim calcmode="discrete" valueType="clr">
                                      <p:cBhvr override="childStyle">
                                        <p:cTn id="75" dur="80"/>
                                        <p:tgtEl>
                                          <p:spTgt spid="52227">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52227">
                                            <p:txEl>
                                              <p:pRg st="9" end="9"/>
                                            </p:txEl>
                                          </p:spTgt>
                                        </p:tgtEl>
                                        <p:attrNameLst>
                                          <p:attrName>fillcolor</p:attrName>
                                        </p:attrNameLst>
                                      </p:cBhvr>
                                      <p:tavLst>
                                        <p:tav tm="0">
                                          <p:val>
                                            <p:clrVal>
                                              <a:schemeClr val="accent2"/>
                                            </p:clrVal>
                                          </p:val>
                                        </p:tav>
                                        <p:tav tm="50000">
                                          <p:val>
                                            <p:clrVal>
                                              <a:schemeClr val="hlink"/>
                                            </p:clrVal>
                                          </p:val>
                                        </p:tav>
                                      </p:tavLst>
                                    </p:anim>
                                    <p:set>
                                      <p:cBhvr>
                                        <p:cTn id="77" dur="80"/>
                                        <p:tgtEl>
                                          <p:spTgt spid="52227">
                                            <p:txEl>
                                              <p:pRg st="9" end="9"/>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52227">
                                            <p:txEl>
                                              <p:pRg st="10" end="10"/>
                                            </p:txEl>
                                          </p:spTgt>
                                        </p:tgtEl>
                                        <p:attrNameLst>
                                          <p:attrName>style.visibility</p:attrName>
                                        </p:attrNameLst>
                                      </p:cBhvr>
                                      <p:to>
                                        <p:strVal val="visible"/>
                                      </p:to>
                                    </p:set>
                                    <p:anim calcmode="discrete" valueType="clr">
                                      <p:cBhvr override="childStyle">
                                        <p:cTn id="82" dur="80"/>
                                        <p:tgtEl>
                                          <p:spTgt spid="52227">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52227">
                                            <p:txEl>
                                              <p:pRg st="10" end="10"/>
                                            </p:txEl>
                                          </p:spTgt>
                                        </p:tgtEl>
                                        <p:attrNameLst>
                                          <p:attrName>fillcolor</p:attrName>
                                        </p:attrNameLst>
                                      </p:cBhvr>
                                      <p:tavLst>
                                        <p:tav tm="0">
                                          <p:val>
                                            <p:clrVal>
                                              <a:schemeClr val="accent2"/>
                                            </p:clrVal>
                                          </p:val>
                                        </p:tav>
                                        <p:tav tm="50000">
                                          <p:val>
                                            <p:clrVal>
                                              <a:schemeClr val="hlink"/>
                                            </p:clrVal>
                                          </p:val>
                                        </p:tav>
                                      </p:tavLst>
                                    </p:anim>
                                    <p:set>
                                      <p:cBhvr>
                                        <p:cTn id="84" dur="80"/>
                                        <p:tgtEl>
                                          <p:spTgt spid="52227">
                                            <p:txEl>
                                              <p:pRg st="10" end="10"/>
                                            </p:txEl>
                                          </p:spTgt>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nodeType="clickEffect">
                                  <p:stCondLst>
                                    <p:cond delay="0"/>
                                  </p:stCondLst>
                                  <p:iterate type="lt">
                                    <p:tmPct val="50000"/>
                                  </p:iterate>
                                  <p:childTnLst>
                                    <p:set>
                                      <p:cBhvr>
                                        <p:cTn id="88" dur="1" fill="hold">
                                          <p:stCondLst>
                                            <p:cond delay="0"/>
                                          </p:stCondLst>
                                        </p:cTn>
                                        <p:tgtEl>
                                          <p:spTgt spid="52227">
                                            <p:txEl>
                                              <p:pRg st="11" end="11"/>
                                            </p:txEl>
                                          </p:spTgt>
                                        </p:tgtEl>
                                        <p:attrNameLst>
                                          <p:attrName>style.visibility</p:attrName>
                                        </p:attrNameLst>
                                      </p:cBhvr>
                                      <p:to>
                                        <p:strVal val="visible"/>
                                      </p:to>
                                    </p:set>
                                    <p:anim calcmode="discrete" valueType="clr">
                                      <p:cBhvr override="childStyle">
                                        <p:cTn id="89" dur="80"/>
                                        <p:tgtEl>
                                          <p:spTgt spid="52227">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52227">
                                            <p:txEl>
                                              <p:pRg st="11" end="11"/>
                                            </p:txEl>
                                          </p:spTgt>
                                        </p:tgtEl>
                                        <p:attrNameLst>
                                          <p:attrName>fillcolor</p:attrName>
                                        </p:attrNameLst>
                                      </p:cBhvr>
                                      <p:tavLst>
                                        <p:tav tm="0">
                                          <p:val>
                                            <p:clrVal>
                                              <a:schemeClr val="accent2"/>
                                            </p:clrVal>
                                          </p:val>
                                        </p:tav>
                                        <p:tav tm="50000">
                                          <p:val>
                                            <p:clrVal>
                                              <a:schemeClr val="hlink"/>
                                            </p:clrVal>
                                          </p:val>
                                        </p:tav>
                                      </p:tavLst>
                                    </p:anim>
                                    <p:set>
                                      <p:cBhvr>
                                        <p:cTn id="91" dur="80"/>
                                        <p:tgtEl>
                                          <p:spTgt spid="52227">
                                            <p:txEl>
                                              <p:pRg st="11" end="11"/>
                                            </p:txEl>
                                          </p:spTgt>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7" presetClass="entr" presetSubtype="0" fill="hold" nodeType="clickEffect">
                                  <p:stCondLst>
                                    <p:cond delay="0"/>
                                  </p:stCondLst>
                                  <p:iterate type="lt">
                                    <p:tmPct val="50000"/>
                                  </p:iterate>
                                  <p:childTnLst>
                                    <p:set>
                                      <p:cBhvr>
                                        <p:cTn id="95" dur="1" fill="hold">
                                          <p:stCondLst>
                                            <p:cond delay="0"/>
                                          </p:stCondLst>
                                        </p:cTn>
                                        <p:tgtEl>
                                          <p:spTgt spid="52227">
                                            <p:txEl>
                                              <p:pRg st="12" end="12"/>
                                            </p:txEl>
                                          </p:spTgt>
                                        </p:tgtEl>
                                        <p:attrNameLst>
                                          <p:attrName>style.visibility</p:attrName>
                                        </p:attrNameLst>
                                      </p:cBhvr>
                                      <p:to>
                                        <p:strVal val="visible"/>
                                      </p:to>
                                    </p:set>
                                    <p:anim calcmode="discrete" valueType="clr">
                                      <p:cBhvr override="childStyle">
                                        <p:cTn id="96" dur="80"/>
                                        <p:tgtEl>
                                          <p:spTgt spid="52227">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52227">
                                            <p:txEl>
                                              <p:pRg st="12" end="12"/>
                                            </p:txEl>
                                          </p:spTgt>
                                        </p:tgtEl>
                                        <p:attrNameLst>
                                          <p:attrName>fillcolor</p:attrName>
                                        </p:attrNameLst>
                                      </p:cBhvr>
                                      <p:tavLst>
                                        <p:tav tm="0">
                                          <p:val>
                                            <p:clrVal>
                                              <a:schemeClr val="accent2"/>
                                            </p:clrVal>
                                          </p:val>
                                        </p:tav>
                                        <p:tav tm="50000">
                                          <p:val>
                                            <p:clrVal>
                                              <a:schemeClr val="hlink"/>
                                            </p:clrVal>
                                          </p:val>
                                        </p:tav>
                                      </p:tavLst>
                                    </p:anim>
                                    <p:set>
                                      <p:cBhvr>
                                        <p:cTn id="98" dur="80"/>
                                        <p:tgtEl>
                                          <p:spTgt spid="52227">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63C26D4-087D-4753-8EED-B3BD160FBE23}"/>
              </a:ext>
            </a:extLst>
          </p:cNvPr>
          <p:cNvSpPr>
            <a:spLocks noGrp="1" noChangeArrowheads="1"/>
          </p:cNvSpPr>
          <p:nvPr>
            <p:ph type="title"/>
          </p:nvPr>
        </p:nvSpPr>
        <p:spPr/>
        <p:txBody>
          <a:bodyPr/>
          <a:lstStyle/>
          <a:p>
            <a:pPr algn="ctr"/>
            <a:r>
              <a:rPr lang="sl-SI" altLang="sl-SI"/>
              <a:t>Delitev</a:t>
            </a:r>
          </a:p>
        </p:txBody>
      </p:sp>
      <p:sp>
        <p:nvSpPr>
          <p:cNvPr id="53251" name="Rectangle 3">
            <a:extLst>
              <a:ext uri="{FF2B5EF4-FFF2-40B4-BE49-F238E27FC236}">
                <a16:creationId xmlns:a16="http://schemas.microsoft.com/office/drawing/2014/main" id="{CFBDF79D-AD45-4116-B3AB-ABAFCDE81CDF}"/>
              </a:ext>
            </a:extLst>
          </p:cNvPr>
          <p:cNvSpPr>
            <a:spLocks noGrp="1" noChangeArrowheads="1"/>
          </p:cNvSpPr>
          <p:nvPr>
            <p:ph type="body" idx="1"/>
          </p:nvPr>
        </p:nvSpPr>
        <p:spPr>
          <a:xfrm>
            <a:off x="468313" y="1268413"/>
            <a:ext cx="8229600" cy="5184775"/>
          </a:xfrm>
        </p:spPr>
        <p:txBody>
          <a:bodyPr/>
          <a:lstStyle/>
          <a:p>
            <a:r>
              <a:rPr lang="sl-SI" altLang="sl-SI">
                <a:latin typeface="Times New Roman" panose="02020603050405020304" pitchFamily="18" charset="0"/>
              </a:rPr>
              <a:t>Slovenijo delimo na pokrajine:</a:t>
            </a:r>
          </a:p>
          <a:p>
            <a:pPr>
              <a:buFont typeface="Wingdings" panose="05000000000000000000" pitchFamily="2" charset="2"/>
              <a:buNone/>
            </a:pPr>
            <a:r>
              <a:rPr lang="sl-SI" altLang="sl-SI">
                <a:latin typeface="Times New Roman" panose="02020603050405020304" pitchFamily="18" charset="0"/>
              </a:rPr>
              <a:t>		-Prekmurje</a:t>
            </a:r>
          </a:p>
          <a:p>
            <a:pPr>
              <a:buFont typeface="Wingdings" panose="05000000000000000000" pitchFamily="2" charset="2"/>
              <a:buNone/>
            </a:pPr>
            <a:r>
              <a:rPr lang="sl-SI" altLang="sl-SI">
                <a:latin typeface="Times New Roman" panose="02020603050405020304" pitchFamily="18" charset="0"/>
              </a:rPr>
              <a:t>		-Primorska	</a:t>
            </a:r>
          </a:p>
          <a:p>
            <a:pPr>
              <a:buFont typeface="Wingdings" panose="05000000000000000000" pitchFamily="2" charset="2"/>
              <a:buNone/>
            </a:pPr>
            <a:r>
              <a:rPr lang="sl-SI" altLang="sl-SI">
                <a:latin typeface="Times New Roman" panose="02020603050405020304" pitchFamily="18" charset="0"/>
              </a:rPr>
              <a:t>		-Gorenjska</a:t>
            </a:r>
          </a:p>
          <a:p>
            <a:pPr>
              <a:buFont typeface="Wingdings" panose="05000000000000000000" pitchFamily="2" charset="2"/>
              <a:buNone/>
            </a:pPr>
            <a:r>
              <a:rPr lang="sl-SI" altLang="sl-SI">
                <a:latin typeface="Times New Roman" panose="02020603050405020304" pitchFamily="18" charset="0"/>
              </a:rPr>
              <a:t>		-Dolenjska</a:t>
            </a:r>
          </a:p>
          <a:p>
            <a:pPr>
              <a:buFont typeface="Wingdings" panose="05000000000000000000" pitchFamily="2" charset="2"/>
              <a:buNone/>
            </a:pPr>
            <a:r>
              <a:rPr lang="sl-SI" altLang="sl-SI">
                <a:latin typeface="Times New Roman" panose="02020603050405020304" pitchFamily="18" charset="0"/>
              </a:rPr>
              <a:t>		-Koroška</a:t>
            </a:r>
          </a:p>
          <a:p>
            <a:pPr>
              <a:buFont typeface="Wingdings" panose="05000000000000000000" pitchFamily="2" charset="2"/>
              <a:buNone/>
            </a:pPr>
            <a:r>
              <a:rPr lang="sl-SI" altLang="sl-SI">
                <a:latin typeface="Times New Roman" panose="02020603050405020304" pitchFamily="18" charset="0"/>
              </a:rPr>
              <a:t>		-Bela krajina</a:t>
            </a:r>
          </a:p>
          <a:p>
            <a:pPr>
              <a:buFont typeface="Wingdings" panose="05000000000000000000" pitchFamily="2" charset="2"/>
              <a:buNone/>
            </a:pPr>
            <a:r>
              <a:rPr lang="sl-SI" altLang="sl-SI">
                <a:latin typeface="Times New Roman" panose="02020603050405020304" pitchFamily="18" charset="0"/>
              </a:rPr>
              <a:t>		-Štajerska</a:t>
            </a:r>
          </a:p>
        </p:txBody>
      </p:sp>
      <p:pic>
        <p:nvPicPr>
          <p:cNvPr id="53252" name="Picture 4" descr="slovenija">
            <a:extLst>
              <a:ext uri="{FF2B5EF4-FFF2-40B4-BE49-F238E27FC236}">
                <a16:creationId xmlns:a16="http://schemas.microsoft.com/office/drawing/2014/main" id="{32EFE25C-B518-4A66-B10E-46326EFC0B1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492375"/>
            <a:ext cx="36385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heel(4)">
                                      <p:cBhvr>
                                        <p:cTn id="7" dur="20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3251">
                                            <p:txEl>
                                              <p:pRg st="0" end="0"/>
                                            </p:txEl>
                                          </p:spTgt>
                                        </p:tgtEl>
                                        <p:attrNameLst>
                                          <p:attrName>style.visibility</p:attrName>
                                        </p:attrNameLst>
                                      </p:cBhvr>
                                      <p:to>
                                        <p:strVal val="visible"/>
                                      </p:to>
                                    </p:set>
                                    <p:anim calcmode="discrete" valueType="clr">
                                      <p:cBhvr override="childStyle">
                                        <p:cTn id="12" dur="80"/>
                                        <p:tgtEl>
                                          <p:spTgt spid="532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325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3251">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3251">
                                            <p:txEl>
                                              <p:pRg st="1" end="1"/>
                                            </p:txEl>
                                          </p:spTgt>
                                        </p:tgtEl>
                                        <p:attrNameLst>
                                          <p:attrName>style.visibility</p:attrName>
                                        </p:attrNameLst>
                                      </p:cBhvr>
                                      <p:to>
                                        <p:strVal val="visible"/>
                                      </p:to>
                                    </p:set>
                                    <p:anim calcmode="discrete" valueType="clr">
                                      <p:cBhvr override="childStyle">
                                        <p:cTn id="19" dur="80"/>
                                        <p:tgtEl>
                                          <p:spTgt spid="532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3251">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53251">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3251">
                                            <p:txEl>
                                              <p:pRg st="2" end="2"/>
                                            </p:txEl>
                                          </p:spTgt>
                                        </p:tgtEl>
                                        <p:attrNameLst>
                                          <p:attrName>style.visibility</p:attrName>
                                        </p:attrNameLst>
                                      </p:cBhvr>
                                      <p:to>
                                        <p:strVal val="visible"/>
                                      </p:to>
                                    </p:set>
                                    <p:anim calcmode="discrete" valueType="clr">
                                      <p:cBhvr override="childStyle">
                                        <p:cTn id="26" dur="80"/>
                                        <p:tgtEl>
                                          <p:spTgt spid="5325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3251">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53251">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3251">
                                            <p:txEl>
                                              <p:pRg st="3" end="3"/>
                                            </p:txEl>
                                          </p:spTgt>
                                        </p:tgtEl>
                                        <p:attrNameLst>
                                          <p:attrName>style.visibility</p:attrName>
                                        </p:attrNameLst>
                                      </p:cBhvr>
                                      <p:to>
                                        <p:strVal val="visible"/>
                                      </p:to>
                                    </p:set>
                                    <p:anim calcmode="discrete" valueType="clr">
                                      <p:cBhvr override="childStyle">
                                        <p:cTn id="33" dur="80"/>
                                        <p:tgtEl>
                                          <p:spTgt spid="5325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3251">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53251">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53251">
                                            <p:txEl>
                                              <p:pRg st="4" end="4"/>
                                            </p:txEl>
                                          </p:spTgt>
                                        </p:tgtEl>
                                        <p:attrNameLst>
                                          <p:attrName>style.visibility</p:attrName>
                                        </p:attrNameLst>
                                      </p:cBhvr>
                                      <p:to>
                                        <p:strVal val="visible"/>
                                      </p:to>
                                    </p:set>
                                    <p:anim calcmode="discrete" valueType="clr">
                                      <p:cBhvr override="childStyle">
                                        <p:cTn id="40" dur="80"/>
                                        <p:tgtEl>
                                          <p:spTgt spid="5325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3251">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53251">
                                            <p:txEl>
                                              <p:pRg st="4" end="4"/>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53251">
                                            <p:txEl>
                                              <p:pRg st="5" end="5"/>
                                            </p:txEl>
                                          </p:spTgt>
                                        </p:tgtEl>
                                        <p:attrNameLst>
                                          <p:attrName>style.visibility</p:attrName>
                                        </p:attrNameLst>
                                      </p:cBhvr>
                                      <p:to>
                                        <p:strVal val="visible"/>
                                      </p:to>
                                    </p:set>
                                    <p:anim calcmode="discrete" valueType="clr">
                                      <p:cBhvr override="childStyle">
                                        <p:cTn id="47" dur="80"/>
                                        <p:tgtEl>
                                          <p:spTgt spid="5325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3251">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53251">
                                            <p:txEl>
                                              <p:pRg st="5" end="5"/>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53251">
                                            <p:txEl>
                                              <p:pRg st="6" end="6"/>
                                            </p:txEl>
                                          </p:spTgt>
                                        </p:tgtEl>
                                        <p:attrNameLst>
                                          <p:attrName>style.visibility</p:attrName>
                                        </p:attrNameLst>
                                      </p:cBhvr>
                                      <p:to>
                                        <p:strVal val="visible"/>
                                      </p:to>
                                    </p:set>
                                    <p:anim calcmode="discrete" valueType="clr">
                                      <p:cBhvr override="childStyle">
                                        <p:cTn id="54" dur="80"/>
                                        <p:tgtEl>
                                          <p:spTgt spid="5325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53251">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53251">
                                            <p:txEl>
                                              <p:pRg st="6" end="6"/>
                                            </p:txEl>
                                          </p:spTgt>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53251">
                                            <p:txEl>
                                              <p:pRg st="7" end="7"/>
                                            </p:txEl>
                                          </p:spTgt>
                                        </p:tgtEl>
                                        <p:attrNameLst>
                                          <p:attrName>style.visibility</p:attrName>
                                        </p:attrNameLst>
                                      </p:cBhvr>
                                      <p:to>
                                        <p:strVal val="visible"/>
                                      </p:to>
                                    </p:set>
                                    <p:anim calcmode="discrete" valueType="clr">
                                      <p:cBhvr override="childStyle">
                                        <p:cTn id="61" dur="80"/>
                                        <p:tgtEl>
                                          <p:spTgt spid="5325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53251">
                                            <p:txEl>
                                              <p:pRg st="7" end="7"/>
                                            </p:txEl>
                                          </p:spTgt>
                                        </p:tgtEl>
                                        <p:attrNameLst>
                                          <p:attrName>fillcolor</p:attrName>
                                        </p:attrNameLst>
                                      </p:cBhvr>
                                      <p:tavLst>
                                        <p:tav tm="0">
                                          <p:val>
                                            <p:clrVal>
                                              <a:schemeClr val="accent2"/>
                                            </p:clrVal>
                                          </p:val>
                                        </p:tav>
                                        <p:tav tm="50000">
                                          <p:val>
                                            <p:clrVal>
                                              <a:schemeClr val="hlink"/>
                                            </p:clrVal>
                                          </p:val>
                                        </p:tav>
                                      </p:tavLst>
                                    </p:anim>
                                    <p:set>
                                      <p:cBhvr>
                                        <p:cTn id="63" dur="80"/>
                                        <p:tgtEl>
                                          <p:spTgt spid="53251">
                                            <p:txEl>
                                              <p:pRg st="7" end="7"/>
                                            </p:txEl>
                                          </p:spTgt>
                                        </p:tgtEl>
                                        <p:attrNameLst>
                                          <p:attrName>fill.type</p:attrName>
                                        </p:attrNameLst>
                                      </p:cBhvr>
                                      <p:to>
                                        <p:strVal val="solid"/>
                                      </p:to>
                                    </p:set>
                                  </p:childTnLst>
                                </p:cTn>
                              </p:par>
                              <p:par>
                                <p:cTn id="64" presetID="5" presetClass="entr" presetSubtype="10" fill="hold" nodeType="withEffect">
                                  <p:stCondLst>
                                    <p:cond delay="0"/>
                                  </p:stCondLst>
                                  <p:childTnLst>
                                    <p:set>
                                      <p:cBhvr>
                                        <p:cTn id="65" dur="1" fill="hold">
                                          <p:stCondLst>
                                            <p:cond delay="0"/>
                                          </p:stCondLst>
                                        </p:cTn>
                                        <p:tgtEl>
                                          <p:spTgt spid="53252"/>
                                        </p:tgtEl>
                                        <p:attrNameLst>
                                          <p:attrName>style.visibility</p:attrName>
                                        </p:attrNameLst>
                                      </p:cBhvr>
                                      <p:to>
                                        <p:strVal val="visible"/>
                                      </p:to>
                                    </p:set>
                                    <p:animEffect transition="in" filter="checkerboard(across)">
                                      <p:cBhvr>
                                        <p:cTn id="66"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9905122-6185-49EC-AEA9-EC9B479435C0}"/>
              </a:ext>
            </a:extLst>
          </p:cNvPr>
          <p:cNvSpPr>
            <a:spLocks noGrp="1" noChangeArrowheads="1"/>
          </p:cNvSpPr>
          <p:nvPr>
            <p:ph type="title"/>
          </p:nvPr>
        </p:nvSpPr>
        <p:spPr/>
        <p:txBody>
          <a:bodyPr/>
          <a:lstStyle/>
          <a:p>
            <a:pPr algn="ctr"/>
            <a:r>
              <a:rPr lang="sl-SI" altLang="sl-SI"/>
              <a:t>Parlament</a:t>
            </a:r>
          </a:p>
        </p:txBody>
      </p:sp>
      <p:pic>
        <p:nvPicPr>
          <p:cNvPr id="55299" name="Picture 3">
            <a:extLst>
              <a:ext uri="{FF2B5EF4-FFF2-40B4-BE49-F238E27FC236}">
                <a16:creationId xmlns:a16="http://schemas.microsoft.com/office/drawing/2014/main" id="{6952C280-DE63-46F6-A8E6-C23D87B5A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276475"/>
            <a:ext cx="5472112"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heel(4)">
                                      <p:cBhvr>
                                        <p:cTn id="7" dur="2000"/>
                                        <p:tgtEl>
                                          <p:spTgt spid="55298"/>
                                        </p:tgtEl>
                                      </p:cBhvr>
                                    </p:animEffect>
                                  </p:childTnLst>
                                </p:cTn>
                              </p:par>
                            </p:childTnLst>
                          </p:cTn>
                        </p:par>
                        <p:par>
                          <p:cTn id="8" fill="hold" nodeType="afterGroup">
                            <p:stCondLst>
                              <p:cond delay="2000"/>
                            </p:stCondLst>
                            <p:childTnLst>
                              <p:par>
                                <p:cTn id="9" presetID="5" presetClass="entr" presetSubtype="10" fill="hold" grpId="0" nodeType="afterEffect" nodePh="1">
                                  <p:stCondLst>
                                    <p:cond delay="0"/>
                                  </p:stCondLst>
                                  <p:endCondLst>
                                    <p:cond evt="begin" delay="0">
                                      <p:tn val="9"/>
                                    </p:cond>
                                  </p:endCondLst>
                                  <p:childTnLst>
                                    <p:set>
                                      <p:cBhvr>
                                        <p:cTn id="10" dur="1" fill="hold">
                                          <p:stCondLst>
                                            <p:cond delay="0"/>
                                          </p:stCondLst>
                                        </p:cTn>
                                        <p:tgtEl>
                                          <p:spTgt spid="55299"/>
                                        </p:tgtEl>
                                        <p:attrNameLst>
                                          <p:attrName>style.visibility</p:attrName>
                                        </p:attrNameLst>
                                      </p:cBhvr>
                                      <p:to>
                                        <p:strVal val="visible"/>
                                      </p:to>
                                    </p:set>
                                    <p:animEffect transition="in" filter="checkerboard(across)">
                                      <p:cBhvr>
                                        <p:cTn id="11" dur="5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CC16DC2-EB4C-4C79-B3C0-2591E21F7294}"/>
              </a:ext>
            </a:extLst>
          </p:cNvPr>
          <p:cNvSpPr>
            <a:spLocks noGrp="1" noChangeArrowheads="1"/>
          </p:cNvSpPr>
          <p:nvPr>
            <p:ph type="body" idx="1"/>
          </p:nvPr>
        </p:nvSpPr>
        <p:spPr>
          <a:xfrm>
            <a:off x="468313" y="1341438"/>
            <a:ext cx="8229600" cy="4497387"/>
          </a:xfrm>
        </p:spPr>
        <p:txBody>
          <a:bodyPr/>
          <a:lstStyle/>
          <a:p>
            <a:r>
              <a:rPr lang="sl-SI" altLang="sl-SI">
                <a:latin typeface="Times New Roman" panose="02020603050405020304" pitchFamily="18" charset="0"/>
              </a:rPr>
              <a:t>Vlado Republike Slovenije sestavljajo jo predsednik vlade in ministri ter ministrice. </a:t>
            </a:r>
          </a:p>
          <a:p>
            <a:r>
              <a:rPr lang="sl-SI" altLang="sl-SI">
                <a:latin typeface="Times New Roman" panose="02020603050405020304" pitchFamily="18" charset="0"/>
              </a:rPr>
              <a:t>v vlado so izbrani ministri iz mnogih različnih področij.(finance, gospodarstvo,…)</a:t>
            </a:r>
          </a:p>
          <a:p>
            <a:r>
              <a:rPr lang="sl-SI" altLang="sl-SI">
                <a:latin typeface="Times New Roman" panose="02020603050405020304" pitchFamily="18" charset="0"/>
              </a:rPr>
              <a:t>Spletna stran vlade RS: </a:t>
            </a:r>
            <a:r>
              <a:rPr lang="sl-SI" altLang="sl-SI">
                <a:latin typeface="Times New Roman" panose="02020603050405020304" pitchFamily="18" charset="0"/>
                <a:hlinkClick r:id="rId2"/>
              </a:rPr>
              <a:t>www.vlada.si</a:t>
            </a:r>
            <a:endParaRPr lang="sl-SI" altLang="sl-SI">
              <a:latin typeface="Times New Roman" panose="02020603050405020304" pitchFamily="18" charset="0"/>
            </a:endParaRPr>
          </a:p>
          <a:p>
            <a:r>
              <a:rPr lang="sl-SI" altLang="sl-SI">
                <a:latin typeface="Times New Roman" panose="02020603050405020304" pitchFamily="18" charset="0"/>
              </a:rPr>
              <a:t>Nastala je iz AVNOJ-a</a:t>
            </a:r>
          </a:p>
          <a:p>
            <a:endParaRPr lang="sl-SI" altLang="sl-SI">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6322">
                                            <p:txEl>
                                              <p:pRg st="0" end="0"/>
                                            </p:txEl>
                                          </p:spTgt>
                                        </p:tgtEl>
                                        <p:attrNameLst>
                                          <p:attrName>style.visibility</p:attrName>
                                        </p:attrNameLst>
                                      </p:cBhvr>
                                      <p:to>
                                        <p:strVal val="visible"/>
                                      </p:to>
                                    </p:set>
                                    <p:anim calcmode="discrete" valueType="clr">
                                      <p:cBhvr override="childStyle">
                                        <p:cTn id="7" dur="80"/>
                                        <p:tgtEl>
                                          <p:spTgt spid="563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632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6322">
                                            <p:txEl>
                                              <p:pRg st="1" end="1"/>
                                            </p:txEl>
                                          </p:spTgt>
                                        </p:tgtEl>
                                        <p:attrNameLst>
                                          <p:attrName>style.visibility</p:attrName>
                                        </p:attrNameLst>
                                      </p:cBhvr>
                                      <p:to>
                                        <p:strVal val="visible"/>
                                      </p:to>
                                    </p:set>
                                    <p:anim calcmode="discrete" valueType="clr">
                                      <p:cBhvr override="childStyle">
                                        <p:cTn id="14" dur="80"/>
                                        <p:tgtEl>
                                          <p:spTgt spid="563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2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6322">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6322">
                                            <p:txEl>
                                              <p:pRg st="2" end="2"/>
                                            </p:txEl>
                                          </p:spTgt>
                                        </p:tgtEl>
                                        <p:attrNameLst>
                                          <p:attrName>style.visibility</p:attrName>
                                        </p:attrNameLst>
                                      </p:cBhvr>
                                      <p:to>
                                        <p:strVal val="visible"/>
                                      </p:to>
                                    </p:set>
                                    <p:anim calcmode="discrete" valueType="clr">
                                      <p:cBhvr override="childStyle">
                                        <p:cTn id="21" dur="80"/>
                                        <p:tgtEl>
                                          <p:spTgt spid="5632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6322">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56322">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6322">
                                            <p:txEl>
                                              <p:pRg st="3" end="3"/>
                                            </p:txEl>
                                          </p:spTgt>
                                        </p:tgtEl>
                                        <p:attrNameLst>
                                          <p:attrName>style.visibility</p:attrName>
                                        </p:attrNameLst>
                                      </p:cBhvr>
                                      <p:to>
                                        <p:strVal val="visible"/>
                                      </p:to>
                                    </p:set>
                                    <p:anim calcmode="discrete" valueType="clr">
                                      <p:cBhvr override="childStyle">
                                        <p:cTn id="28" dur="80"/>
                                        <p:tgtEl>
                                          <p:spTgt spid="5632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6322">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5632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6717C58-4045-44BE-A3E0-FA639E677F49}"/>
              </a:ext>
            </a:extLst>
          </p:cNvPr>
          <p:cNvSpPr>
            <a:spLocks noGrp="1" noChangeArrowheads="1"/>
          </p:cNvSpPr>
          <p:nvPr>
            <p:ph type="title"/>
          </p:nvPr>
        </p:nvSpPr>
        <p:spPr/>
        <p:txBody>
          <a:bodyPr/>
          <a:lstStyle/>
          <a:p>
            <a:pPr algn="ctr"/>
            <a:r>
              <a:rPr lang="sl-SI" altLang="sl-SI"/>
              <a:t>Najbolj uspešna podjetja</a:t>
            </a:r>
          </a:p>
        </p:txBody>
      </p:sp>
      <p:sp>
        <p:nvSpPr>
          <p:cNvPr id="57347" name="Rectangle 3">
            <a:extLst>
              <a:ext uri="{FF2B5EF4-FFF2-40B4-BE49-F238E27FC236}">
                <a16:creationId xmlns:a16="http://schemas.microsoft.com/office/drawing/2014/main" id="{6DC0B3B4-7F22-47DD-AEB3-127260ACE1BB}"/>
              </a:ext>
            </a:extLst>
          </p:cNvPr>
          <p:cNvSpPr>
            <a:spLocks noGrp="1" noChangeArrowheads="1"/>
          </p:cNvSpPr>
          <p:nvPr>
            <p:ph type="body" idx="1"/>
          </p:nvPr>
        </p:nvSpPr>
        <p:spPr/>
        <p:txBody>
          <a:bodyPr/>
          <a:lstStyle/>
          <a:p>
            <a:r>
              <a:rPr lang="sl-SI" altLang="sl-SI">
                <a:latin typeface="Times New Roman" panose="02020603050405020304" pitchFamily="18" charset="0"/>
              </a:rPr>
              <a:t>1. Krka</a:t>
            </a:r>
          </a:p>
          <a:p>
            <a:r>
              <a:rPr lang="sl-SI" altLang="sl-SI">
                <a:latin typeface="Times New Roman" panose="02020603050405020304" pitchFamily="18" charset="0"/>
              </a:rPr>
              <a:t>2. Mercator</a:t>
            </a:r>
          </a:p>
          <a:p>
            <a:r>
              <a:rPr lang="sl-SI" altLang="sl-SI">
                <a:latin typeface="Times New Roman" panose="02020603050405020304" pitchFamily="18" charset="0"/>
              </a:rPr>
              <a:t>3. Revoz</a:t>
            </a:r>
          </a:p>
          <a:p>
            <a:r>
              <a:rPr lang="sl-SI" altLang="sl-SI">
                <a:latin typeface="Times New Roman" panose="02020603050405020304" pitchFamily="18" charset="0"/>
              </a:rPr>
              <a:t>4. Lek</a:t>
            </a:r>
          </a:p>
          <a:p>
            <a:r>
              <a:rPr lang="sl-SI" altLang="sl-SI">
                <a:latin typeface="Times New Roman" panose="02020603050405020304" pitchFamily="18" charset="0"/>
              </a:rPr>
              <a:t>5. Merkur</a:t>
            </a:r>
          </a:p>
          <a:p>
            <a:r>
              <a:rPr lang="sl-SI" altLang="sl-SI">
                <a:latin typeface="Times New Roman" panose="02020603050405020304" pitchFamily="18" charset="0"/>
              </a:rPr>
              <a:t>6.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heel(4)">
                                      <p:cBhvr>
                                        <p:cTn id="7" dur="20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7347">
                                            <p:txEl>
                                              <p:pRg st="0" end="0"/>
                                            </p:txEl>
                                          </p:spTgt>
                                        </p:tgtEl>
                                        <p:attrNameLst>
                                          <p:attrName>style.visibility</p:attrName>
                                        </p:attrNameLst>
                                      </p:cBhvr>
                                      <p:to>
                                        <p:strVal val="visible"/>
                                      </p:to>
                                    </p:set>
                                    <p:anim calcmode="discrete" valueType="clr">
                                      <p:cBhvr override="childStyle">
                                        <p:cTn id="12" dur="80"/>
                                        <p:tgtEl>
                                          <p:spTgt spid="573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734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7347">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7347">
                                            <p:txEl>
                                              <p:pRg st="1" end="1"/>
                                            </p:txEl>
                                          </p:spTgt>
                                        </p:tgtEl>
                                        <p:attrNameLst>
                                          <p:attrName>style.visibility</p:attrName>
                                        </p:attrNameLst>
                                      </p:cBhvr>
                                      <p:to>
                                        <p:strVal val="visible"/>
                                      </p:to>
                                    </p:set>
                                    <p:anim calcmode="discrete" valueType="clr">
                                      <p:cBhvr override="childStyle">
                                        <p:cTn id="19" dur="80"/>
                                        <p:tgtEl>
                                          <p:spTgt spid="573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7347">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57347">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7347">
                                            <p:txEl>
                                              <p:pRg st="2" end="2"/>
                                            </p:txEl>
                                          </p:spTgt>
                                        </p:tgtEl>
                                        <p:attrNameLst>
                                          <p:attrName>style.visibility</p:attrName>
                                        </p:attrNameLst>
                                      </p:cBhvr>
                                      <p:to>
                                        <p:strVal val="visible"/>
                                      </p:to>
                                    </p:set>
                                    <p:anim calcmode="discrete" valueType="clr">
                                      <p:cBhvr override="childStyle">
                                        <p:cTn id="26" dur="80"/>
                                        <p:tgtEl>
                                          <p:spTgt spid="573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7347">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57347">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7347">
                                            <p:txEl>
                                              <p:pRg st="3" end="3"/>
                                            </p:txEl>
                                          </p:spTgt>
                                        </p:tgtEl>
                                        <p:attrNameLst>
                                          <p:attrName>style.visibility</p:attrName>
                                        </p:attrNameLst>
                                      </p:cBhvr>
                                      <p:to>
                                        <p:strVal val="visible"/>
                                      </p:to>
                                    </p:set>
                                    <p:anim calcmode="discrete" valueType="clr">
                                      <p:cBhvr override="childStyle">
                                        <p:cTn id="33" dur="80"/>
                                        <p:tgtEl>
                                          <p:spTgt spid="5734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7347">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57347">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57347">
                                            <p:txEl>
                                              <p:pRg st="4" end="4"/>
                                            </p:txEl>
                                          </p:spTgt>
                                        </p:tgtEl>
                                        <p:attrNameLst>
                                          <p:attrName>style.visibility</p:attrName>
                                        </p:attrNameLst>
                                      </p:cBhvr>
                                      <p:to>
                                        <p:strVal val="visible"/>
                                      </p:to>
                                    </p:set>
                                    <p:anim calcmode="discrete" valueType="clr">
                                      <p:cBhvr override="childStyle">
                                        <p:cTn id="40" dur="80"/>
                                        <p:tgtEl>
                                          <p:spTgt spid="5734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7347">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57347">
                                            <p:txEl>
                                              <p:pRg st="4" end="4"/>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57347">
                                            <p:txEl>
                                              <p:pRg st="5" end="5"/>
                                            </p:txEl>
                                          </p:spTgt>
                                        </p:tgtEl>
                                        <p:attrNameLst>
                                          <p:attrName>style.visibility</p:attrName>
                                        </p:attrNameLst>
                                      </p:cBhvr>
                                      <p:to>
                                        <p:strVal val="visible"/>
                                      </p:to>
                                    </p:set>
                                    <p:anim calcmode="discrete" valueType="clr">
                                      <p:cBhvr override="childStyle">
                                        <p:cTn id="47" dur="80"/>
                                        <p:tgtEl>
                                          <p:spTgt spid="5734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7347">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5734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31E2ED1-3BC4-4ED7-BBF5-25DE3D0F1D6F}"/>
              </a:ext>
            </a:extLst>
          </p:cNvPr>
          <p:cNvSpPr>
            <a:spLocks noGrp="1" noChangeArrowheads="1"/>
          </p:cNvSpPr>
          <p:nvPr>
            <p:ph type="body" idx="1"/>
          </p:nvPr>
        </p:nvSpPr>
        <p:spPr/>
        <p:txBody>
          <a:bodyPr/>
          <a:lstStyle/>
          <a:p>
            <a:r>
              <a:rPr lang="sl-SI" altLang="sl-SI"/>
              <a:t>Predsednik države:</a:t>
            </a:r>
          </a:p>
          <a:p>
            <a:r>
              <a:rPr lang="sl-SI" altLang="sl-SI"/>
              <a:t>dr. Janez Drnovšek</a:t>
            </a:r>
          </a:p>
          <a:p>
            <a:endParaRPr lang="sl-SI" altLang="sl-SI"/>
          </a:p>
          <a:p>
            <a:endParaRPr lang="sl-SI" altLang="sl-SI"/>
          </a:p>
          <a:p>
            <a:r>
              <a:rPr lang="sl-SI" altLang="sl-SI"/>
              <a:t>Predsednik vlade: </a:t>
            </a:r>
          </a:p>
          <a:p>
            <a:r>
              <a:rPr lang="sl-SI" altLang="sl-SI"/>
              <a:t>Janez Janša </a:t>
            </a:r>
          </a:p>
          <a:p>
            <a:endParaRPr lang="sl-SI" altLang="sl-SI"/>
          </a:p>
        </p:txBody>
      </p:sp>
      <p:pic>
        <p:nvPicPr>
          <p:cNvPr id="58371" name="Picture 3">
            <a:extLst>
              <a:ext uri="{FF2B5EF4-FFF2-40B4-BE49-F238E27FC236}">
                <a16:creationId xmlns:a16="http://schemas.microsoft.com/office/drawing/2014/main" id="{FB47FCE3-1F24-4EE7-84D2-A2EEE8A8FA76}"/>
              </a:ext>
            </a:extLst>
          </p:cNvPr>
          <p:cNvPicPr>
            <a:picLocks noChangeAspect="1" noChangeArrowheads="1"/>
          </p:cNvPicPr>
          <p:nvPr/>
        </p:nvPicPr>
        <p:blipFill>
          <a:blip r:embed="rId2">
            <a:clrChange>
              <a:clrFrom>
                <a:srgbClr val="F0B7A6"/>
              </a:clrFrom>
              <a:clrTo>
                <a:srgbClr val="F0B7A6">
                  <a:alpha val="0"/>
                </a:srgbClr>
              </a:clrTo>
            </a:clrChange>
            <a:extLst>
              <a:ext uri="{28A0092B-C50C-407E-A947-70E740481C1C}">
                <a14:useLocalDpi xmlns:a14="http://schemas.microsoft.com/office/drawing/2010/main" val="0"/>
              </a:ext>
            </a:extLst>
          </a:blip>
          <a:srcRect/>
          <a:stretch>
            <a:fillRect/>
          </a:stretch>
        </p:blipFill>
        <p:spPr bwMode="auto">
          <a:xfrm>
            <a:off x="5508625" y="1628775"/>
            <a:ext cx="18573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2" name="Rectangle 4">
            <a:extLst>
              <a:ext uri="{FF2B5EF4-FFF2-40B4-BE49-F238E27FC236}">
                <a16:creationId xmlns:a16="http://schemas.microsoft.com/office/drawing/2014/main" id="{98E92CE5-6972-4E4C-9E52-FAFA3AA40085}"/>
              </a:ext>
            </a:extLst>
          </p:cNvPr>
          <p:cNvSpPr>
            <a:spLocks noGrp="1" noChangeArrowheads="1"/>
          </p:cNvSpPr>
          <p:nvPr>
            <p:ph type="title"/>
          </p:nvPr>
        </p:nvSpPr>
        <p:spPr/>
        <p:txBody>
          <a:bodyPr/>
          <a:lstStyle/>
          <a:p>
            <a:pPr algn="ctr"/>
            <a:r>
              <a:rPr lang="sl-SI" altLang="sl-SI"/>
              <a:t>Vodstvo</a:t>
            </a:r>
          </a:p>
        </p:txBody>
      </p:sp>
      <p:pic>
        <p:nvPicPr>
          <p:cNvPr id="58373" name="Picture 5">
            <a:extLst>
              <a:ext uri="{FF2B5EF4-FFF2-40B4-BE49-F238E27FC236}">
                <a16:creationId xmlns:a16="http://schemas.microsoft.com/office/drawing/2014/main" id="{6DD0EC85-FA99-49C0-93C0-7CC3F4F01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429000"/>
            <a:ext cx="1487488"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heel(4)">
                                      <p:cBhvr>
                                        <p:cTn id="7" dur="20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8370">
                                            <p:txEl>
                                              <p:pRg st="0" end="0"/>
                                            </p:txEl>
                                          </p:spTgt>
                                        </p:tgtEl>
                                        <p:attrNameLst>
                                          <p:attrName>style.visibility</p:attrName>
                                        </p:attrNameLst>
                                      </p:cBhvr>
                                      <p:to>
                                        <p:strVal val="visible"/>
                                      </p:to>
                                    </p:set>
                                    <p:anim calcmode="discrete" valueType="clr">
                                      <p:cBhvr override="childStyle">
                                        <p:cTn id="12" dur="80"/>
                                        <p:tgtEl>
                                          <p:spTgt spid="583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837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8370">
                                            <p:txEl>
                                              <p:pRg st="0" end="0"/>
                                            </p:txEl>
                                          </p:spTgt>
                                        </p:tgtEl>
                                        <p:attrNameLst>
                                          <p:attrName>fill.type</p:attrName>
                                        </p:attrNameLst>
                                      </p:cBhvr>
                                      <p:to>
                                        <p:strVal val="solid"/>
                                      </p:to>
                                    </p:set>
                                  </p:childTnLst>
                                </p:cTn>
                              </p:par>
                            </p:childTnLst>
                          </p:cTn>
                        </p:par>
                        <p:par>
                          <p:cTn id="15" fill="hold" nodeType="afterGroup">
                            <p:stCondLst>
                              <p:cond delay="72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58370">
                                            <p:txEl>
                                              <p:pRg st="1" end="1"/>
                                            </p:txEl>
                                          </p:spTgt>
                                        </p:tgtEl>
                                        <p:attrNameLst>
                                          <p:attrName>style.visibility</p:attrName>
                                        </p:attrNameLst>
                                      </p:cBhvr>
                                      <p:to>
                                        <p:strVal val="visible"/>
                                      </p:to>
                                    </p:set>
                                    <p:anim calcmode="discrete" valueType="clr">
                                      <p:cBhvr override="childStyle">
                                        <p:cTn id="18" dur="80"/>
                                        <p:tgtEl>
                                          <p:spTgt spid="5837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8370">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58370">
                                            <p:txEl>
                                              <p:pRg st="1" end="1"/>
                                            </p:txEl>
                                          </p:spTgt>
                                        </p:tgtEl>
                                        <p:attrNameLst>
                                          <p:attrName>fill.type</p:attrName>
                                        </p:attrNameLst>
                                      </p:cBhvr>
                                      <p:to>
                                        <p:strVal val="solid"/>
                                      </p:to>
                                    </p:set>
                                  </p:childTnLst>
                                </p:cTn>
                              </p:par>
                            </p:childTnLst>
                          </p:cTn>
                        </p:par>
                        <p:par>
                          <p:cTn id="21" fill="hold" nodeType="afterGroup">
                            <p:stCondLst>
                              <p:cond delay="1400"/>
                            </p:stCondLst>
                            <p:childTnLst>
                              <p:par>
                                <p:cTn id="22" presetID="5" presetClass="entr" presetSubtype="10" fill="hold" nodeType="afterEffect">
                                  <p:stCondLst>
                                    <p:cond delay="0"/>
                                  </p:stCondLst>
                                  <p:childTnLst>
                                    <p:set>
                                      <p:cBhvr>
                                        <p:cTn id="23" dur="1" fill="hold">
                                          <p:stCondLst>
                                            <p:cond delay="0"/>
                                          </p:stCondLst>
                                        </p:cTn>
                                        <p:tgtEl>
                                          <p:spTgt spid="58371"/>
                                        </p:tgtEl>
                                        <p:attrNameLst>
                                          <p:attrName>style.visibility</p:attrName>
                                        </p:attrNameLst>
                                      </p:cBhvr>
                                      <p:to>
                                        <p:strVal val="visible"/>
                                      </p:to>
                                    </p:set>
                                    <p:animEffect transition="in" filter="checkerboard(across)">
                                      <p:cBhvr>
                                        <p:cTn id="24" dur="500"/>
                                        <p:tgtEl>
                                          <p:spTgt spid="5837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58370">
                                            <p:txEl>
                                              <p:pRg st="4" end="4"/>
                                            </p:txEl>
                                          </p:spTgt>
                                        </p:tgtEl>
                                        <p:attrNameLst>
                                          <p:attrName>style.visibility</p:attrName>
                                        </p:attrNameLst>
                                      </p:cBhvr>
                                      <p:to>
                                        <p:strVal val="visible"/>
                                      </p:to>
                                    </p:set>
                                    <p:anim calcmode="discrete" valueType="clr">
                                      <p:cBhvr override="childStyle">
                                        <p:cTn id="29" dur="80"/>
                                        <p:tgtEl>
                                          <p:spTgt spid="5837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8370">
                                            <p:txEl>
                                              <p:pRg st="4" end="4"/>
                                            </p:txEl>
                                          </p:spTgt>
                                        </p:tgtEl>
                                        <p:attrNameLst>
                                          <p:attrName>fillcolor</p:attrName>
                                        </p:attrNameLst>
                                      </p:cBhvr>
                                      <p:tavLst>
                                        <p:tav tm="0">
                                          <p:val>
                                            <p:clrVal>
                                              <a:schemeClr val="accent2"/>
                                            </p:clrVal>
                                          </p:val>
                                        </p:tav>
                                        <p:tav tm="50000">
                                          <p:val>
                                            <p:clrVal>
                                              <a:schemeClr val="hlink"/>
                                            </p:clrVal>
                                          </p:val>
                                        </p:tav>
                                      </p:tavLst>
                                    </p:anim>
                                    <p:set>
                                      <p:cBhvr>
                                        <p:cTn id="31" dur="80"/>
                                        <p:tgtEl>
                                          <p:spTgt spid="58370">
                                            <p:txEl>
                                              <p:pRg st="4" end="4"/>
                                            </p:txEl>
                                          </p:spTgt>
                                        </p:tgtEl>
                                        <p:attrNameLst>
                                          <p:attrName>fill.type</p:attrName>
                                        </p:attrNameLst>
                                      </p:cBhvr>
                                      <p:to>
                                        <p:strVal val="solid"/>
                                      </p:to>
                                    </p:set>
                                  </p:childTnLst>
                                </p:cTn>
                              </p:par>
                            </p:childTnLst>
                          </p:cTn>
                        </p:par>
                        <p:par>
                          <p:cTn id="32" fill="hold" nodeType="afterGroup">
                            <p:stCondLst>
                              <p:cond delay="68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58370">
                                            <p:txEl>
                                              <p:pRg st="5" end="5"/>
                                            </p:txEl>
                                          </p:spTgt>
                                        </p:tgtEl>
                                        <p:attrNameLst>
                                          <p:attrName>style.visibility</p:attrName>
                                        </p:attrNameLst>
                                      </p:cBhvr>
                                      <p:to>
                                        <p:strVal val="visible"/>
                                      </p:to>
                                    </p:set>
                                    <p:anim calcmode="discrete" valueType="clr">
                                      <p:cBhvr override="childStyle">
                                        <p:cTn id="35" dur="80"/>
                                        <p:tgtEl>
                                          <p:spTgt spid="58370">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8370">
                                            <p:txEl>
                                              <p:pRg st="5" end="5"/>
                                            </p:txEl>
                                          </p:spTgt>
                                        </p:tgtEl>
                                        <p:attrNameLst>
                                          <p:attrName>fillcolor</p:attrName>
                                        </p:attrNameLst>
                                      </p:cBhvr>
                                      <p:tavLst>
                                        <p:tav tm="0">
                                          <p:val>
                                            <p:clrVal>
                                              <a:schemeClr val="accent2"/>
                                            </p:clrVal>
                                          </p:val>
                                        </p:tav>
                                        <p:tav tm="50000">
                                          <p:val>
                                            <p:clrVal>
                                              <a:schemeClr val="hlink"/>
                                            </p:clrVal>
                                          </p:val>
                                        </p:tav>
                                      </p:tavLst>
                                    </p:anim>
                                    <p:set>
                                      <p:cBhvr>
                                        <p:cTn id="37" dur="80"/>
                                        <p:tgtEl>
                                          <p:spTgt spid="58370">
                                            <p:txEl>
                                              <p:pRg st="5" end="5"/>
                                            </p:txEl>
                                          </p:spTgt>
                                        </p:tgtEl>
                                        <p:attrNameLst>
                                          <p:attrName>fill.type</p:attrName>
                                        </p:attrNameLst>
                                      </p:cBhvr>
                                      <p:to>
                                        <p:strVal val="solid"/>
                                      </p:to>
                                    </p:set>
                                  </p:childTnLst>
                                </p:cTn>
                              </p:par>
                            </p:childTnLst>
                          </p:cTn>
                        </p:par>
                        <p:par>
                          <p:cTn id="38" fill="hold" nodeType="afterGroup">
                            <p:stCondLst>
                              <p:cond delay="1120"/>
                            </p:stCondLst>
                            <p:childTnLst>
                              <p:par>
                                <p:cTn id="39" presetID="5" presetClass="entr" presetSubtype="10" fill="hold" nodeType="afterEffect">
                                  <p:stCondLst>
                                    <p:cond delay="0"/>
                                  </p:stCondLst>
                                  <p:childTnLst>
                                    <p:set>
                                      <p:cBhvr>
                                        <p:cTn id="40" dur="1" fill="hold">
                                          <p:stCondLst>
                                            <p:cond delay="0"/>
                                          </p:stCondLst>
                                        </p:cTn>
                                        <p:tgtEl>
                                          <p:spTgt spid="58373"/>
                                        </p:tgtEl>
                                        <p:attrNameLst>
                                          <p:attrName>style.visibility</p:attrName>
                                        </p:attrNameLst>
                                      </p:cBhvr>
                                      <p:to>
                                        <p:strVal val="visible"/>
                                      </p:to>
                                    </p:set>
                                    <p:animEffect transition="in" filter="checkerboard(across)">
                                      <p:cBhvr>
                                        <p:cTn id="41"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185716D-B6FD-4A26-83EE-FA3186491260}"/>
              </a:ext>
            </a:extLst>
          </p:cNvPr>
          <p:cNvSpPr>
            <a:spLocks noGrp="1" noChangeArrowheads="1"/>
          </p:cNvSpPr>
          <p:nvPr>
            <p:ph type="title"/>
          </p:nvPr>
        </p:nvSpPr>
        <p:spPr/>
        <p:txBody>
          <a:bodyPr/>
          <a:lstStyle/>
          <a:p>
            <a:pPr algn="ctr"/>
            <a:r>
              <a:rPr lang="sl-SI" altLang="sl-SI"/>
              <a:t>Evropska unija</a:t>
            </a:r>
          </a:p>
        </p:txBody>
      </p:sp>
      <p:sp>
        <p:nvSpPr>
          <p:cNvPr id="59395" name="Rectangle 3">
            <a:extLst>
              <a:ext uri="{FF2B5EF4-FFF2-40B4-BE49-F238E27FC236}">
                <a16:creationId xmlns:a16="http://schemas.microsoft.com/office/drawing/2014/main" id="{809E4989-A6E3-48E1-8E76-A144DABE3692}"/>
              </a:ext>
            </a:extLst>
          </p:cNvPr>
          <p:cNvSpPr>
            <a:spLocks noGrp="1" noChangeArrowheads="1"/>
          </p:cNvSpPr>
          <p:nvPr>
            <p:ph type="body" idx="1"/>
          </p:nvPr>
        </p:nvSpPr>
        <p:spPr/>
        <p:txBody>
          <a:bodyPr/>
          <a:lstStyle/>
          <a:p>
            <a:r>
              <a:rPr lang="sl-SI" altLang="sl-SI">
                <a:latin typeface="Times New Roman" panose="02020603050405020304" pitchFamily="18" charset="0"/>
              </a:rPr>
              <a:t>Slovenija je vstopila v Evropsko unijo 1. maja 2005</a:t>
            </a:r>
          </a:p>
          <a:p>
            <a:r>
              <a:rPr lang="sl-SI" altLang="sl-SI">
                <a:latin typeface="Times New Roman" panose="02020603050405020304" pitchFamily="18" charset="0"/>
              </a:rPr>
              <a:t>Slovenija pa je od 29. marca 2004 tudi članica </a:t>
            </a:r>
            <a:r>
              <a:rPr lang="en-US" altLang="sl-SI">
                <a:latin typeface="Times New Roman" panose="02020603050405020304" pitchFamily="18" charset="0"/>
              </a:rPr>
              <a:t>North Atlantic Treaty Organisation (NATO)</a:t>
            </a:r>
            <a:r>
              <a:rPr lang="sl-SI" altLang="sl-SI">
                <a:latin typeface="Times New Roman" panose="02020603050405020304" pitchFamily="18" charset="0"/>
              </a:rPr>
              <a:t>.</a:t>
            </a:r>
          </a:p>
          <a:p>
            <a:endParaRPr lang="sl-SI" altLang="sl-SI">
              <a:latin typeface="Times New Roman" panose="02020603050405020304" pitchFamily="18" charset="0"/>
            </a:endParaRPr>
          </a:p>
        </p:txBody>
      </p:sp>
      <p:pic>
        <p:nvPicPr>
          <p:cNvPr id="59396" name="Picture 4">
            <a:extLst>
              <a:ext uri="{FF2B5EF4-FFF2-40B4-BE49-F238E27FC236}">
                <a16:creationId xmlns:a16="http://schemas.microsoft.com/office/drawing/2014/main" id="{984C53AB-61CF-4AC6-B0B7-4F5F5E1AE1C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221163"/>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5" descr="250px-Flag_of_NATO">
            <a:extLst>
              <a:ext uri="{FF2B5EF4-FFF2-40B4-BE49-F238E27FC236}">
                <a16:creationId xmlns:a16="http://schemas.microsoft.com/office/drawing/2014/main" id="{A8537531-F194-489D-AE61-303DAA929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437063"/>
            <a:ext cx="238125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3"/>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9395">
                                            <p:txEl>
                                              <p:pRg st="0" end="0"/>
                                            </p:txEl>
                                          </p:spTgt>
                                        </p:tgtEl>
                                        <p:attrNameLst>
                                          <p:attrName>style.visibility</p:attrName>
                                        </p:attrNameLst>
                                      </p:cBhvr>
                                      <p:to>
                                        <p:strVal val="visible"/>
                                      </p:to>
                                    </p:set>
                                    <p:anim calcmode="discrete" valueType="clr">
                                      <p:cBhvr override="childStyle">
                                        <p:cTn id="14" dur="80"/>
                                        <p:tgtEl>
                                          <p:spTgt spid="593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939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9395">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9395">
                                            <p:txEl>
                                              <p:pRg st="1" end="1"/>
                                            </p:txEl>
                                          </p:spTgt>
                                        </p:tgtEl>
                                        <p:attrNameLst>
                                          <p:attrName>style.visibility</p:attrName>
                                        </p:attrNameLst>
                                      </p:cBhvr>
                                      <p:to>
                                        <p:strVal val="visible"/>
                                      </p:to>
                                    </p:set>
                                    <p:anim calcmode="discrete" valueType="clr">
                                      <p:cBhvr override="childStyle">
                                        <p:cTn id="21" dur="80"/>
                                        <p:tgtEl>
                                          <p:spTgt spid="593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939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59395">
                                            <p:txEl>
                                              <p:pRg st="1" end="1"/>
                                            </p:txEl>
                                          </p:spTgt>
                                        </p:tgtEl>
                                        <p:attrNameLst>
                                          <p:attrName>fill.type</p:attrName>
                                        </p:attrNameLst>
                                      </p:cBhvr>
                                      <p:to>
                                        <p:strVal val="solid"/>
                                      </p:to>
                                    </p:set>
                                  </p:childTnLst>
                                </p:cTn>
                              </p:par>
                            </p:childTnLst>
                          </p:cTn>
                        </p:par>
                        <p:par>
                          <p:cTn id="24" fill="hold" nodeType="afterGroup">
                            <p:stCondLst>
                              <p:cond delay="3080"/>
                            </p:stCondLst>
                            <p:childTnLst>
                              <p:par>
                                <p:cTn id="25" presetID="2" presetClass="entr" presetSubtype="4" fill="hold" nodeType="afterEffect">
                                  <p:stCondLst>
                                    <p:cond delay="0"/>
                                  </p:stCondLst>
                                  <p:childTnLst>
                                    <p:set>
                                      <p:cBhvr>
                                        <p:cTn id="26" dur="1" fill="hold">
                                          <p:stCondLst>
                                            <p:cond delay="0"/>
                                          </p:stCondLst>
                                        </p:cTn>
                                        <p:tgtEl>
                                          <p:spTgt spid="59396"/>
                                        </p:tgtEl>
                                        <p:attrNameLst>
                                          <p:attrName>style.visibility</p:attrName>
                                        </p:attrNameLst>
                                      </p:cBhvr>
                                      <p:to>
                                        <p:strVal val="visible"/>
                                      </p:to>
                                    </p:set>
                                    <p:anim calcmode="lin" valueType="num">
                                      <p:cBhvr additive="base">
                                        <p:cTn id="27" dur="500" fill="hold"/>
                                        <p:tgtEl>
                                          <p:spTgt spid="59396"/>
                                        </p:tgtEl>
                                        <p:attrNameLst>
                                          <p:attrName>ppt_x</p:attrName>
                                        </p:attrNameLst>
                                      </p:cBhvr>
                                      <p:tavLst>
                                        <p:tav tm="0">
                                          <p:val>
                                            <p:strVal val="#ppt_x"/>
                                          </p:val>
                                        </p:tav>
                                        <p:tav tm="100000">
                                          <p:val>
                                            <p:strVal val="#ppt_x"/>
                                          </p:val>
                                        </p:tav>
                                      </p:tavLst>
                                    </p:anim>
                                    <p:anim calcmode="lin" valueType="num">
                                      <p:cBhvr additive="base">
                                        <p:cTn id="28" dur="500" fill="hold"/>
                                        <p:tgtEl>
                                          <p:spTgt spid="5939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3580"/>
                            </p:stCondLst>
                            <p:childTnLst>
                              <p:par>
                                <p:cTn id="30" presetID="2" presetClass="entr" presetSubtype="4" fill="hold" nodeType="afterEffect">
                                  <p:stCondLst>
                                    <p:cond delay="0"/>
                                  </p:stCondLst>
                                  <p:childTnLst>
                                    <p:set>
                                      <p:cBhvr>
                                        <p:cTn id="31" dur="1" fill="hold">
                                          <p:stCondLst>
                                            <p:cond delay="0"/>
                                          </p:stCondLst>
                                        </p:cTn>
                                        <p:tgtEl>
                                          <p:spTgt spid="59397"/>
                                        </p:tgtEl>
                                        <p:attrNameLst>
                                          <p:attrName>style.visibility</p:attrName>
                                        </p:attrNameLst>
                                      </p:cBhvr>
                                      <p:to>
                                        <p:strVal val="visible"/>
                                      </p:to>
                                    </p:set>
                                    <p:anim calcmode="lin" valueType="num">
                                      <p:cBhvr additive="base">
                                        <p:cTn id="32" dur="500" fill="hold"/>
                                        <p:tgtEl>
                                          <p:spTgt spid="59397"/>
                                        </p:tgtEl>
                                        <p:attrNameLst>
                                          <p:attrName>ppt_x</p:attrName>
                                        </p:attrNameLst>
                                      </p:cBhvr>
                                      <p:tavLst>
                                        <p:tav tm="0">
                                          <p:val>
                                            <p:strVal val="#ppt_x"/>
                                          </p:val>
                                        </p:tav>
                                        <p:tav tm="100000">
                                          <p:val>
                                            <p:strVal val="#ppt_x"/>
                                          </p:val>
                                        </p:tav>
                                      </p:tavLst>
                                    </p:anim>
                                    <p:anim calcmode="lin" valueType="num">
                                      <p:cBhvr additive="base">
                                        <p:cTn id="33" dur="500" fill="hold"/>
                                        <p:tgtEl>
                                          <p:spTgt spid="59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EB518F47-14C3-4F07-8194-E960FC16427F}"/>
              </a:ext>
            </a:extLst>
          </p:cNvPr>
          <p:cNvSpPr>
            <a:spLocks noGrp="1" noChangeArrowheads="1"/>
          </p:cNvSpPr>
          <p:nvPr>
            <p:ph type="title"/>
          </p:nvPr>
        </p:nvSpPr>
        <p:spPr/>
        <p:txBody>
          <a:bodyPr/>
          <a:lstStyle/>
          <a:p>
            <a:pPr algn="ctr"/>
            <a:r>
              <a:rPr lang="sl-SI" altLang="sl-SI"/>
              <a:t>Lepote Slovenije</a:t>
            </a:r>
          </a:p>
        </p:txBody>
      </p:sp>
      <p:pic>
        <p:nvPicPr>
          <p:cNvPr id="208903" name="beethoven-elise.mid">
            <a:hlinkClick r:id="" action="ppaction://media"/>
            <a:extLst>
              <a:ext uri="{FF2B5EF4-FFF2-40B4-BE49-F238E27FC236}">
                <a16:creationId xmlns:a16="http://schemas.microsoft.com/office/drawing/2014/main" id="{AE01E250-2A50-4F85-B902-654928743041}"/>
              </a:ext>
            </a:extLst>
          </p:cNvPr>
          <p:cNvPicPr>
            <a:picLocks noGrp="1" noRot="1" noChangeAspect="1" noChangeArrowheads="1"/>
          </p:cNvPicPr>
          <p:nvPr>
            <p:ph idx="1"/>
            <a:audioFile r:link="rId1"/>
          </p:nvPr>
        </p:nvPicPr>
        <p:blipFill>
          <a:blip r:embed="rId3">
            <a:extLst>
              <a:ext uri="{28A0092B-C50C-407E-A947-70E740481C1C}">
                <a14:useLocalDpi xmlns:a14="http://schemas.microsoft.com/office/drawing/2010/main" val="0"/>
              </a:ext>
            </a:extLst>
          </a:blip>
          <a:srcRect/>
          <a:stretch>
            <a:fillRect/>
          </a:stretch>
        </p:blipFill>
        <p:spPr>
          <a:xfrm>
            <a:off x="4211638" y="-603250"/>
            <a:ext cx="304800" cy="304800"/>
          </a:xfrm>
        </p:spPr>
      </p:pic>
      <p:pic>
        <p:nvPicPr>
          <p:cNvPr id="208904" name="Picture 8" descr="SLOVENIA%20ALPINE%20MEADOWS">
            <a:extLst>
              <a:ext uri="{FF2B5EF4-FFF2-40B4-BE49-F238E27FC236}">
                <a16:creationId xmlns:a16="http://schemas.microsoft.com/office/drawing/2014/main" id="{7FB65079-9C83-4D79-91E2-72F504B75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57338"/>
            <a:ext cx="7315200" cy="4705350"/>
          </a:xfrm>
          <a:prstGeom prst="rect">
            <a:avLst/>
          </a:prstGeom>
          <a:noFill/>
          <a:extLst>
            <a:ext uri="{909E8E84-426E-40DD-AFC4-6F175D3DCCD1}">
              <a14:hiddenFill xmlns:a14="http://schemas.microsoft.com/office/drawing/2010/main">
                <a:solidFill>
                  <a:srgbClr val="FFFFFF"/>
                </a:solidFill>
              </a14:hiddenFill>
            </a:ext>
          </a:extLst>
        </p:spPr>
      </p:pic>
      <p:pic>
        <p:nvPicPr>
          <p:cNvPr id="208905" name="Picture 9" descr="B_Zimska-idila">
            <a:extLst>
              <a:ext uri="{FF2B5EF4-FFF2-40B4-BE49-F238E27FC236}">
                <a16:creationId xmlns:a16="http://schemas.microsoft.com/office/drawing/2014/main" id="{886FF24E-FA3B-4257-8D6B-A6EDF2ECC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7705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208906" name="Picture 10" descr="6056917">
            <a:extLst>
              <a:ext uri="{FF2B5EF4-FFF2-40B4-BE49-F238E27FC236}">
                <a16:creationId xmlns:a16="http://schemas.microsoft.com/office/drawing/2014/main" id="{5E6086B4-253A-4475-BDD2-82000F7D1C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2265363"/>
            <a:ext cx="6659562" cy="4592637"/>
          </a:xfrm>
          <a:prstGeom prst="rect">
            <a:avLst/>
          </a:prstGeom>
          <a:noFill/>
          <a:extLst>
            <a:ext uri="{909E8E84-426E-40DD-AFC4-6F175D3DCCD1}">
              <a14:hiddenFill xmlns:a14="http://schemas.microsoft.com/office/drawing/2010/main">
                <a:solidFill>
                  <a:srgbClr val="FFFFFF"/>
                </a:solidFill>
              </a14:hiddenFill>
            </a:ext>
          </a:extLst>
        </p:spPr>
      </p:pic>
      <p:pic>
        <p:nvPicPr>
          <p:cNvPr id="208907" name="Picture 11" descr="Iz-Krme">
            <a:extLst>
              <a:ext uri="{FF2B5EF4-FFF2-40B4-BE49-F238E27FC236}">
                <a16:creationId xmlns:a16="http://schemas.microsoft.com/office/drawing/2014/main" id="{D12A6B35-A598-4A77-8F37-017313E317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08" name="Picture 12" descr="BA_drevesa4">
            <a:extLst>
              <a:ext uri="{FF2B5EF4-FFF2-40B4-BE49-F238E27FC236}">
                <a16:creationId xmlns:a16="http://schemas.microsoft.com/office/drawing/2014/main" id="{B256EE00-6525-4730-88A7-7216997C3C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836613"/>
            <a:ext cx="5616575" cy="5616575"/>
          </a:xfrm>
          <a:prstGeom prst="rect">
            <a:avLst/>
          </a:prstGeom>
          <a:noFill/>
          <a:extLst>
            <a:ext uri="{909E8E84-426E-40DD-AFC4-6F175D3DCCD1}">
              <a14:hiddenFill xmlns:a14="http://schemas.microsoft.com/office/drawing/2010/main">
                <a:solidFill>
                  <a:srgbClr val="FFFFFF"/>
                </a:solidFill>
              </a14:hiddenFill>
            </a:ext>
          </a:extLst>
        </p:spPr>
      </p:pic>
      <p:pic>
        <p:nvPicPr>
          <p:cNvPr id="208909" name="Picture 13" descr="Megleno-morje-s-Kumom">
            <a:extLst>
              <a:ext uri="{FF2B5EF4-FFF2-40B4-BE49-F238E27FC236}">
                <a16:creationId xmlns:a16="http://schemas.microsoft.com/office/drawing/2014/main" id="{38D4903F-ECF2-46F1-A4BB-67E8E85911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2020888"/>
            <a:ext cx="5940425" cy="4837112"/>
          </a:xfrm>
          <a:prstGeom prst="rect">
            <a:avLst/>
          </a:prstGeom>
          <a:noFill/>
          <a:extLst>
            <a:ext uri="{909E8E84-426E-40DD-AFC4-6F175D3DCCD1}">
              <a14:hiddenFill xmlns:a14="http://schemas.microsoft.com/office/drawing/2010/main">
                <a:solidFill>
                  <a:srgbClr val="FFFFFF"/>
                </a:solidFill>
              </a14:hiddenFill>
            </a:ext>
          </a:extLst>
        </p:spPr>
      </p:pic>
      <p:pic>
        <p:nvPicPr>
          <p:cNvPr id="208910" name="Picture 14" descr="slovenia2">
            <a:extLst>
              <a:ext uri="{FF2B5EF4-FFF2-40B4-BE49-F238E27FC236}">
                <a16:creationId xmlns:a16="http://schemas.microsoft.com/office/drawing/2014/main" id="{9EE35360-2CC4-4CDB-8EEF-318A98892D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6732588" cy="4060825"/>
          </a:xfrm>
          <a:prstGeom prst="rect">
            <a:avLst/>
          </a:prstGeom>
          <a:noFill/>
          <a:extLst>
            <a:ext uri="{909E8E84-426E-40DD-AFC4-6F175D3DCCD1}">
              <a14:hiddenFill xmlns:a14="http://schemas.microsoft.com/office/drawing/2010/main">
                <a:solidFill>
                  <a:srgbClr val="FFFFFF"/>
                </a:solidFill>
              </a14:hiddenFill>
            </a:ext>
          </a:extLst>
        </p:spPr>
      </p:pic>
      <p:pic>
        <p:nvPicPr>
          <p:cNvPr id="208911" name="Picture 15" descr="Tomaz_a_05">
            <a:extLst>
              <a:ext uri="{FF2B5EF4-FFF2-40B4-BE49-F238E27FC236}">
                <a16:creationId xmlns:a16="http://schemas.microsoft.com/office/drawing/2014/main" id="{38CB156E-3DAA-4985-9983-EC15D8B334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12" name="Picture 16" descr="Tomaz_b_24">
            <a:extLst>
              <a:ext uri="{FF2B5EF4-FFF2-40B4-BE49-F238E27FC236}">
                <a16:creationId xmlns:a16="http://schemas.microsoft.com/office/drawing/2014/main" id="{F8029B37-5975-4E2A-93FF-98D628001E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13" name="Picture 17" descr="Tomaz_b_05">
            <a:extLst>
              <a:ext uri="{FF2B5EF4-FFF2-40B4-BE49-F238E27FC236}">
                <a16:creationId xmlns:a16="http://schemas.microsoft.com/office/drawing/2014/main" id="{B6BB00B8-90DB-40D7-82B6-5E91CADB8E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765175"/>
            <a:ext cx="8135938" cy="5424488"/>
          </a:xfrm>
          <a:prstGeom prst="rect">
            <a:avLst/>
          </a:prstGeom>
          <a:noFill/>
          <a:extLst>
            <a:ext uri="{909E8E84-426E-40DD-AFC4-6F175D3DCCD1}">
              <a14:hiddenFill xmlns:a14="http://schemas.microsoft.com/office/drawing/2010/main">
                <a:solidFill>
                  <a:srgbClr val="FFFFFF"/>
                </a:solidFill>
              </a14:hiddenFill>
            </a:ext>
          </a:extLst>
        </p:spPr>
      </p:pic>
      <p:pic>
        <p:nvPicPr>
          <p:cNvPr id="208914" name="Picture 18" descr="Tomaz_c_04">
            <a:extLst>
              <a:ext uri="{FF2B5EF4-FFF2-40B4-BE49-F238E27FC236}">
                <a16:creationId xmlns:a16="http://schemas.microsoft.com/office/drawing/2014/main" id="{969F2C3D-52B1-42ED-A45C-12C2FB8E40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15" name="Picture 19" descr="Tomaz_b_22">
            <a:extLst>
              <a:ext uri="{FF2B5EF4-FFF2-40B4-BE49-F238E27FC236}">
                <a16:creationId xmlns:a16="http://schemas.microsoft.com/office/drawing/2014/main" id="{A125798B-06C3-4589-94FF-BA217BEB5B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16" name="Picture 20" descr="Tomaz_b_08">
            <a:extLst>
              <a:ext uri="{FF2B5EF4-FFF2-40B4-BE49-F238E27FC236}">
                <a16:creationId xmlns:a16="http://schemas.microsoft.com/office/drawing/2014/main" id="{3D5823DE-D123-458B-A5A8-17E7869F67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17" name="Picture 21" descr="Tomaz_b_21">
            <a:extLst>
              <a:ext uri="{FF2B5EF4-FFF2-40B4-BE49-F238E27FC236}">
                <a16:creationId xmlns:a16="http://schemas.microsoft.com/office/drawing/2014/main" id="{D6EF73F2-FAE6-4D7A-8AF7-1BEEC2B0A86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5288" y="765175"/>
            <a:ext cx="8353425" cy="5568950"/>
          </a:xfrm>
          <a:prstGeom prst="rect">
            <a:avLst/>
          </a:prstGeom>
          <a:noFill/>
          <a:extLst>
            <a:ext uri="{909E8E84-426E-40DD-AFC4-6F175D3DCCD1}">
              <a14:hiddenFill xmlns:a14="http://schemas.microsoft.com/office/drawing/2010/main">
                <a:solidFill>
                  <a:srgbClr val="FFFFFF"/>
                </a:solidFill>
              </a14:hiddenFill>
            </a:ext>
          </a:extLst>
        </p:spPr>
      </p:pic>
      <p:pic>
        <p:nvPicPr>
          <p:cNvPr id="208918" name="Picture 22" descr="BA_drevesa4">
            <a:extLst>
              <a:ext uri="{FF2B5EF4-FFF2-40B4-BE49-F238E27FC236}">
                <a16:creationId xmlns:a16="http://schemas.microsoft.com/office/drawing/2014/main" id="{EC66A289-5DD9-470E-A02D-F4CB2C7E6D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88913"/>
            <a:ext cx="655320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208920" name="Picture 24" descr="Tomaz_b_03">
            <a:extLst>
              <a:ext uri="{FF2B5EF4-FFF2-40B4-BE49-F238E27FC236}">
                <a16:creationId xmlns:a16="http://schemas.microsoft.com/office/drawing/2014/main" id="{2B042BEF-4D04-456F-9358-892C821B54D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21" name="Picture 25" descr="Tomaz_b_06">
            <a:extLst>
              <a:ext uri="{FF2B5EF4-FFF2-40B4-BE49-F238E27FC236}">
                <a16:creationId xmlns:a16="http://schemas.microsoft.com/office/drawing/2014/main" id="{F4C11C4E-4CA7-45AA-B3E5-13EC7DC9E3E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22" name="Picture 26" descr="Kamnisko-Sedlo">
            <a:extLst>
              <a:ext uri="{FF2B5EF4-FFF2-40B4-BE49-F238E27FC236}">
                <a16:creationId xmlns:a16="http://schemas.microsoft.com/office/drawing/2014/main" id="{59C67C20-50B9-4505-BF56-14854BAB29E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23" name="Picture 27" descr="Tomaz_b_09">
            <a:extLst>
              <a:ext uri="{FF2B5EF4-FFF2-40B4-BE49-F238E27FC236}">
                <a16:creationId xmlns:a16="http://schemas.microsoft.com/office/drawing/2014/main" id="{555C17E4-57C9-47E5-9D03-661418ACE2E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55875" y="2465388"/>
            <a:ext cx="6588125" cy="4392612"/>
          </a:xfrm>
          <a:prstGeom prst="rect">
            <a:avLst/>
          </a:prstGeom>
          <a:noFill/>
          <a:extLst>
            <a:ext uri="{909E8E84-426E-40DD-AFC4-6F175D3DCCD1}">
              <a14:hiddenFill xmlns:a14="http://schemas.microsoft.com/office/drawing/2010/main">
                <a:solidFill>
                  <a:srgbClr val="FFFFFF"/>
                </a:solidFill>
              </a14:hiddenFill>
            </a:ext>
          </a:extLst>
        </p:spPr>
      </p:pic>
      <p:pic>
        <p:nvPicPr>
          <p:cNvPr id="208924" name="Picture 28" descr="Tomaz_b_18">
            <a:extLst>
              <a:ext uri="{FF2B5EF4-FFF2-40B4-BE49-F238E27FC236}">
                <a16:creationId xmlns:a16="http://schemas.microsoft.com/office/drawing/2014/main" id="{3BAAC5A2-02FB-4D3B-B1D2-ABFC70125DD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516688" cy="4344988"/>
          </a:xfrm>
          <a:prstGeom prst="rect">
            <a:avLst/>
          </a:prstGeom>
          <a:noFill/>
          <a:extLst>
            <a:ext uri="{909E8E84-426E-40DD-AFC4-6F175D3DCCD1}">
              <a14:hiddenFill xmlns:a14="http://schemas.microsoft.com/office/drawing/2010/main">
                <a:solidFill>
                  <a:srgbClr val="FFFFFF"/>
                </a:solidFill>
              </a14:hiddenFill>
            </a:ext>
          </a:extLst>
        </p:spPr>
      </p:pic>
      <p:pic>
        <p:nvPicPr>
          <p:cNvPr id="208925" name="Picture 29" descr="Potocka-Zijalka">
            <a:extLst>
              <a:ext uri="{FF2B5EF4-FFF2-40B4-BE49-F238E27FC236}">
                <a16:creationId xmlns:a16="http://schemas.microsoft.com/office/drawing/2014/main" id="{F2C691A7-5C62-498B-BA2E-54916370FF7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3068638"/>
            <a:ext cx="5435600" cy="3789362"/>
          </a:xfrm>
          <a:prstGeom prst="rect">
            <a:avLst/>
          </a:prstGeom>
          <a:noFill/>
          <a:extLst>
            <a:ext uri="{909E8E84-426E-40DD-AFC4-6F175D3DCCD1}">
              <a14:hiddenFill xmlns:a14="http://schemas.microsoft.com/office/drawing/2010/main">
                <a:solidFill>
                  <a:srgbClr val="FFFFFF"/>
                </a:solidFill>
              </a14:hiddenFill>
            </a:ext>
          </a:extLst>
        </p:spPr>
      </p:pic>
      <p:pic>
        <p:nvPicPr>
          <p:cNvPr id="208926" name="Picture 30" descr="slovenia">
            <a:extLst>
              <a:ext uri="{FF2B5EF4-FFF2-40B4-BE49-F238E27FC236}">
                <a16:creationId xmlns:a16="http://schemas.microsoft.com/office/drawing/2014/main" id="{236C50B0-E7BE-44FF-A462-2B744BB8A8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71775" y="0"/>
            <a:ext cx="6372225" cy="3822700"/>
          </a:xfrm>
          <a:prstGeom prst="rect">
            <a:avLst/>
          </a:prstGeom>
          <a:noFill/>
          <a:extLst>
            <a:ext uri="{909E8E84-426E-40DD-AFC4-6F175D3DCCD1}">
              <a14:hiddenFill xmlns:a14="http://schemas.microsoft.com/office/drawing/2010/main">
                <a:solidFill>
                  <a:srgbClr val="FFFFFF"/>
                </a:solidFill>
              </a14:hiddenFill>
            </a:ext>
          </a:extLst>
        </p:spPr>
      </p:pic>
      <p:pic>
        <p:nvPicPr>
          <p:cNvPr id="208927" name="Picture 31" descr="Tomaz_b_04">
            <a:extLst>
              <a:ext uri="{FF2B5EF4-FFF2-40B4-BE49-F238E27FC236}">
                <a16:creationId xmlns:a16="http://schemas.microsoft.com/office/drawing/2014/main" id="{49E0611D-AB1B-4C69-808B-1974F6B6618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28" name="Picture 32" descr="Tomaz_c_01">
            <a:extLst>
              <a:ext uri="{FF2B5EF4-FFF2-40B4-BE49-F238E27FC236}">
                <a16:creationId xmlns:a16="http://schemas.microsoft.com/office/drawing/2014/main" id="{94D24B86-2D3A-47EC-A063-4C132A08A6F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47813" y="1793875"/>
            <a:ext cx="7596187" cy="5064125"/>
          </a:xfrm>
          <a:prstGeom prst="rect">
            <a:avLst/>
          </a:prstGeom>
          <a:noFill/>
          <a:extLst>
            <a:ext uri="{909E8E84-426E-40DD-AFC4-6F175D3DCCD1}">
              <a14:hiddenFill xmlns:a14="http://schemas.microsoft.com/office/drawing/2010/main">
                <a:solidFill>
                  <a:srgbClr val="FFFFFF"/>
                </a:solidFill>
              </a14:hiddenFill>
            </a:ext>
          </a:extLst>
        </p:spPr>
      </p:pic>
      <p:pic>
        <p:nvPicPr>
          <p:cNvPr id="208929" name="Picture 33" descr="Tomaz_b_10">
            <a:extLst>
              <a:ext uri="{FF2B5EF4-FFF2-40B4-BE49-F238E27FC236}">
                <a16:creationId xmlns:a16="http://schemas.microsoft.com/office/drawing/2014/main" id="{1B912F22-C447-48C2-A122-EB245A4F747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32" name="Picture 36" descr="Tomaz_b_11">
            <a:extLst>
              <a:ext uri="{FF2B5EF4-FFF2-40B4-BE49-F238E27FC236}">
                <a16:creationId xmlns:a16="http://schemas.microsoft.com/office/drawing/2014/main" id="{BB4161A2-8766-475C-A4B6-026B1EABE88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933" name="Picture 37" descr="Tomaz_b_12">
            <a:extLst>
              <a:ext uri="{FF2B5EF4-FFF2-40B4-BE49-F238E27FC236}">
                <a16:creationId xmlns:a16="http://schemas.microsoft.com/office/drawing/2014/main" id="{2DF75AFA-B8F2-4576-A8F5-2118E9314E4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8934" name="Rectangle 38">
            <a:extLst>
              <a:ext uri="{FF2B5EF4-FFF2-40B4-BE49-F238E27FC236}">
                <a16:creationId xmlns:a16="http://schemas.microsoft.com/office/drawing/2014/main" id="{C06D14CC-B998-4339-970D-C2E00651173F}"/>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08935" name="WordArt 39">
            <a:extLst>
              <a:ext uri="{FF2B5EF4-FFF2-40B4-BE49-F238E27FC236}">
                <a16:creationId xmlns:a16="http://schemas.microsoft.com/office/drawing/2014/main" id="{40A182C5-3CC7-4E4D-ACE4-249BA9D396B1}"/>
              </a:ext>
            </a:extLst>
          </p:cNvPr>
          <p:cNvSpPr>
            <a:spLocks noChangeArrowheads="1" noChangeShapeType="1" noTextEdit="1"/>
          </p:cNvSpPr>
          <p:nvPr/>
        </p:nvSpPr>
        <p:spPr bwMode="auto">
          <a:xfrm>
            <a:off x="1692275" y="2349500"/>
            <a:ext cx="5616575" cy="2519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3600" kern="10">
                <a:ln w="9525">
                  <a:solidFill>
                    <a:srgbClr val="000000"/>
                  </a:solidFill>
                  <a:round/>
                  <a:headEnd/>
                  <a:tailEnd/>
                </a:ln>
                <a:solidFill>
                  <a:srgbClr val="FFFFFF"/>
                </a:solidFill>
                <a:latin typeface="Arial Black" panose="020B0A04020102020204" pitchFamily="34" charset="0"/>
              </a:rPr>
              <a:t>Konec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wheel(4)">
                                      <p:cBhvr>
                                        <p:cTn id="7" dur="2000"/>
                                        <p:tgtEl>
                                          <p:spTgt spid="208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66342" fill="hold"/>
                                        <p:tgtEl>
                                          <p:spTgt spid="208903"/>
                                        </p:tgtEl>
                                      </p:cBhvr>
                                    </p:cmd>
                                  </p:childTnLst>
                                </p:cTn>
                              </p:par>
                              <p:par>
                                <p:cTn id="12" presetID="42" presetClass="entr" presetSubtype="0" fill="hold" nodeType="withEffect">
                                  <p:stCondLst>
                                    <p:cond delay="2000"/>
                                  </p:stCondLst>
                                  <p:childTnLst>
                                    <p:set>
                                      <p:cBhvr>
                                        <p:cTn id="13" dur="1" fill="hold">
                                          <p:stCondLst>
                                            <p:cond delay="0"/>
                                          </p:stCondLst>
                                        </p:cTn>
                                        <p:tgtEl>
                                          <p:spTgt spid="208904"/>
                                        </p:tgtEl>
                                        <p:attrNameLst>
                                          <p:attrName>style.visibility</p:attrName>
                                        </p:attrNameLst>
                                      </p:cBhvr>
                                      <p:to>
                                        <p:strVal val="visible"/>
                                      </p:to>
                                    </p:set>
                                    <p:animEffect transition="in" filter="fade">
                                      <p:cBhvr>
                                        <p:cTn id="14" dur="1000"/>
                                        <p:tgtEl>
                                          <p:spTgt spid="208904"/>
                                        </p:tgtEl>
                                      </p:cBhvr>
                                    </p:animEffect>
                                    <p:anim calcmode="lin" valueType="num">
                                      <p:cBhvr>
                                        <p:cTn id="15" dur="1000" fill="hold"/>
                                        <p:tgtEl>
                                          <p:spTgt spid="208904"/>
                                        </p:tgtEl>
                                        <p:attrNameLst>
                                          <p:attrName>ppt_x</p:attrName>
                                        </p:attrNameLst>
                                      </p:cBhvr>
                                      <p:tavLst>
                                        <p:tav tm="0">
                                          <p:val>
                                            <p:strVal val="#ppt_x"/>
                                          </p:val>
                                        </p:tav>
                                        <p:tav tm="100000">
                                          <p:val>
                                            <p:strVal val="#ppt_x"/>
                                          </p:val>
                                        </p:tav>
                                      </p:tavLst>
                                    </p:anim>
                                    <p:anim calcmode="lin" valueType="num">
                                      <p:cBhvr>
                                        <p:cTn id="16" dur="1000" fill="hold"/>
                                        <p:tgtEl>
                                          <p:spTgt spid="208904"/>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8000"/>
                                  </p:stCondLst>
                                  <p:childTnLst>
                                    <p:set>
                                      <p:cBhvr>
                                        <p:cTn id="18" dur="1" fill="hold">
                                          <p:stCondLst>
                                            <p:cond delay="0"/>
                                          </p:stCondLst>
                                        </p:cTn>
                                        <p:tgtEl>
                                          <p:spTgt spid="208905"/>
                                        </p:tgtEl>
                                        <p:attrNameLst>
                                          <p:attrName>style.visibility</p:attrName>
                                        </p:attrNameLst>
                                      </p:cBhvr>
                                      <p:to>
                                        <p:strVal val="visible"/>
                                      </p:to>
                                    </p:set>
                                    <p:animEffect transition="in" filter="fade">
                                      <p:cBhvr>
                                        <p:cTn id="19" dur="2000"/>
                                        <p:tgtEl>
                                          <p:spTgt spid="208905"/>
                                        </p:tgtEl>
                                      </p:cBhvr>
                                    </p:animEffect>
                                  </p:childTnLst>
                                </p:cTn>
                              </p:par>
                              <p:par>
                                <p:cTn id="20" presetID="53" presetClass="entr" presetSubtype="0" fill="hold" nodeType="withEffect">
                                  <p:stCondLst>
                                    <p:cond delay="14000"/>
                                  </p:stCondLst>
                                  <p:childTnLst>
                                    <p:set>
                                      <p:cBhvr>
                                        <p:cTn id="21" dur="1" fill="hold">
                                          <p:stCondLst>
                                            <p:cond delay="0"/>
                                          </p:stCondLst>
                                        </p:cTn>
                                        <p:tgtEl>
                                          <p:spTgt spid="208906"/>
                                        </p:tgtEl>
                                        <p:attrNameLst>
                                          <p:attrName>style.visibility</p:attrName>
                                        </p:attrNameLst>
                                      </p:cBhvr>
                                      <p:to>
                                        <p:strVal val="visible"/>
                                      </p:to>
                                    </p:set>
                                    <p:anim calcmode="lin" valueType="num">
                                      <p:cBhvr>
                                        <p:cTn id="22" dur="500" fill="hold"/>
                                        <p:tgtEl>
                                          <p:spTgt spid="208906"/>
                                        </p:tgtEl>
                                        <p:attrNameLst>
                                          <p:attrName>ppt_w</p:attrName>
                                        </p:attrNameLst>
                                      </p:cBhvr>
                                      <p:tavLst>
                                        <p:tav tm="0">
                                          <p:val>
                                            <p:fltVal val="0"/>
                                          </p:val>
                                        </p:tav>
                                        <p:tav tm="100000">
                                          <p:val>
                                            <p:strVal val="#ppt_w"/>
                                          </p:val>
                                        </p:tav>
                                      </p:tavLst>
                                    </p:anim>
                                    <p:anim calcmode="lin" valueType="num">
                                      <p:cBhvr>
                                        <p:cTn id="23" dur="500" fill="hold"/>
                                        <p:tgtEl>
                                          <p:spTgt spid="208906"/>
                                        </p:tgtEl>
                                        <p:attrNameLst>
                                          <p:attrName>ppt_h</p:attrName>
                                        </p:attrNameLst>
                                      </p:cBhvr>
                                      <p:tavLst>
                                        <p:tav tm="0">
                                          <p:val>
                                            <p:fltVal val="0"/>
                                          </p:val>
                                        </p:tav>
                                        <p:tav tm="100000">
                                          <p:val>
                                            <p:strVal val="#ppt_h"/>
                                          </p:val>
                                        </p:tav>
                                      </p:tavLst>
                                    </p:anim>
                                    <p:animEffect transition="in" filter="fade">
                                      <p:cBhvr>
                                        <p:cTn id="24" dur="500"/>
                                        <p:tgtEl>
                                          <p:spTgt spid="208906"/>
                                        </p:tgtEl>
                                      </p:cBhvr>
                                    </p:animEffect>
                                  </p:childTnLst>
                                </p:cTn>
                              </p:par>
                              <p:par>
                                <p:cTn id="25" presetID="42" presetClass="entr" presetSubtype="0" fill="hold" nodeType="withEffect">
                                  <p:stCondLst>
                                    <p:cond delay="20000"/>
                                  </p:stCondLst>
                                  <p:childTnLst>
                                    <p:set>
                                      <p:cBhvr>
                                        <p:cTn id="26" dur="1" fill="hold">
                                          <p:stCondLst>
                                            <p:cond delay="0"/>
                                          </p:stCondLst>
                                        </p:cTn>
                                        <p:tgtEl>
                                          <p:spTgt spid="208907"/>
                                        </p:tgtEl>
                                        <p:attrNameLst>
                                          <p:attrName>style.visibility</p:attrName>
                                        </p:attrNameLst>
                                      </p:cBhvr>
                                      <p:to>
                                        <p:strVal val="visible"/>
                                      </p:to>
                                    </p:set>
                                    <p:animEffect transition="in" filter="fade">
                                      <p:cBhvr>
                                        <p:cTn id="27" dur="1000"/>
                                        <p:tgtEl>
                                          <p:spTgt spid="208907"/>
                                        </p:tgtEl>
                                      </p:cBhvr>
                                    </p:animEffect>
                                    <p:anim calcmode="lin" valueType="num">
                                      <p:cBhvr>
                                        <p:cTn id="28" dur="1000" fill="hold"/>
                                        <p:tgtEl>
                                          <p:spTgt spid="208907"/>
                                        </p:tgtEl>
                                        <p:attrNameLst>
                                          <p:attrName>ppt_x</p:attrName>
                                        </p:attrNameLst>
                                      </p:cBhvr>
                                      <p:tavLst>
                                        <p:tav tm="0">
                                          <p:val>
                                            <p:strVal val="#ppt_x"/>
                                          </p:val>
                                        </p:tav>
                                        <p:tav tm="100000">
                                          <p:val>
                                            <p:strVal val="#ppt_x"/>
                                          </p:val>
                                        </p:tav>
                                      </p:tavLst>
                                    </p:anim>
                                    <p:anim calcmode="lin" valueType="num">
                                      <p:cBhvr>
                                        <p:cTn id="29" dur="1000" fill="hold"/>
                                        <p:tgtEl>
                                          <p:spTgt spid="208907"/>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26000"/>
                                  </p:stCondLst>
                                  <p:childTnLst>
                                    <p:set>
                                      <p:cBhvr>
                                        <p:cTn id="31" dur="1" fill="hold">
                                          <p:stCondLst>
                                            <p:cond delay="0"/>
                                          </p:stCondLst>
                                        </p:cTn>
                                        <p:tgtEl>
                                          <p:spTgt spid="208908"/>
                                        </p:tgtEl>
                                        <p:attrNameLst>
                                          <p:attrName>style.visibility</p:attrName>
                                        </p:attrNameLst>
                                      </p:cBhvr>
                                      <p:to>
                                        <p:strVal val="visible"/>
                                      </p:to>
                                    </p:set>
                                    <p:animEffect transition="in" filter="fade">
                                      <p:cBhvr>
                                        <p:cTn id="32" dur="2000"/>
                                        <p:tgtEl>
                                          <p:spTgt spid="208908"/>
                                        </p:tgtEl>
                                      </p:cBhvr>
                                    </p:animEffect>
                                  </p:childTnLst>
                                </p:cTn>
                              </p:par>
                              <p:par>
                                <p:cTn id="33" presetID="53" presetClass="entr" presetSubtype="0" fill="hold" nodeType="withEffect">
                                  <p:stCondLst>
                                    <p:cond delay="32000"/>
                                  </p:stCondLst>
                                  <p:childTnLst>
                                    <p:set>
                                      <p:cBhvr>
                                        <p:cTn id="34" dur="1" fill="hold">
                                          <p:stCondLst>
                                            <p:cond delay="0"/>
                                          </p:stCondLst>
                                        </p:cTn>
                                        <p:tgtEl>
                                          <p:spTgt spid="208909"/>
                                        </p:tgtEl>
                                        <p:attrNameLst>
                                          <p:attrName>style.visibility</p:attrName>
                                        </p:attrNameLst>
                                      </p:cBhvr>
                                      <p:to>
                                        <p:strVal val="visible"/>
                                      </p:to>
                                    </p:set>
                                    <p:anim calcmode="lin" valueType="num">
                                      <p:cBhvr>
                                        <p:cTn id="35" dur="500" fill="hold"/>
                                        <p:tgtEl>
                                          <p:spTgt spid="208909"/>
                                        </p:tgtEl>
                                        <p:attrNameLst>
                                          <p:attrName>ppt_w</p:attrName>
                                        </p:attrNameLst>
                                      </p:cBhvr>
                                      <p:tavLst>
                                        <p:tav tm="0">
                                          <p:val>
                                            <p:fltVal val="0"/>
                                          </p:val>
                                        </p:tav>
                                        <p:tav tm="100000">
                                          <p:val>
                                            <p:strVal val="#ppt_w"/>
                                          </p:val>
                                        </p:tav>
                                      </p:tavLst>
                                    </p:anim>
                                    <p:anim calcmode="lin" valueType="num">
                                      <p:cBhvr>
                                        <p:cTn id="36" dur="500" fill="hold"/>
                                        <p:tgtEl>
                                          <p:spTgt spid="208909"/>
                                        </p:tgtEl>
                                        <p:attrNameLst>
                                          <p:attrName>ppt_h</p:attrName>
                                        </p:attrNameLst>
                                      </p:cBhvr>
                                      <p:tavLst>
                                        <p:tav tm="0">
                                          <p:val>
                                            <p:fltVal val="0"/>
                                          </p:val>
                                        </p:tav>
                                        <p:tav tm="100000">
                                          <p:val>
                                            <p:strVal val="#ppt_h"/>
                                          </p:val>
                                        </p:tav>
                                      </p:tavLst>
                                    </p:anim>
                                    <p:animEffect transition="in" filter="fade">
                                      <p:cBhvr>
                                        <p:cTn id="37" dur="500"/>
                                        <p:tgtEl>
                                          <p:spTgt spid="208909"/>
                                        </p:tgtEl>
                                      </p:cBhvr>
                                    </p:animEffect>
                                  </p:childTnLst>
                                </p:cTn>
                              </p:par>
                              <p:par>
                                <p:cTn id="38" presetID="42" presetClass="entr" presetSubtype="0" fill="hold" nodeType="withEffect">
                                  <p:stCondLst>
                                    <p:cond delay="38000"/>
                                  </p:stCondLst>
                                  <p:childTnLst>
                                    <p:set>
                                      <p:cBhvr>
                                        <p:cTn id="39" dur="1" fill="hold">
                                          <p:stCondLst>
                                            <p:cond delay="0"/>
                                          </p:stCondLst>
                                        </p:cTn>
                                        <p:tgtEl>
                                          <p:spTgt spid="208910"/>
                                        </p:tgtEl>
                                        <p:attrNameLst>
                                          <p:attrName>style.visibility</p:attrName>
                                        </p:attrNameLst>
                                      </p:cBhvr>
                                      <p:to>
                                        <p:strVal val="visible"/>
                                      </p:to>
                                    </p:set>
                                    <p:animEffect transition="in" filter="fade">
                                      <p:cBhvr>
                                        <p:cTn id="40" dur="1000"/>
                                        <p:tgtEl>
                                          <p:spTgt spid="208910"/>
                                        </p:tgtEl>
                                      </p:cBhvr>
                                    </p:animEffect>
                                    <p:anim calcmode="lin" valueType="num">
                                      <p:cBhvr>
                                        <p:cTn id="41" dur="1000" fill="hold"/>
                                        <p:tgtEl>
                                          <p:spTgt spid="208910"/>
                                        </p:tgtEl>
                                        <p:attrNameLst>
                                          <p:attrName>ppt_x</p:attrName>
                                        </p:attrNameLst>
                                      </p:cBhvr>
                                      <p:tavLst>
                                        <p:tav tm="0">
                                          <p:val>
                                            <p:strVal val="#ppt_x"/>
                                          </p:val>
                                        </p:tav>
                                        <p:tav tm="100000">
                                          <p:val>
                                            <p:strVal val="#ppt_x"/>
                                          </p:val>
                                        </p:tav>
                                      </p:tavLst>
                                    </p:anim>
                                    <p:anim calcmode="lin" valueType="num">
                                      <p:cBhvr>
                                        <p:cTn id="42" dur="1000" fill="hold"/>
                                        <p:tgtEl>
                                          <p:spTgt spid="208910"/>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44000"/>
                                  </p:stCondLst>
                                  <p:childTnLst>
                                    <p:set>
                                      <p:cBhvr>
                                        <p:cTn id="44" dur="1" fill="hold">
                                          <p:stCondLst>
                                            <p:cond delay="0"/>
                                          </p:stCondLst>
                                        </p:cTn>
                                        <p:tgtEl>
                                          <p:spTgt spid="208911"/>
                                        </p:tgtEl>
                                        <p:attrNameLst>
                                          <p:attrName>style.visibility</p:attrName>
                                        </p:attrNameLst>
                                      </p:cBhvr>
                                      <p:to>
                                        <p:strVal val="visible"/>
                                      </p:to>
                                    </p:set>
                                    <p:animEffect transition="in" filter="fade">
                                      <p:cBhvr>
                                        <p:cTn id="45" dur="2000"/>
                                        <p:tgtEl>
                                          <p:spTgt spid="208911"/>
                                        </p:tgtEl>
                                      </p:cBhvr>
                                    </p:animEffect>
                                  </p:childTnLst>
                                </p:cTn>
                              </p:par>
                              <p:par>
                                <p:cTn id="46" presetID="53" presetClass="entr" presetSubtype="0" fill="hold" nodeType="withEffect">
                                  <p:stCondLst>
                                    <p:cond delay="50000"/>
                                  </p:stCondLst>
                                  <p:childTnLst>
                                    <p:set>
                                      <p:cBhvr>
                                        <p:cTn id="47" dur="1" fill="hold">
                                          <p:stCondLst>
                                            <p:cond delay="0"/>
                                          </p:stCondLst>
                                        </p:cTn>
                                        <p:tgtEl>
                                          <p:spTgt spid="208912"/>
                                        </p:tgtEl>
                                        <p:attrNameLst>
                                          <p:attrName>style.visibility</p:attrName>
                                        </p:attrNameLst>
                                      </p:cBhvr>
                                      <p:to>
                                        <p:strVal val="visible"/>
                                      </p:to>
                                    </p:set>
                                    <p:anim calcmode="lin" valueType="num">
                                      <p:cBhvr>
                                        <p:cTn id="48" dur="500" fill="hold"/>
                                        <p:tgtEl>
                                          <p:spTgt spid="208912"/>
                                        </p:tgtEl>
                                        <p:attrNameLst>
                                          <p:attrName>ppt_w</p:attrName>
                                        </p:attrNameLst>
                                      </p:cBhvr>
                                      <p:tavLst>
                                        <p:tav tm="0">
                                          <p:val>
                                            <p:fltVal val="0"/>
                                          </p:val>
                                        </p:tav>
                                        <p:tav tm="100000">
                                          <p:val>
                                            <p:strVal val="#ppt_w"/>
                                          </p:val>
                                        </p:tav>
                                      </p:tavLst>
                                    </p:anim>
                                    <p:anim calcmode="lin" valueType="num">
                                      <p:cBhvr>
                                        <p:cTn id="49" dur="500" fill="hold"/>
                                        <p:tgtEl>
                                          <p:spTgt spid="208912"/>
                                        </p:tgtEl>
                                        <p:attrNameLst>
                                          <p:attrName>ppt_h</p:attrName>
                                        </p:attrNameLst>
                                      </p:cBhvr>
                                      <p:tavLst>
                                        <p:tav tm="0">
                                          <p:val>
                                            <p:fltVal val="0"/>
                                          </p:val>
                                        </p:tav>
                                        <p:tav tm="100000">
                                          <p:val>
                                            <p:strVal val="#ppt_h"/>
                                          </p:val>
                                        </p:tav>
                                      </p:tavLst>
                                    </p:anim>
                                    <p:animEffect transition="in" filter="fade">
                                      <p:cBhvr>
                                        <p:cTn id="50" dur="500"/>
                                        <p:tgtEl>
                                          <p:spTgt spid="208912"/>
                                        </p:tgtEl>
                                      </p:cBhvr>
                                    </p:animEffect>
                                  </p:childTnLst>
                                </p:cTn>
                              </p:par>
                              <p:par>
                                <p:cTn id="51" presetID="42" presetClass="entr" presetSubtype="0" fill="hold" nodeType="withEffect">
                                  <p:stCondLst>
                                    <p:cond delay="56000"/>
                                  </p:stCondLst>
                                  <p:childTnLst>
                                    <p:set>
                                      <p:cBhvr>
                                        <p:cTn id="52" dur="1" fill="hold">
                                          <p:stCondLst>
                                            <p:cond delay="0"/>
                                          </p:stCondLst>
                                        </p:cTn>
                                        <p:tgtEl>
                                          <p:spTgt spid="208913"/>
                                        </p:tgtEl>
                                        <p:attrNameLst>
                                          <p:attrName>style.visibility</p:attrName>
                                        </p:attrNameLst>
                                      </p:cBhvr>
                                      <p:to>
                                        <p:strVal val="visible"/>
                                      </p:to>
                                    </p:set>
                                    <p:animEffect transition="in" filter="fade">
                                      <p:cBhvr>
                                        <p:cTn id="53" dur="1000"/>
                                        <p:tgtEl>
                                          <p:spTgt spid="208913"/>
                                        </p:tgtEl>
                                      </p:cBhvr>
                                    </p:animEffect>
                                    <p:anim calcmode="lin" valueType="num">
                                      <p:cBhvr>
                                        <p:cTn id="54" dur="1000" fill="hold"/>
                                        <p:tgtEl>
                                          <p:spTgt spid="208913"/>
                                        </p:tgtEl>
                                        <p:attrNameLst>
                                          <p:attrName>ppt_x</p:attrName>
                                        </p:attrNameLst>
                                      </p:cBhvr>
                                      <p:tavLst>
                                        <p:tav tm="0">
                                          <p:val>
                                            <p:strVal val="#ppt_x"/>
                                          </p:val>
                                        </p:tav>
                                        <p:tav tm="100000">
                                          <p:val>
                                            <p:strVal val="#ppt_x"/>
                                          </p:val>
                                        </p:tav>
                                      </p:tavLst>
                                    </p:anim>
                                    <p:anim calcmode="lin" valueType="num">
                                      <p:cBhvr>
                                        <p:cTn id="55" dur="1000" fill="hold"/>
                                        <p:tgtEl>
                                          <p:spTgt spid="208913"/>
                                        </p:tgtEl>
                                        <p:attrNameLst>
                                          <p:attrName>ppt_y</p:attrName>
                                        </p:attrNameLst>
                                      </p:cBhvr>
                                      <p:tavLst>
                                        <p:tav tm="0">
                                          <p:val>
                                            <p:strVal val="#ppt_y+.1"/>
                                          </p:val>
                                        </p:tav>
                                        <p:tav tm="100000">
                                          <p:val>
                                            <p:strVal val="#ppt_y"/>
                                          </p:val>
                                        </p:tav>
                                      </p:tavLst>
                                    </p:anim>
                                  </p:childTnLst>
                                </p:cTn>
                              </p:par>
                              <p:par>
                                <p:cTn id="56" presetID="10" presetClass="entr" presetSubtype="0" fill="hold" nodeType="withEffect">
                                  <p:stCondLst>
                                    <p:cond delay="62000"/>
                                  </p:stCondLst>
                                  <p:childTnLst>
                                    <p:set>
                                      <p:cBhvr>
                                        <p:cTn id="57" dur="1" fill="hold">
                                          <p:stCondLst>
                                            <p:cond delay="0"/>
                                          </p:stCondLst>
                                        </p:cTn>
                                        <p:tgtEl>
                                          <p:spTgt spid="208914"/>
                                        </p:tgtEl>
                                        <p:attrNameLst>
                                          <p:attrName>style.visibility</p:attrName>
                                        </p:attrNameLst>
                                      </p:cBhvr>
                                      <p:to>
                                        <p:strVal val="visible"/>
                                      </p:to>
                                    </p:set>
                                    <p:animEffect transition="in" filter="fade">
                                      <p:cBhvr>
                                        <p:cTn id="58" dur="2000"/>
                                        <p:tgtEl>
                                          <p:spTgt spid="208914"/>
                                        </p:tgtEl>
                                      </p:cBhvr>
                                    </p:animEffect>
                                  </p:childTnLst>
                                </p:cTn>
                              </p:par>
                              <p:par>
                                <p:cTn id="59" presetID="53" presetClass="entr" presetSubtype="0" fill="hold" nodeType="withEffect">
                                  <p:stCondLst>
                                    <p:cond delay="68000"/>
                                  </p:stCondLst>
                                  <p:childTnLst>
                                    <p:set>
                                      <p:cBhvr>
                                        <p:cTn id="60" dur="1" fill="hold">
                                          <p:stCondLst>
                                            <p:cond delay="0"/>
                                          </p:stCondLst>
                                        </p:cTn>
                                        <p:tgtEl>
                                          <p:spTgt spid="208915"/>
                                        </p:tgtEl>
                                        <p:attrNameLst>
                                          <p:attrName>style.visibility</p:attrName>
                                        </p:attrNameLst>
                                      </p:cBhvr>
                                      <p:to>
                                        <p:strVal val="visible"/>
                                      </p:to>
                                    </p:set>
                                    <p:anim calcmode="lin" valueType="num">
                                      <p:cBhvr>
                                        <p:cTn id="61" dur="500" fill="hold"/>
                                        <p:tgtEl>
                                          <p:spTgt spid="208915"/>
                                        </p:tgtEl>
                                        <p:attrNameLst>
                                          <p:attrName>ppt_w</p:attrName>
                                        </p:attrNameLst>
                                      </p:cBhvr>
                                      <p:tavLst>
                                        <p:tav tm="0">
                                          <p:val>
                                            <p:fltVal val="0"/>
                                          </p:val>
                                        </p:tav>
                                        <p:tav tm="100000">
                                          <p:val>
                                            <p:strVal val="#ppt_w"/>
                                          </p:val>
                                        </p:tav>
                                      </p:tavLst>
                                    </p:anim>
                                    <p:anim calcmode="lin" valueType="num">
                                      <p:cBhvr>
                                        <p:cTn id="62" dur="500" fill="hold"/>
                                        <p:tgtEl>
                                          <p:spTgt spid="208915"/>
                                        </p:tgtEl>
                                        <p:attrNameLst>
                                          <p:attrName>ppt_h</p:attrName>
                                        </p:attrNameLst>
                                      </p:cBhvr>
                                      <p:tavLst>
                                        <p:tav tm="0">
                                          <p:val>
                                            <p:fltVal val="0"/>
                                          </p:val>
                                        </p:tav>
                                        <p:tav tm="100000">
                                          <p:val>
                                            <p:strVal val="#ppt_h"/>
                                          </p:val>
                                        </p:tav>
                                      </p:tavLst>
                                    </p:anim>
                                    <p:animEffect transition="in" filter="fade">
                                      <p:cBhvr>
                                        <p:cTn id="63" dur="500"/>
                                        <p:tgtEl>
                                          <p:spTgt spid="208915"/>
                                        </p:tgtEl>
                                      </p:cBhvr>
                                    </p:animEffect>
                                  </p:childTnLst>
                                </p:cTn>
                              </p:par>
                              <p:par>
                                <p:cTn id="64" presetID="10" presetClass="entr" presetSubtype="0" fill="hold" nodeType="withEffect">
                                  <p:stCondLst>
                                    <p:cond delay="74000"/>
                                  </p:stCondLst>
                                  <p:childTnLst>
                                    <p:set>
                                      <p:cBhvr>
                                        <p:cTn id="65" dur="1" fill="hold">
                                          <p:stCondLst>
                                            <p:cond delay="0"/>
                                          </p:stCondLst>
                                        </p:cTn>
                                        <p:tgtEl>
                                          <p:spTgt spid="208916"/>
                                        </p:tgtEl>
                                        <p:attrNameLst>
                                          <p:attrName>style.visibility</p:attrName>
                                        </p:attrNameLst>
                                      </p:cBhvr>
                                      <p:to>
                                        <p:strVal val="visible"/>
                                      </p:to>
                                    </p:set>
                                    <p:animEffect transition="in" filter="fade">
                                      <p:cBhvr>
                                        <p:cTn id="66" dur="2000"/>
                                        <p:tgtEl>
                                          <p:spTgt spid="208916"/>
                                        </p:tgtEl>
                                      </p:cBhvr>
                                    </p:animEffect>
                                  </p:childTnLst>
                                </p:cTn>
                              </p:par>
                              <p:par>
                                <p:cTn id="67" presetID="42" presetClass="entr" presetSubtype="0" fill="hold" nodeType="withEffect">
                                  <p:stCondLst>
                                    <p:cond delay="80000"/>
                                  </p:stCondLst>
                                  <p:childTnLst>
                                    <p:set>
                                      <p:cBhvr>
                                        <p:cTn id="68" dur="1" fill="hold">
                                          <p:stCondLst>
                                            <p:cond delay="0"/>
                                          </p:stCondLst>
                                        </p:cTn>
                                        <p:tgtEl>
                                          <p:spTgt spid="208917"/>
                                        </p:tgtEl>
                                        <p:attrNameLst>
                                          <p:attrName>style.visibility</p:attrName>
                                        </p:attrNameLst>
                                      </p:cBhvr>
                                      <p:to>
                                        <p:strVal val="visible"/>
                                      </p:to>
                                    </p:set>
                                    <p:animEffect transition="in" filter="fade">
                                      <p:cBhvr>
                                        <p:cTn id="69" dur="1000"/>
                                        <p:tgtEl>
                                          <p:spTgt spid="208917"/>
                                        </p:tgtEl>
                                      </p:cBhvr>
                                    </p:animEffect>
                                    <p:anim calcmode="lin" valueType="num">
                                      <p:cBhvr>
                                        <p:cTn id="70" dur="1000" fill="hold"/>
                                        <p:tgtEl>
                                          <p:spTgt spid="208917"/>
                                        </p:tgtEl>
                                        <p:attrNameLst>
                                          <p:attrName>ppt_x</p:attrName>
                                        </p:attrNameLst>
                                      </p:cBhvr>
                                      <p:tavLst>
                                        <p:tav tm="0">
                                          <p:val>
                                            <p:strVal val="#ppt_x"/>
                                          </p:val>
                                        </p:tav>
                                        <p:tav tm="100000">
                                          <p:val>
                                            <p:strVal val="#ppt_x"/>
                                          </p:val>
                                        </p:tav>
                                      </p:tavLst>
                                    </p:anim>
                                    <p:anim calcmode="lin" valueType="num">
                                      <p:cBhvr>
                                        <p:cTn id="71" dur="1000" fill="hold"/>
                                        <p:tgtEl>
                                          <p:spTgt spid="208917"/>
                                        </p:tgtEl>
                                        <p:attrNameLst>
                                          <p:attrName>ppt_y</p:attrName>
                                        </p:attrNameLst>
                                      </p:cBhvr>
                                      <p:tavLst>
                                        <p:tav tm="0">
                                          <p:val>
                                            <p:strVal val="#ppt_y+.1"/>
                                          </p:val>
                                        </p:tav>
                                        <p:tav tm="100000">
                                          <p:val>
                                            <p:strVal val="#ppt_y"/>
                                          </p:val>
                                        </p:tav>
                                      </p:tavLst>
                                    </p:anim>
                                  </p:childTnLst>
                                </p:cTn>
                              </p:par>
                              <p:par>
                                <p:cTn id="72" presetID="53" presetClass="entr" presetSubtype="0" fill="hold" nodeType="withEffect">
                                  <p:stCondLst>
                                    <p:cond delay="86000"/>
                                  </p:stCondLst>
                                  <p:childTnLst>
                                    <p:set>
                                      <p:cBhvr>
                                        <p:cTn id="73" dur="1" fill="hold">
                                          <p:stCondLst>
                                            <p:cond delay="0"/>
                                          </p:stCondLst>
                                        </p:cTn>
                                        <p:tgtEl>
                                          <p:spTgt spid="208918"/>
                                        </p:tgtEl>
                                        <p:attrNameLst>
                                          <p:attrName>style.visibility</p:attrName>
                                        </p:attrNameLst>
                                      </p:cBhvr>
                                      <p:to>
                                        <p:strVal val="visible"/>
                                      </p:to>
                                    </p:set>
                                    <p:anim calcmode="lin" valueType="num">
                                      <p:cBhvr>
                                        <p:cTn id="74" dur="500" fill="hold"/>
                                        <p:tgtEl>
                                          <p:spTgt spid="208918"/>
                                        </p:tgtEl>
                                        <p:attrNameLst>
                                          <p:attrName>ppt_w</p:attrName>
                                        </p:attrNameLst>
                                      </p:cBhvr>
                                      <p:tavLst>
                                        <p:tav tm="0">
                                          <p:val>
                                            <p:fltVal val="0"/>
                                          </p:val>
                                        </p:tav>
                                        <p:tav tm="100000">
                                          <p:val>
                                            <p:strVal val="#ppt_w"/>
                                          </p:val>
                                        </p:tav>
                                      </p:tavLst>
                                    </p:anim>
                                    <p:anim calcmode="lin" valueType="num">
                                      <p:cBhvr>
                                        <p:cTn id="75" dur="500" fill="hold"/>
                                        <p:tgtEl>
                                          <p:spTgt spid="208918"/>
                                        </p:tgtEl>
                                        <p:attrNameLst>
                                          <p:attrName>ppt_h</p:attrName>
                                        </p:attrNameLst>
                                      </p:cBhvr>
                                      <p:tavLst>
                                        <p:tav tm="0">
                                          <p:val>
                                            <p:fltVal val="0"/>
                                          </p:val>
                                        </p:tav>
                                        <p:tav tm="100000">
                                          <p:val>
                                            <p:strVal val="#ppt_h"/>
                                          </p:val>
                                        </p:tav>
                                      </p:tavLst>
                                    </p:anim>
                                    <p:animEffect transition="in" filter="fade">
                                      <p:cBhvr>
                                        <p:cTn id="76" dur="500"/>
                                        <p:tgtEl>
                                          <p:spTgt spid="208918"/>
                                        </p:tgtEl>
                                      </p:cBhvr>
                                    </p:animEffect>
                                  </p:childTnLst>
                                </p:cTn>
                              </p:par>
                              <p:par>
                                <p:cTn id="77" presetID="10" presetClass="entr" presetSubtype="0" fill="hold" nodeType="withEffect">
                                  <p:stCondLst>
                                    <p:cond delay="92000"/>
                                  </p:stCondLst>
                                  <p:childTnLst>
                                    <p:set>
                                      <p:cBhvr>
                                        <p:cTn id="78" dur="1" fill="hold">
                                          <p:stCondLst>
                                            <p:cond delay="0"/>
                                          </p:stCondLst>
                                        </p:cTn>
                                        <p:tgtEl>
                                          <p:spTgt spid="208920"/>
                                        </p:tgtEl>
                                        <p:attrNameLst>
                                          <p:attrName>style.visibility</p:attrName>
                                        </p:attrNameLst>
                                      </p:cBhvr>
                                      <p:to>
                                        <p:strVal val="visible"/>
                                      </p:to>
                                    </p:set>
                                    <p:animEffect transition="in" filter="fade">
                                      <p:cBhvr>
                                        <p:cTn id="79" dur="2000"/>
                                        <p:tgtEl>
                                          <p:spTgt spid="208920"/>
                                        </p:tgtEl>
                                      </p:cBhvr>
                                    </p:animEffect>
                                  </p:childTnLst>
                                </p:cTn>
                              </p:par>
                              <p:par>
                                <p:cTn id="80" presetID="42" presetClass="entr" presetSubtype="0" fill="hold" nodeType="withEffect">
                                  <p:stCondLst>
                                    <p:cond delay="98000"/>
                                  </p:stCondLst>
                                  <p:childTnLst>
                                    <p:set>
                                      <p:cBhvr>
                                        <p:cTn id="81" dur="1" fill="hold">
                                          <p:stCondLst>
                                            <p:cond delay="0"/>
                                          </p:stCondLst>
                                        </p:cTn>
                                        <p:tgtEl>
                                          <p:spTgt spid="208921"/>
                                        </p:tgtEl>
                                        <p:attrNameLst>
                                          <p:attrName>style.visibility</p:attrName>
                                        </p:attrNameLst>
                                      </p:cBhvr>
                                      <p:to>
                                        <p:strVal val="visible"/>
                                      </p:to>
                                    </p:set>
                                    <p:animEffect transition="in" filter="fade">
                                      <p:cBhvr>
                                        <p:cTn id="82" dur="1000"/>
                                        <p:tgtEl>
                                          <p:spTgt spid="208921"/>
                                        </p:tgtEl>
                                      </p:cBhvr>
                                    </p:animEffect>
                                    <p:anim calcmode="lin" valueType="num">
                                      <p:cBhvr>
                                        <p:cTn id="83" dur="1000" fill="hold"/>
                                        <p:tgtEl>
                                          <p:spTgt spid="208921"/>
                                        </p:tgtEl>
                                        <p:attrNameLst>
                                          <p:attrName>ppt_x</p:attrName>
                                        </p:attrNameLst>
                                      </p:cBhvr>
                                      <p:tavLst>
                                        <p:tav tm="0">
                                          <p:val>
                                            <p:strVal val="#ppt_x"/>
                                          </p:val>
                                        </p:tav>
                                        <p:tav tm="100000">
                                          <p:val>
                                            <p:strVal val="#ppt_x"/>
                                          </p:val>
                                        </p:tav>
                                      </p:tavLst>
                                    </p:anim>
                                    <p:anim calcmode="lin" valueType="num">
                                      <p:cBhvr>
                                        <p:cTn id="84" dur="1000" fill="hold"/>
                                        <p:tgtEl>
                                          <p:spTgt spid="208921"/>
                                        </p:tgtEl>
                                        <p:attrNameLst>
                                          <p:attrName>ppt_y</p:attrName>
                                        </p:attrNameLst>
                                      </p:cBhvr>
                                      <p:tavLst>
                                        <p:tav tm="0">
                                          <p:val>
                                            <p:strVal val="#ppt_y+.1"/>
                                          </p:val>
                                        </p:tav>
                                        <p:tav tm="100000">
                                          <p:val>
                                            <p:strVal val="#ppt_y"/>
                                          </p:val>
                                        </p:tav>
                                      </p:tavLst>
                                    </p:anim>
                                  </p:childTnLst>
                                </p:cTn>
                              </p:par>
                              <p:par>
                                <p:cTn id="85" presetID="10" presetClass="entr" presetSubtype="0" fill="hold" nodeType="withEffect">
                                  <p:stCondLst>
                                    <p:cond delay="104000"/>
                                  </p:stCondLst>
                                  <p:childTnLst>
                                    <p:set>
                                      <p:cBhvr>
                                        <p:cTn id="86" dur="1" fill="hold">
                                          <p:stCondLst>
                                            <p:cond delay="0"/>
                                          </p:stCondLst>
                                        </p:cTn>
                                        <p:tgtEl>
                                          <p:spTgt spid="208922"/>
                                        </p:tgtEl>
                                        <p:attrNameLst>
                                          <p:attrName>style.visibility</p:attrName>
                                        </p:attrNameLst>
                                      </p:cBhvr>
                                      <p:to>
                                        <p:strVal val="visible"/>
                                      </p:to>
                                    </p:set>
                                    <p:animEffect transition="in" filter="fade">
                                      <p:cBhvr>
                                        <p:cTn id="87" dur="2000"/>
                                        <p:tgtEl>
                                          <p:spTgt spid="208922"/>
                                        </p:tgtEl>
                                      </p:cBhvr>
                                    </p:animEffect>
                                  </p:childTnLst>
                                </p:cTn>
                              </p:par>
                              <p:par>
                                <p:cTn id="88" presetID="53" presetClass="entr" presetSubtype="0" fill="hold" nodeType="withEffect">
                                  <p:stCondLst>
                                    <p:cond delay="110000"/>
                                  </p:stCondLst>
                                  <p:childTnLst>
                                    <p:set>
                                      <p:cBhvr>
                                        <p:cTn id="89" dur="1" fill="hold">
                                          <p:stCondLst>
                                            <p:cond delay="0"/>
                                          </p:stCondLst>
                                        </p:cTn>
                                        <p:tgtEl>
                                          <p:spTgt spid="208923"/>
                                        </p:tgtEl>
                                        <p:attrNameLst>
                                          <p:attrName>style.visibility</p:attrName>
                                        </p:attrNameLst>
                                      </p:cBhvr>
                                      <p:to>
                                        <p:strVal val="visible"/>
                                      </p:to>
                                    </p:set>
                                    <p:anim calcmode="lin" valueType="num">
                                      <p:cBhvr>
                                        <p:cTn id="90" dur="500" fill="hold"/>
                                        <p:tgtEl>
                                          <p:spTgt spid="208923"/>
                                        </p:tgtEl>
                                        <p:attrNameLst>
                                          <p:attrName>ppt_w</p:attrName>
                                        </p:attrNameLst>
                                      </p:cBhvr>
                                      <p:tavLst>
                                        <p:tav tm="0">
                                          <p:val>
                                            <p:fltVal val="0"/>
                                          </p:val>
                                        </p:tav>
                                        <p:tav tm="100000">
                                          <p:val>
                                            <p:strVal val="#ppt_w"/>
                                          </p:val>
                                        </p:tav>
                                      </p:tavLst>
                                    </p:anim>
                                    <p:anim calcmode="lin" valueType="num">
                                      <p:cBhvr>
                                        <p:cTn id="91" dur="500" fill="hold"/>
                                        <p:tgtEl>
                                          <p:spTgt spid="208923"/>
                                        </p:tgtEl>
                                        <p:attrNameLst>
                                          <p:attrName>ppt_h</p:attrName>
                                        </p:attrNameLst>
                                      </p:cBhvr>
                                      <p:tavLst>
                                        <p:tav tm="0">
                                          <p:val>
                                            <p:fltVal val="0"/>
                                          </p:val>
                                        </p:tav>
                                        <p:tav tm="100000">
                                          <p:val>
                                            <p:strVal val="#ppt_h"/>
                                          </p:val>
                                        </p:tav>
                                      </p:tavLst>
                                    </p:anim>
                                    <p:animEffect transition="in" filter="fade">
                                      <p:cBhvr>
                                        <p:cTn id="92" dur="500"/>
                                        <p:tgtEl>
                                          <p:spTgt spid="208923"/>
                                        </p:tgtEl>
                                      </p:cBhvr>
                                    </p:animEffect>
                                  </p:childTnLst>
                                </p:cTn>
                              </p:par>
                              <p:par>
                                <p:cTn id="93" presetID="42" presetClass="entr" presetSubtype="0" fill="hold" nodeType="withEffect">
                                  <p:stCondLst>
                                    <p:cond delay="116000"/>
                                  </p:stCondLst>
                                  <p:childTnLst>
                                    <p:set>
                                      <p:cBhvr>
                                        <p:cTn id="94" dur="1" fill="hold">
                                          <p:stCondLst>
                                            <p:cond delay="0"/>
                                          </p:stCondLst>
                                        </p:cTn>
                                        <p:tgtEl>
                                          <p:spTgt spid="208924"/>
                                        </p:tgtEl>
                                        <p:attrNameLst>
                                          <p:attrName>style.visibility</p:attrName>
                                        </p:attrNameLst>
                                      </p:cBhvr>
                                      <p:to>
                                        <p:strVal val="visible"/>
                                      </p:to>
                                    </p:set>
                                    <p:animEffect transition="in" filter="fade">
                                      <p:cBhvr>
                                        <p:cTn id="95" dur="1000"/>
                                        <p:tgtEl>
                                          <p:spTgt spid="208924"/>
                                        </p:tgtEl>
                                      </p:cBhvr>
                                    </p:animEffect>
                                    <p:anim calcmode="lin" valueType="num">
                                      <p:cBhvr>
                                        <p:cTn id="96" dur="1000" fill="hold"/>
                                        <p:tgtEl>
                                          <p:spTgt spid="208924"/>
                                        </p:tgtEl>
                                        <p:attrNameLst>
                                          <p:attrName>ppt_x</p:attrName>
                                        </p:attrNameLst>
                                      </p:cBhvr>
                                      <p:tavLst>
                                        <p:tav tm="0">
                                          <p:val>
                                            <p:strVal val="#ppt_x"/>
                                          </p:val>
                                        </p:tav>
                                        <p:tav tm="100000">
                                          <p:val>
                                            <p:strVal val="#ppt_x"/>
                                          </p:val>
                                        </p:tav>
                                      </p:tavLst>
                                    </p:anim>
                                    <p:anim calcmode="lin" valueType="num">
                                      <p:cBhvr>
                                        <p:cTn id="97" dur="1000" fill="hold"/>
                                        <p:tgtEl>
                                          <p:spTgt spid="208924"/>
                                        </p:tgtEl>
                                        <p:attrNameLst>
                                          <p:attrName>ppt_y</p:attrName>
                                        </p:attrNameLst>
                                      </p:cBhvr>
                                      <p:tavLst>
                                        <p:tav tm="0">
                                          <p:val>
                                            <p:strVal val="#ppt_y+.1"/>
                                          </p:val>
                                        </p:tav>
                                        <p:tav tm="100000">
                                          <p:val>
                                            <p:strVal val="#ppt_y"/>
                                          </p:val>
                                        </p:tav>
                                      </p:tavLst>
                                    </p:anim>
                                  </p:childTnLst>
                                </p:cTn>
                              </p:par>
                              <p:par>
                                <p:cTn id="98" presetID="10" presetClass="entr" presetSubtype="0" fill="hold" nodeType="withEffect">
                                  <p:stCondLst>
                                    <p:cond delay="122000"/>
                                  </p:stCondLst>
                                  <p:childTnLst>
                                    <p:set>
                                      <p:cBhvr>
                                        <p:cTn id="99" dur="1" fill="hold">
                                          <p:stCondLst>
                                            <p:cond delay="0"/>
                                          </p:stCondLst>
                                        </p:cTn>
                                        <p:tgtEl>
                                          <p:spTgt spid="208925"/>
                                        </p:tgtEl>
                                        <p:attrNameLst>
                                          <p:attrName>style.visibility</p:attrName>
                                        </p:attrNameLst>
                                      </p:cBhvr>
                                      <p:to>
                                        <p:strVal val="visible"/>
                                      </p:to>
                                    </p:set>
                                    <p:animEffect transition="in" filter="fade">
                                      <p:cBhvr>
                                        <p:cTn id="100" dur="2000"/>
                                        <p:tgtEl>
                                          <p:spTgt spid="208925"/>
                                        </p:tgtEl>
                                      </p:cBhvr>
                                    </p:animEffect>
                                  </p:childTnLst>
                                </p:cTn>
                              </p:par>
                              <p:par>
                                <p:cTn id="101" presetID="42" presetClass="entr" presetSubtype="0" fill="hold" nodeType="withEffect">
                                  <p:stCondLst>
                                    <p:cond delay="128000"/>
                                  </p:stCondLst>
                                  <p:childTnLst>
                                    <p:set>
                                      <p:cBhvr>
                                        <p:cTn id="102" dur="1" fill="hold">
                                          <p:stCondLst>
                                            <p:cond delay="0"/>
                                          </p:stCondLst>
                                        </p:cTn>
                                        <p:tgtEl>
                                          <p:spTgt spid="208926"/>
                                        </p:tgtEl>
                                        <p:attrNameLst>
                                          <p:attrName>style.visibility</p:attrName>
                                        </p:attrNameLst>
                                      </p:cBhvr>
                                      <p:to>
                                        <p:strVal val="visible"/>
                                      </p:to>
                                    </p:set>
                                    <p:animEffect transition="in" filter="fade">
                                      <p:cBhvr>
                                        <p:cTn id="103" dur="1000"/>
                                        <p:tgtEl>
                                          <p:spTgt spid="208926"/>
                                        </p:tgtEl>
                                      </p:cBhvr>
                                    </p:animEffect>
                                    <p:anim calcmode="lin" valueType="num">
                                      <p:cBhvr>
                                        <p:cTn id="104" dur="1000" fill="hold"/>
                                        <p:tgtEl>
                                          <p:spTgt spid="208926"/>
                                        </p:tgtEl>
                                        <p:attrNameLst>
                                          <p:attrName>ppt_x</p:attrName>
                                        </p:attrNameLst>
                                      </p:cBhvr>
                                      <p:tavLst>
                                        <p:tav tm="0">
                                          <p:val>
                                            <p:strVal val="#ppt_x"/>
                                          </p:val>
                                        </p:tav>
                                        <p:tav tm="100000">
                                          <p:val>
                                            <p:strVal val="#ppt_x"/>
                                          </p:val>
                                        </p:tav>
                                      </p:tavLst>
                                    </p:anim>
                                    <p:anim calcmode="lin" valueType="num">
                                      <p:cBhvr>
                                        <p:cTn id="105" dur="1000" fill="hold"/>
                                        <p:tgtEl>
                                          <p:spTgt spid="208926"/>
                                        </p:tgtEl>
                                        <p:attrNameLst>
                                          <p:attrName>ppt_y</p:attrName>
                                        </p:attrNameLst>
                                      </p:cBhvr>
                                      <p:tavLst>
                                        <p:tav tm="0">
                                          <p:val>
                                            <p:strVal val="#ppt_y+.1"/>
                                          </p:val>
                                        </p:tav>
                                        <p:tav tm="100000">
                                          <p:val>
                                            <p:strVal val="#ppt_y"/>
                                          </p:val>
                                        </p:tav>
                                      </p:tavLst>
                                    </p:anim>
                                  </p:childTnLst>
                                </p:cTn>
                              </p:par>
                              <p:par>
                                <p:cTn id="106" presetID="10" presetClass="entr" presetSubtype="0" fill="hold" nodeType="withEffect">
                                  <p:stCondLst>
                                    <p:cond delay="134000"/>
                                  </p:stCondLst>
                                  <p:childTnLst>
                                    <p:set>
                                      <p:cBhvr>
                                        <p:cTn id="107" dur="1" fill="hold">
                                          <p:stCondLst>
                                            <p:cond delay="0"/>
                                          </p:stCondLst>
                                        </p:cTn>
                                        <p:tgtEl>
                                          <p:spTgt spid="208927"/>
                                        </p:tgtEl>
                                        <p:attrNameLst>
                                          <p:attrName>style.visibility</p:attrName>
                                        </p:attrNameLst>
                                      </p:cBhvr>
                                      <p:to>
                                        <p:strVal val="visible"/>
                                      </p:to>
                                    </p:set>
                                    <p:animEffect transition="in" filter="fade">
                                      <p:cBhvr>
                                        <p:cTn id="108" dur="2000"/>
                                        <p:tgtEl>
                                          <p:spTgt spid="208927"/>
                                        </p:tgtEl>
                                      </p:cBhvr>
                                    </p:animEffect>
                                  </p:childTnLst>
                                </p:cTn>
                              </p:par>
                              <p:par>
                                <p:cTn id="109" presetID="53" presetClass="entr" presetSubtype="0" fill="hold" nodeType="withEffect">
                                  <p:stCondLst>
                                    <p:cond delay="140000"/>
                                  </p:stCondLst>
                                  <p:childTnLst>
                                    <p:set>
                                      <p:cBhvr>
                                        <p:cTn id="110" dur="1" fill="hold">
                                          <p:stCondLst>
                                            <p:cond delay="0"/>
                                          </p:stCondLst>
                                        </p:cTn>
                                        <p:tgtEl>
                                          <p:spTgt spid="208928"/>
                                        </p:tgtEl>
                                        <p:attrNameLst>
                                          <p:attrName>style.visibility</p:attrName>
                                        </p:attrNameLst>
                                      </p:cBhvr>
                                      <p:to>
                                        <p:strVal val="visible"/>
                                      </p:to>
                                    </p:set>
                                    <p:anim calcmode="lin" valueType="num">
                                      <p:cBhvr>
                                        <p:cTn id="111" dur="500" fill="hold"/>
                                        <p:tgtEl>
                                          <p:spTgt spid="208928"/>
                                        </p:tgtEl>
                                        <p:attrNameLst>
                                          <p:attrName>ppt_w</p:attrName>
                                        </p:attrNameLst>
                                      </p:cBhvr>
                                      <p:tavLst>
                                        <p:tav tm="0">
                                          <p:val>
                                            <p:fltVal val="0"/>
                                          </p:val>
                                        </p:tav>
                                        <p:tav tm="100000">
                                          <p:val>
                                            <p:strVal val="#ppt_w"/>
                                          </p:val>
                                        </p:tav>
                                      </p:tavLst>
                                    </p:anim>
                                    <p:anim calcmode="lin" valueType="num">
                                      <p:cBhvr>
                                        <p:cTn id="112" dur="500" fill="hold"/>
                                        <p:tgtEl>
                                          <p:spTgt spid="208928"/>
                                        </p:tgtEl>
                                        <p:attrNameLst>
                                          <p:attrName>ppt_h</p:attrName>
                                        </p:attrNameLst>
                                      </p:cBhvr>
                                      <p:tavLst>
                                        <p:tav tm="0">
                                          <p:val>
                                            <p:fltVal val="0"/>
                                          </p:val>
                                        </p:tav>
                                        <p:tav tm="100000">
                                          <p:val>
                                            <p:strVal val="#ppt_h"/>
                                          </p:val>
                                        </p:tav>
                                      </p:tavLst>
                                    </p:anim>
                                    <p:animEffect transition="in" filter="fade">
                                      <p:cBhvr>
                                        <p:cTn id="113" dur="500"/>
                                        <p:tgtEl>
                                          <p:spTgt spid="208928"/>
                                        </p:tgtEl>
                                      </p:cBhvr>
                                    </p:animEffect>
                                  </p:childTnLst>
                                </p:cTn>
                              </p:par>
                              <p:par>
                                <p:cTn id="114" presetID="10" presetClass="entr" presetSubtype="0" fill="hold" nodeType="withEffect">
                                  <p:stCondLst>
                                    <p:cond delay="146000"/>
                                  </p:stCondLst>
                                  <p:childTnLst>
                                    <p:set>
                                      <p:cBhvr>
                                        <p:cTn id="115" dur="1" fill="hold">
                                          <p:stCondLst>
                                            <p:cond delay="0"/>
                                          </p:stCondLst>
                                        </p:cTn>
                                        <p:tgtEl>
                                          <p:spTgt spid="208929"/>
                                        </p:tgtEl>
                                        <p:attrNameLst>
                                          <p:attrName>style.visibility</p:attrName>
                                        </p:attrNameLst>
                                      </p:cBhvr>
                                      <p:to>
                                        <p:strVal val="visible"/>
                                      </p:to>
                                    </p:set>
                                    <p:animEffect transition="in" filter="fade">
                                      <p:cBhvr>
                                        <p:cTn id="116" dur="2000"/>
                                        <p:tgtEl>
                                          <p:spTgt spid="208929"/>
                                        </p:tgtEl>
                                      </p:cBhvr>
                                    </p:animEffect>
                                  </p:childTnLst>
                                </p:cTn>
                              </p:par>
                              <p:par>
                                <p:cTn id="117" presetID="53" presetClass="entr" presetSubtype="0" fill="hold" nodeType="withEffect">
                                  <p:stCondLst>
                                    <p:cond delay="152000"/>
                                  </p:stCondLst>
                                  <p:childTnLst>
                                    <p:set>
                                      <p:cBhvr>
                                        <p:cTn id="118" dur="1" fill="hold">
                                          <p:stCondLst>
                                            <p:cond delay="0"/>
                                          </p:stCondLst>
                                        </p:cTn>
                                        <p:tgtEl>
                                          <p:spTgt spid="208932"/>
                                        </p:tgtEl>
                                        <p:attrNameLst>
                                          <p:attrName>style.visibility</p:attrName>
                                        </p:attrNameLst>
                                      </p:cBhvr>
                                      <p:to>
                                        <p:strVal val="visible"/>
                                      </p:to>
                                    </p:set>
                                    <p:anim calcmode="lin" valueType="num">
                                      <p:cBhvr>
                                        <p:cTn id="119" dur="500" fill="hold"/>
                                        <p:tgtEl>
                                          <p:spTgt spid="208932"/>
                                        </p:tgtEl>
                                        <p:attrNameLst>
                                          <p:attrName>ppt_w</p:attrName>
                                        </p:attrNameLst>
                                      </p:cBhvr>
                                      <p:tavLst>
                                        <p:tav tm="0">
                                          <p:val>
                                            <p:fltVal val="0"/>
                                          </p:val>
                                        </p:tav>
                                        <p:tav tm="100000">
                                          <p:val>
                                            <p:strVal val="#ppt_w"/>
                                          </p:val>
                                        </p:tav>
                                      </p:tavLst>
                                    </p:anim>
                                    <p:anim calcmode="lin" valueType="num">
                                      <p:cBhvr>
                                        <p:cTn id="120" dur="500" fill="hold"/>
                                        <p:tgtEl>
                                          <p:spTgt spid="208932"/>
                                        </p:tgtEl>
                                        <p:attrNameLst>
                                          <p:attrName>ppt_h</p:attrName>
                                        </p:attrNameLst>
                                      </p:cBhvr>
                                      <p:tavLst>
                                        <p:tav tm="0">
                                          <p:val>
                                            <p:fltVal val="0"/>
                                          </p:val>
                                        </p:tav>
                                        <p:tav tm="100000">
                                          <p:val>
                                            <p:strVal val="#ppt_h"/>
                                          </p:val>
                                        </p:tav>
                                      </p:tavLst>
                                    </p:anim>
                                    <p:animEffect transition="in" filter="fade">
                                      <p:cBhvr>
                                        <p:cTn id="121" dur="500"/>
                                        <p:tgtEl>
                                          <p:spTgt spid="208932"/>
                                        </p:tgtEl>
                                      </p:cBhvr>
                                    </p:animEffect>
                                  </p:childTnLst>
                                </p:cTn>
                              </p:par>
                              <p:par>
                                <p:cTn id="122" presetID="42" presetClass="entr" presetSubtype="0" fill="hold" nodeType="withEffect">
                                  <p:stCondLst>
                                    <p:cond delay="158000"/>
                                  </p:stCondLst>
                                  <p:childTnLst>
                                    <p:set>
                                      <p:cBhvr>
                                        <p:cTn id="123" dur="1" fill="hold">
                                          <p:stCondLst>
                                            <p:cond delay="0"/>
                                          </p:stCondLst>
                                        </p:cTn>
                                        <p:tgtEl>
                                          <p:spTgt spid="208933"/>
                                        </p:tgtEl>
                                        <p:attrNameLst>
                                          <p:attrName>style.visibility</p:attrName>
                                        </p:attrNameLst>
                                      </p:cBhvr>
                                      <p:to>
                                        <p:strVal val="visible"/>
                                      </p:to>
                                    </p:set>
                                    <p:animEffect transition="in" filter="fade">
                                      <p:cBhvr>
                                        <p:cTn id="124" dur="1000"/>
                                        <p:tgtEl>
                                          <p:spTgt spid="208933"/>
                                        </p:tgtEl>
                                      </p:cBhvr>
                                    </p:animEffect>
                                    <p:anim calcmode="lin" valueType="num">
                                      <p:cBhvr>
                                        <p:cTn id="125" dur="1000" fill="hold"/>
                                        <p:tgtEl>
                                          <p:spTgt spid="208933"/>
                                        </p:tgtEl>
                                        <p:attrNameLst>
                                          <p:attrName>ppt_x</p:attrName>
                                        </p:attrNameLst>
                                      </p:cBhvr>
                                      <p:tavLst>
                                        <p:tav tm="0">
                                          <p:val>
                                            <p:strVal val="#ppt_x"/>
                                          </p:val>
                                        </p:tav>
                                        <p:tav tm="100000">
                                          <p:val>
                                            <p:strVal val="#ppt_x"/>
                                          </p:val>
                                        </p:tav>
                                      </p:tavLst>
                                    </p:anim>
                                    <p:anim calcmode="lin" valueType="num">
                                      <p:cBhvr>
                                        <p:cTn id="126" dur="1000" fill="hold"/>
                                        <p:tgtEl>
                                          <p:spTgt spid="208933"/>
                                        </p:tgtEl>
                                        <p:attrNameLst>
                                          <p:attrName>ppt_y</p:attrName>
                                        </p:attrNameLst>
                                      </p:cBhvr>
                                      <p:tavLst>
                                        <p:tav tm="0">
                                          <p:val>
                                            <p:strVal val="#ppt_y+.1"/>
                                          </p:val>
                                        </p:tav>
                                        <p:tav tm="100000">
                                          <p:val>
                                            <p:strVal val="#ppt_y"/>
                                          </p:val>
                                        </p:tav>
                                      </p:tavLst>
                                    </p:anim>
                                  </p:childTnLst>
                                </p:cTn>
                              </p:par>
                              <p:par>
                                <p:cTn id="127" presetID="14" presetClass="entr" presetSubtype="10" fill="hold" nodeType="withEffect">
                                  <p:stCondLst>
                                    <p:cond delay="164000"/>
                                  </p:stCondLst>
                                  <p:childTnLst>
                                    <p:set>
                                      <p:cBhvr>
                                        <p:cTn id="128" dur="1" fill="hold">
                                          <p:stCondLst>
                                            <p:cond delay="0"/>
                                          </p:stCondLst>
                                        </p:cTn>
                                        <p:tgtEl>
                                          <p:spTgt spid="208934"/>
                                        </p:tgtEl>
                                        <p:attrNameLst>
                                          <p:attrName>style.visibility</p:attrName>
                                        </p:attrNameLst>
                                      </p:cBhvr>
                                      <p:to>
                                        <p:strVal val="visible"/>
                                      </p:to>
                                    </p:set>
                                    <p:animEffect transition="in" filter="randombar(horizontal)">
                                      <p:cBhvr>
                                        <p:cTn id="129" dur="500"/>
                                        <p:tgtEl>
                                          <p:spTgt spid="208934"/>
                                        </p:tgtEl>
                                      </p:cBhvr>
                                    </p:animEffect>
                                  </p:childTnLst>
                                </p:cTn>
                              </p:par>
                              <p:par>
                                <p:cTn id="130" presetID="21" presetClass="entr" presetSubtype="4" fill="hold" nodeType="withEffect">
                                  <p:stCondLst>
                                    <p:cond delay="168000"/>
                                  </p:stCondLst>
                                  <p:childTnLst>
                                    <p:set>
                                      <p:cBhvr>
                                        <p:cTn id="131" dur="1" fill="hold">
                                          <p:stCondLst>
                                            <p:cond delay="0"/>
                                          </p:stCondLst>
                                        </p:cTn>
                                        <p:tgtEl>
                                          <p:spTgt spid="208935"/>
                                        </p:tgtEl>
                                        <p:attrNameLst>
                                          <p:attrName>style.visibility</p:attrName>
                                        </p:attrNameLst>
                                      </p:cBhvr>
                                      <p:to>
                                        <p:strVal val="visible"/>
                                      </p:to>
                                    </p:set>
                                    <p:animEffect transition="in" filter="wheel(4)">
                                      <p:cBhvr>
                                        <p:cTn id="132" dur="2000"/>
                                        <p:tgtEl>
                                          <p:spTgt spid="20893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3" fill="hold" display="0">
                  <p:stCondLst>
                    <p:cond delay="indefinite"/>
                  </p:stCondLst>
                  <p:endCondLst>
                    <p:cond evt="onNext" delay="0">
                      <p:tgtEl>
                        <p:sldTgt/>
                      </p:tgtEl>
                    </p:cond>
                    <p:cond evt="onPrev" delay="0">
                      <p:tgtEl>
                        <p:sldTgt/>
                      </p:tgtEl>
                    </p:cond>
                    <p:cond evt="onStopAudio" delay="0">
                      <p:tgtEl>
                        <p:sldTgt/>
                      </p:tgtEl>
                    </p:cond>
                  </p:endCondLst>
                </p:cTn>
                <p:tgtEl>
                  <p:spTgt spid="208903"/>
                </p:tgtEl>
              </p:cMediaNode>
            </p:audio>
          </p:childTnLst>
        </p:cTn>
      </p:par>
    </p:tnLst>
    <p:bldLst>
      <p:bldP spid="2088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47105CF-540A-4CF5-914F-C0137CD06FCC}"/>
              </a:ext>
            </a:extLst>
          </p:cNvPr>
          <p:cNvSpPr>
            <a:spLocks noGrp="1" noChangeArrowheads="1"/>
          </p:cNvSpPr>
          <p:nvPr>
            <p:ph type="title"/>
          </p:nvPr>
        </p:nvSpPr>
        <p:spPr/>
        <p:txBody>
          <a:bodyPr/>
          <a:lstStyle/>
          <a:p>
            <a:pPr algn="ctr"/>
            <a:r>
              <a:rPr lang="sl-SI" altLang="sl-SI"/>
              <a:t>Izkaznica</a:t>
            </a:r>
          </a:p>
        </p:txBody>
      </p:sp>
      <p:sp>
        <p:nvSpPr>
          <p:cNvPr id="51203" name="Rectangle 3">
            <a:extLst>
              <a:ext uri="{FF2B5EF4-FFF2-40B4-BE49-F238E27FC236}">
                <a16:creationId xmlns:a16="http://schemas.microsoft.com/office/drawing/2014/main" id="{10C19965-DE5B-4E65-969B-4F2C6FD43497}"/>
              </a:ext>
            </a:extLst>
          </p:cNvPr>
          <p:cNvSpPr>
            <a:spLocks noGrp="1" noChangeArrowheads="1"/>
          </p:cNvSpPr>
          <p:nvPr>
            <p:ph type="body" idx="1"/>
          </p:nvPr>
        </p:nvSpPr>
        <p:spPr/>
        <p:txBody>
          <a:bodyPr/>
          <a:lstStyle/>
          <a:p>
            <a:endParaRPr lang="sl-SI" altLang="sl-SI" sz="2400">
              <a:latin typeface="Times New Roman" panose="02020603050405020304" pitchFamily="18" charset="0"/>
            </a:endParaRPr>
          </a:p>
          <a:p>
            <a:r>
              <a:rPr lang="sl-SI" altLang="sl-SI" sz="2400">
                <a:latin typeface="Times New Roman" panose="02020603050405020304" pitchFamily="18" charset="0"/>
              </a:rPr>
              <a:t>Ime: Republika Slovenija</a:t>
            </a:r>
          </a:p>
          <a:p>
            <a:r>
              <a:rPr lang="sl-SI" altLang="sl-SI" sz="2400">
                <a:latin typeface="Times New Roman" panose="02020603050405020304" pitchFamily="18" charset="0"/>
              </a:rPr>
              <a:t>Lega: Srednja Evropa</a:t>
            </a:r>
          </a:p>
          <a:p>
            <a:r>
              <a:rPr lang="sl-SI" altLang="sl-SI" sz="2400">
                <a:latin typeface="Times New Roman" panose="02020603050405020304" pitchFamily="18" charset="0"/>
              </a:rPr>
              <a:t>Glavno mesto: Ljubljana</a:t>
            </a:r>
          </a:p>
          <a:p>
            <a:r>
              <a:rPr lang="sl-SI" altLang="sl-SI" sz="2400">
                <a:latin typeface="Times New Roman" panose="02020603050405020304" pitchFamily="18" charset="0"/>
              </a:rPr>
              <a:t>Število prebivalcev: 2 milijona</a:t>
            </a:r>
          </a:p>
          <a:p>
            <a:r>
              <a:rPr lang="sl-SI" altLang="sl-SI" sz="2400">
                <a:latin typeface="Times New Roman" panose="02020603050405020304" pitchFamily="18" charset="0"/>
              </a:rPr>
              <a:t>Velikost: cca. 20273 km</a:t>
            </a:r>
            <a:r>
              <a:rPr lang="en-US" altLang="sl-SI" sz="2400">
                <a:latin typeface="Times New Roman" panose="02020603050405020304" pitchFamily="18" charset="0"/>
                <a:cs typeface="Times New Roman" panose="02020603050405020304" pitchFamily="18" charset="0"/>
              </a:rPr>
              <a:t>²</a:t>
            </a:r>
          </a:p>
          <a:p>
            <a:r>
              <a:rPr lang="sl-SI" altLang="sl-SI" sz="2400">
                <a:latin typeface="Times New Roman" panose="02020603050405020304" pitchFamily="18" charset="0"/>
              </a:rPr>
              <a:t>Dolžina obale: 47 km</a:t>
            </a:r>
          </a:p>
          <a:p>
            <a:r>
              <a:rPr lang="sl-SI" altLang="sl-SI" sz="2400">
                <a:latin typeface="Times New Roman" panose="02020603050405020304" pitchFamily="18" charset="0"/>
              </a:rPr>
              <a:t>Denarna valuta: SIT (po 1.1.2007 EURO)</a:t>
            </a:r>
          </a:p>
          <a:p>
            <a:endParaRPr lang="sl-SI" altLang="sl-SI" sz="2400">
              <a:latin typeface="Times New Roman" panose="02020603050405020304" pitchFamily="18" charset="0"/>
            </a:endParaRPr>
          </a:p>
        </p:txBody>
      </p:sp>
      <p:grpSp>
        <p:nvGrpSpPr>
          <p:cNvPr id="51205" name="Group 5">
            <a:extLst>
              <a:ext uri="{FF2B5EF4-FFF2-40B4-BE49-F238E27FC236}">
                <a16:creationId xmlns:a16="http://schemas.microsoft.com/office/drawing/2014/main" id="{3B3524FC-F33F-4CE7-A0C7-A0922BA95714}"/>
              </a:ext>
            </a:extLst>
          </p:cNvPr>
          <p:cNvGrpSpPr>
            <a:grpSpLocks/>
          </p:cNvGrpSpPr>
          <p:nvPr/>
        </p:nvGrpSpPr>
        <p:grpSpPr bwMode="auto">
          <a:xfrm>
            <a:off x="1835150" y="188913"/>
            <a:ext cx="5470525" cy="1223962"/>
            <a:chOff x="1156" y="119"/>
            <a:chExt cx="3446" cy="771"/>
          </a:xfrm>
        </p:grpSpPr>
        <p:grpSp>
          <p:nvGrpSpPr>
            <p:cNvPr id="51206" name="Group 6">
              <a:extLst>
                <a:ext uri="{FF2B5EF4-FFF2-40B4-BE49-F238E27FC236}">
                  <a16:creationId xmlns:a16="http://schemas.microsoft.com/office/drawing/2014/main" id="{592084E0-ACDB-463D-91C6-326287E93B85}"/>
                </a:ext>
              </a:extLst>
            </p:cNvPr>
            <p:cNvGrpSpPr>
              <a:grpSpLocks/>
            </p:cNvGrpSpPr>
            <p:nvPr/>
          </p:nvGrpSpPr>
          <p:grpSpPr bwMode="auto">
            <a:xfrm>
              <a:off x="1156" y="119"/>
              <a:ext cx="862" cy="771"/>
              <a:chOff x="1156" y="119"/>
              <a:chExt cx="862" cy="771"/>
            </a:xfrm>
          </p:grpSpPr>
          <p:pic>
            <p:nvPicPr>
              <p:cNvPr id="51207" name="Picture 7">
                <a:extLst>
                  <a:ext uri="{FF2B5EF4-FFF2-40B4-BE49-F238E27FC236}">
                    <a16:creationId xmlns:a16="http://schemas.microsoft.com/office/drawing/2014/main" id="{04CC91D3-7DA2-4B75-927C-31CD7CD3D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86848">
                <a:off x="1156" y="164"/>
                <a:ext cx="66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Line 8">
                <a:extLst>
                  <a:ext uri="{FF2B5EF4-FFF2-40B4-BE49-F238E27FC236}">
                    <a16:creationId xmlns:a16="http://schemas.microsoft.com/office/drawing/2014/main" id="{6E613F24-1E24-4CE5-87A8-9B6BB0F909FD}"/>
                  </a:ext>
                </a:extLst>
              </p:cNvPr>
              <p:cNvSpPr>
                <a:spLocks noChangeShapeType="1"/>
              </p:cNvSpPr>
              <p:nvPr/>
            </p:nvSpPr>
            <p:spPr bwMode="auto">
              <a:xfrm>
                <a:off x="1746" y="119"/>
                <a:ext cx="272"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51209" name="Group 9">
              <a:extLst>
                <a:ext uri="{FF2B5EF4-FFF2-40B4-BE49-F238E27FC236}">
                  <a16:creationId xmlns:a16="http://schemas.microsoft.com/office/drawing/2014/main" id="{CBBFDFED-5DC2-45FA-BF70-CB7FF02F04F2}"/>
                </a:ext>
              </a:extLst>
            </p:cNvPr>
            <p:cNvGrpSpPr>
              <a:grpSpLocks/>
            </p:cNvGrpSpPr>
            <p:nvPr/>
          </p:nvGrpSpPr>
          <p:grpSpPr bwMode="auto">
            <a:xfrm>
              <a:off x="3742" y="119"/>
              <a:ext cx="860" cy="771"/>
              <a:chOff x="4059" y="119"/>
              <a:chExt cx="860" cy="771"/>
            </a:xfrm>
          </p:grpSpPr>
          <p:pic>
            <p:nvPicPr>
              <p:cNvPr id="51210" name="Picture 10">
                <a:extLst>
                  <a:ext uri="{FF2B5EF4-FFF2-40B4-BE49-F238E27FC236}">
                    <a16:creationId xmlns:a16="http://schemas.microsoft.com/office/drawing/2014/main" id="{101D8B5C-2D43-4573-A809-1C4EC7F2E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82644">
                <a:off x="4253" y="137"/>
                <a:ext cx="66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1" name="Line 11">
                <a:extLst>
                  <a:ext uri="{FF2B5EF4-FFF2-40B4-BE49-F238E27FC236}">
                    <a16:creationId xmlns:a16="http://schemas.microsoft.com/office/drawing/2014/main" id="{0B176605-5585-475B-8A5A-35F60321C201}"/>
                  </a:ext>
                </a:extLst>
              </p:cNvPr>
              <p:cNvSpPr>
                <a:spLocks noChangeShapeType="1"/>
              </p:cNvSpPr>
              <p:nvPr/>
            </p:nvSpPr>
            <p:spPr bwMode="auto">
              <a:xfrm rot="2169491">
                <a:off x="4059" y="119"/>
                <a:ext cx="272"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pic>
        <p:nvPicPr>
          <p:cNvPr id="51212" name="Picture 12">
            <a:extLst>
              <a:ext uri="{FF2B5EF4-FFF2-40B4-BE49-F238E27FC236}">
                <a16:creationId xmlns:a16="http://schemas.microsoft.com/office/drawing/2014/main" id="{6CCBCF97-08B0-4BB9-ACE5-876CDD5D3F2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581525"/>
            <a:ext cx="5048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heel(4)">
                                      <p:cBhvr>
                                        <p:cTn id="7" dur="2000"/>
                                        <p:tgtEl>
                                          <p:spTgt spid="51202"/>
                                        </p:tgtEl>
                                      </p:cBhvr>
                                    </p:animEffect>
                                  </p:childTnLst>
                                </p:cTn>
                              </p:par>
                              <p:par>
                                <p:cTn id="8" presetID="21" presetClass="entr" presetSubtype="4" fill="hold" nodeType="withEffect">
                                  <p:stCondLst>
                                    <p:cond delay="0"/>
                                  </p:stCondLst>
                                  <p:childTnLst>
                                    <p:set>
                                      <p:cBhvr>
                                        <p:cTn id="9" dur="1" fill="hold">
                                          <p:stCondLst>
                                            <p:cond delay="0"/>
                                          </p:stCondLst>
                                        </p:cTn>
                                        <p:tgtEl>
                                          <p:spTgt spid="51205"/>
                                        </p:tgtEl>
                                        <p:attrNameLst>
                                          <p:attrName>style.visibility</p:attrName>
                                        </p:attrNameLst>
                                      </p:cBhvr>
                                      <p:to>
                                        <p:strVal val="visible"/>
                                      </p:to>
                                    </p:set>
                                    <p:animEffect transition="in" filter="wheel(4)">
                                      <p:cBhvr>
                                        <p:cTn id="10" dur="2000"/>
                                        <p:tgtEl>
                                          <p:spTgt spid="512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51203">
                                            <p:txEl>
                                              <p:pRg st="1" end="1"/>
                                            </p:txEl>
                                          </p:spTgt>
                                        </p:tgtEl>
                                        <p:attrNameLst>
                                          <p:attrName>style.visibility</p:attrName>
                                        </p:attrNameLst>
                                      </p:cBhvr>
                                      <p:to>
                                        <p:strVal val="visible"/>
                                      </p:to>
                                    </p:set>
                                    <p:anim calcmode="discrete" valueType="clr">
                                      <p:cBhvr override="childStyle">
                                        <p:cTn id="15" dur="80"/>
                                        <p:tgtEl>
                                          <p:spTgt spid="512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1203">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51203">
                                            <p:txEl>
                                              <p:pRg st="1" end="1"/>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51203">
                                            <p:txEl>
                                              <p:pRg st="2" end="2"/>
                                            </p:txEl>
                                          </p:spTgt>
                                        </p:tgtEl>
                                        <p:attrNameLst>
                                          <p:attrName>style.visibility</p:attrName>
                                        </p:attrNameLst>
                                      </p:cBhvr>
                                      <p:to>
                                        <p:strVal val="visible"/>
                                      </p:to>
                                    </p:set>
                                    <p:anim calcmode="discrete" valueType="clr">
                                      <p:cBhvr override="childStyle">
                                        <p:cTn id="22" dur="80"/>
                                        <p:tgtEl>
                                          <p:spTgt spid="512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1203">
                                            <p:txEl>
                                              <p:pRg st="2" end="2"/>
                                            </p:txEl>
                                          </p:spTgt>
                                        </p:tgtEl>
                                        <p:attrNameLst>
                                          <p:attrName>fillcolor</p:attrName>
                                        </p:attrNameLst>
                                      </p:cBhvr>
                                      <p:tavLst>
                                        <p:tav tm="0">
                                          <p:val>
                                            <p:clrVal>
                                              <a:schemeClr val="accent2"/>
                                            </p:clrVal>
                                          </p:val>
                                        </p:tav>
                                        <p:tav tm="50000">
                                          <p:val>
                                            <p:clrVal>
                                              <a:schemeClr val="hlink"/>
                                            </p:clrVal>
                                          </p:val>
                                        </p:tav>
                                      </p:tavLst>
                                    </p:anim>
                                    <p:set>
                                      <p:cBhvr>
                                        <p:cTn id="24" dur="80"/>
                                        <p:tgtEl>
                                          <p:spTgt spid="51203">
                                            <p:txEl>
                                              <p:pRg st="2" end="2"/>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51203">
                                            <p:txEl>
                                              <p:pRg st="3" end="3"/>
                                            </p:txEl>
                                          </p:spTgt>
                                        </p:tgtEl>
                                        <p:attrNameLst>
                                          <p:attrName>style.visibility</p:attrName>
                                        </p:attrNameLst>
                                      </p:cBhvr>
                                      <p:to>
                                        <p:strVal val="visible"/>
                                      </p:to>
                                    </p:set>
                                    <p:anim calcmode="discrete" valueType="clr">
                                      <p:cBhvr override="childStyle">
                                        <p:cTn id="29" dur="80"/>
                                        <p:tgtEl>
                                          <p:spTgt spid="512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1203">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51203">
                                            <p:txEl>
                                              <p:pRg st="3" end="3"/>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51203">
                                            <p:txEl>
                                              <p:pRg st="4" end="4"/>
                                            </p:txEl>
                                          </p:spTgt>
                                        </p:tgtEl>
                                        <p:attrNameLst>
                                          <p:attrName>style.visibility</p:attrName>
                                        </p:attrNameLst>
                                      </p:cBhvr>
                                      <p:to>
                                        <p:strVal val="visible"/>
                                      </p:to>
                                    </p:set>
                                    <p:anim calcmode="discrete" valueType="clr">
                                      <p:cBhvr override="childStyle">
                                        <p:cTn id="36" dur="80"/>
                                        <p:tgtEl>
                                          <p:spTgt spid="5120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1203">
                                            <p:txEl>
                                              <p:pRg st="4" end="4"/>
                                            </p:txEl>
                                          </p:spTgt>
                                        </p:tgtEl>
                                        <p:attrNameLst>
                                          <p:attrName>fillcolor</p:attrName>
                                        </p:attrNameLst>
                                      </p:cBhvr>
                                      <p:tavLst>
                                        <p:tav tm="0">
                                          <p:val>
                                            <p:clrVal>
                                              <a:schemeClr val="accent2"/>
                                            </p:clrVal>
                                          </p:val>
                                        </p:tav>
                                        <p:tav tm="50000">
                                          <p:val>
                                            <p:clrVal>
                                              <a:schemeClr val="hlink"/>
                                            </p:clrVal>
                                          </p:val>
                                        </p:tav>
                                      </p:tavLst>
                                    </p:anim>
                                    <p:set>
                                      <p:cBhvr>
                                        <p:cTn id="38" dur="80"/>
                                        <p:tgtEl>
                                          <p:spTgt spid="51203">
                                            <p:txEl>
                                              <p:pRg st="4" end="4"/>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51203">
                                            <p:txEl>
                                              <p:pRg st="5" end="5"/>
                                            </p:txEl>
                                          </p:spTgt>
                                        </p:tgtEl>
                                        <p:attrNameLst>
                                          <p:attrName>style.visibility</p:attrName>
                                        </p:attrNameLst>
                                      </p:cBhvr>
                                      <p:to>
                                        <p:strVal val="visible"/>
                                      </p:to>
                                    </p:set>
                                    <p:anim calcmode="discrete" valueType="clr">
                                      <p:cBhvr override="childStyle">
                                        <p:cTn id="43" dur="80"/>
                                        <p:tgtEl>
                                          <p:spTgt spid="5120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51203">
                                            <p:txEl>
                                              <p:pRg st="5" end="5"/>
                                            </p:txEl>
                                          </p:spTgt>
                                        </p:tgtEl>
                                        <p:attrNameLst>
                                          <p:attrName>fillcolor</p:attrName>
                                        </p:attrNameLst>
                                      </p:cBhvr>
                                      <p:tavLst>
                                        <p:tav tm="0">
                                          <p:val>
                                            <p:clrVal>
                                              <a:schemeClr val="accent2"/>
                                            </p:clrVal>
                                          </p:val>
                                        </p:tav>
                                        <p:tav tm="50000">
                                          <p:val>
                                            <p:clrVal>
                                              <a:schemeClr val="hlink"/>
                                            </p:clrVal>
                                          </p:val>
                                        </p:tav>
                                      </p:tavLst>
                                    </p:anim>
                                    <p:set>
                                      <p:cBhvr>
                                        <p:cTn id="45" dur="80"/>
                                        <p:tgtEl>
                                          <p:spTgt spid="51203">
                                            <p:txEl>
                                              <p:pRg st="5" end="5"/>
                                            </p:txEl>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51203">
                                            <p:txEl>
                                              <p:pRg st="6" end="6"/>
                                            </p:txEl>
                                          </p:spTgt>
                                        </p:tgtEl>
                                        <p:attrNameLst>
                                          <p:attrName>style.visibility</p:attrName>
                                        </p:attrNameLst>
                                      </p:cBhvr>
                                      <p:to>
                                        <p:strVal val="visible"/>
                                      </p:to>
                                    </p:set>
                                    <p:anim calcmode="discrete" valueType="clr">
                                      <p:cBhvr override="childStyle">
                                        <p:cTn id="50" dur="80"/>
                                        <p:tgtEl>
                                          <p:spTgt spid="5120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51203">
                                            <p:txEl>
                                              <p:pRg st="6" end="6"/>
                                            </p:txEl>
                                          </p:spTgt>
                                        </p:tgtEl>
                                        <p:attrNameLst>
                                          <p:attrName>fillcolor</p:attrName>
                                        </p:attrNameLst>
                                      </p:cBhvr>
                                      <p:tavLst>
                                        <p:tav tm="0">
                                          <p:val>
                                            <p:clrVal>
                                              <a:schemeClr val="accent2"/>
                                            </p:clrVal>
                                          </p:val>
                                        </p:tav>
                                        <p:tav tm="50000">
                                          <p:val>
                                            <p:clrVal>
                                              <a:schemeClr val="hlink"/>
                                            </p:clrVal>
                                          </p:val>
                                        </p:tav>
                                      </p:tavLst>
                                    </p:anim>
                                    <p:set>
                                      <p:cBhvr>
                                        <p:cTn id="52" dur="80"/>
                                        <p:tgtEl>
                                          <p:spTgt spid="51203">
                                            <p:txEl>
                                              <p:pRg st="6" end="6"/>
                                            </p:txEl>
                                          </p:spTgt>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7" presetClass="entr" presetSubtype="0" fill="hold" nodeType="clickEffect">
                                  <p:stCondLst>
                                    <p:cond delay="0"/>
                                  </p:stCondLst>
                                  <p:iterate type="lt">
                                    <p:tmPct val="50000"/>
                                  </p:iterate>
                                  <p:childTnLst>
                                    <p:set>
                                      <p:cBhvr>
                                        <p:cTn id="56" dur="1" fill="hold">
                                          <p:stCondLst>
                                            <p:cond delay="0"/>
                                          </p:stCondLst>
                                        </p:cTn>
                                        <p:tgtEl>
                                          <p:spTgt spid="51203">
                                            <p:txEl>
                                              <p:pRg st="7" end="7"/>
                                            </p:txEl>
                                          </p:spTgt>
                                        </p:tgtEl>
                                        <p:attrNameLst>
                                          <p:attrName>style.visibility</p:attrName>
                                        </p:attrNameLst>
                                      </p:cBhvr>
                                      <p:to>
                                        <p:strVal val="visible"/>
                                      </p:to>
                                    </p:set>
                                    <p:anim calcmode="discrete" valueType="clr">
                                      <p:cBhvr override="childStyle">
                                        <p:cTn id="57" dur="80"/>
                                        <p:tgtEl>
                                          <p:spTgt spid="5120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51203">
                                            <p:txEl>
                                              <p:pRg st="7" end="7"/>
                                            </p:txEl>
                                          </p:spTgt>
                                        </p:tgtEl>
                                        <p:attrNameLst>
                                          <p:attrName>fillcolor</p:attrName>
                                        </p:attrNameLst>
                                      </p:cBhvr>
                                      <p:tavLst>
                                        <p:tav tm="0">
                                          <p:val>
                                            <p:clrVal>
                                              <a:schemeClr val="accent2"/>
                                            </p:clrVal>
                                          </p:val>
                                        </p:tav>
                                        <p:tav tm="50000">
                                          <p:val>
                                            <p:clrVal>
                                              <a:schemeClr val="hlink"/>
                                            </p:clrVal>
                                          </p:val>
                                        </p:tav>
                                      </p:tavLst>
                                    </p:anim>
                                    <p:set>
                                      <p:cBhvr>
                                        <p:cTn id="59" dur="80"/>
                                        <p:tgtEl>
                                          <p:spTgt spid="51203">
                                            <p:txEl>
                                              <p:pRg st="7" end="7"/>
                                            </p:txEl>
                                          </p:spTgt>
                                        </p:tgtEl>
                                        <p:attrNameLst>
                                          <p:attrName>fill.type</p:attrName>
                                        </p:attrNameLst>
                                      </p:cBhvr>
                                      <p:to>
                                        <p:strVal val="solid"/>
                                      </p:to>
                                    </p:set>
                                  </p:childTnLst>
                                </p:cTn>
                              </p:par>
                            </p:childTnLst>
                          </p:cTn>
                        </p:par>
                        <p:par>
                          <p:cTn id="60" fill="hold" nodeType="afterGroup">
                            <p:stCondLst>
                              <p:cond delay="1360"/>
                            </p:stCondLst>
                            <p:childTnLst>
                              <p:par>
                                <p:cTn id="61" presetID="42" presetClass="entr" presetSubtype="0" fill="hold" nodeType="afterEffect">
                                  <p:stCondLst>
                                    <p:cond delay="0"/>
                                  </p:stCondLst>
                                  <p:childTnLst>
                                    <p:set>
                                      <p:cBhvr>
                                        <p:cTn id="62" dur="1" fill="hold">
                                          <p:stCondLst>
                                            <p:cond delay="0"/>
                                          </p:stCondLst>
                                        </p:cTn>
                                        <p:tgtEl>
                                          <p:spTgt spid="51212"/>
                                        </p:tgtEl>
                                        <p:attrNameLst>
                                          <p:attrName>style.visibility</p:attrName>
                                        </p:attrNameLst>
                                      </p:cBhvr>
                                      <p:to>
                                        <p:strVal val="visible"/>
                                      </p:to>
                                    </p:set>
                                    <p:animEffect transition="in" filter="fade">
                                      <p:cBhvr>
                                        <p:cTn id="63" dur="1000"/>
                                        <p:tgtEl>
                                          <p:spTgt spid="51212"/>
                                        </p:tgtEl>
                                      </p:cBhvr>
                                    </p:animEffect>
                                    <p:anim calcmode="lin" valueType="num">
                                      <p:cBhvr>
                                        <p:cTn id="64" dur="1000" fill="hold"/>
                                        <p:tgtEl>
                                          <p:spTgt spid="51212"/>
                                        </p:tgtEl>
                                        <p:attrNameLst>
                                          <p:attrName>ppt_x</p:attrName>
                                        </p:attrNameLst>
                                      </p:cBhvr>
                                      <p:tavLst>
                                        <p:tav tm="0">
                                          <p:val>
                                            <p:strVal val="#ppt_x"/>
                                          </p:val>
                                        </p:tav>
                                        <p:tav tm="100000">
                                          <p:val>
                                            <p:strVal val="#ppt_x"/>
                                          </p:val>
                                        </p:tav>
                                      </p:tavLst>
                                    </p:anim>
                                    <p:anim calcmode="lin" valueType="num">
                                      <p:cBhvr>
                                        <p:cTn id="65" dur="1000" fill="hold"/>
                                        <p:tgtEl>
                                          <p:spTgt spid="51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BFBEF51-493D-4FCD-9A96-F74C8682A1DF}"/>
              </a:ext>
            </a:extLst>
          </p:cNvPr>
          <p:cNvSpPr>
            <a:spLocks noGrp="1" noChangeArrowheads="1"/>
          </p:cNvSpPr>
          <p:nvPr>
            <p:ph type="title"/>
          </p:nvPr>
        </p:nvSpPr>
        <p:spPr/>
        <p:txBody>
          <a:bodyPr/>
          <a:lstStyle/>
          <a:p>
            <a:pPr algn="ctr"/>
            <a:r>
              <a:rPr lang="sl-SI" altLang="sl-SI"/>
              <a:t>Osamosvojitev</a:t>
            </a:r>
          </a:p>
        </p:txBody>
      </p:sp>
      <p:sp>
        <p:nvSpPr>
          <p:cNvPr id="54275" name="Rectangle 3">
            <a:extLst>
              <a:ext uri="{FF2B5EF4-FFF2-40B4-BE49-F238E27FC236}">
                <a16:creationId xmlns:a16="http://schemas.microsoft.com/office/drawing/2014/main" id="{71E1F93B-DA4A-4180-ADC5-F9FBCC9A2734}"/>
              </a:ext>
            </a:extLst>
          </p:cNvPr>
          <p:cNvSpPr>
            <a:spLocks noGrp="1" noChangeArrowheads="1"/>
          </p:cNvSpPr>
          <p:nvPr>
            <p:ph type="body" idx="1"/>
          </p:nvPr>
        </p:nvSpPr>
        <p:spPr/>
        <p:txBody>
          <a:bodyPr/>
          <a:lstStyle/>
          <a:p>
            <a:r>
              <a:rPr lang="sl-SI" altLang="sl-SI" sz="2400">
                <a:latin typeface="Times New Roman" panose="02020603050405020304" pitchFamily="18" charset="0"/>
              </a:rPr>
              <a:t>23. december 1990 – plebiscit za samostojno Slovenijo</a:t>
            </a:r>
          </a:p>
          <a:p>
            <a:r>
              <a:rPr lang="sl-SI" altLang="sl-SI" sz="2400">
                <a:latin typeface="Times New Roman" panose="02020603050405020304" pitchFamily="18" charset="0"/>
              </a:rPr>
              <a:t>25. junij 1991</a:t>
            </a:r>
          </a:p>
          <a:p>
            <a:r>
              <a:rPr lang="sl-SI" altLang="sl-SI" sz="2400">
                <a:latin typeface="Times New Roman" panose="02020603050405020304" pitchFamily="18" charset="0"/>
              </a:rPr>
              <a:t>10 dnevna vojna za neodvisnost (26.6 – 6.7.1991) </a:t>
            </a:r>
          </a:p>
          <a:p>
            <a:endParaRPr lang="sl-SI" altLang="sl-SI" sz="2400">
              <a:latin typeface="Times New Roman" panose="02020603050405020304" pitchFamily="18" charset="0"/>
            </a:endParaRPr>
          </a:p>
        </p:txBody>
      </p:sp>
      <p:pic>
        <p:nvPicPr>
          <p:cNvPr id="54276" name="Picture 4">
            <a:extLst>
              <a:ext uri="{FF2B5EF4-FFF2-40B4-BE49-F238E27FC236}">
                <a16:creationId xmlns:a16="http://schemas.microsoft.com/office/drawing/2014/main" id="{A3D214FA-8159-444C-9E67-24B32A6ED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573463"/>
            <a:ext cx="3313112" cy="27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heel(4)">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4275">
                                            <p:txEl>
                                              <p:pRg st="0" end="0"/>
                                            </p:txEl>
                                          </p:spTgt>
                                        </p:tgtEl>
                                        <p:attrNameLst>
                                          <p:attrName>style.visibility</p:attrName>
                                        </p:attrNameLst>
                                      </p:cBhvr>
                                      <p:to>
                                        <p:strVal val="visible"/>
                                      </p:to>
                                    </p:set>
                                    <p:anim calcmode="discrete" valueType="clr">
                                      <p:cBhvr override="childStyle">
                                        <p:cTn id="12" dur="80"/>
                                        <p:tgtEl>
                                          <p:spTgt spid="542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427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4275">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4275">
                                            <p:txEl>
                                              <p:pRg st="1" end="1"/>
                                            </p:txEl>
                                          </p:spTgt>
                                        </p:tgtEl>
                                        <p:attrNameLst>
                                          <p:attrName>style.visibility</p:attrName>
                                        </p:attrNameLst>
                                      </p:cBhvr>
                                      <p:to>
                                        <p:strVal val="visible"/>
                                      </p:to>
                                    </p:set>
                                    <p:anim calcmode="discrete" valueType="clr">
                                      <p:cBhvr override="childStyle">
                                        <p:cTn id="19" dur="80"/>
                                        <p:tgtEl>
                                          <p:spTgt spid="542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4275">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54275">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4275">
                                            <p:txEl>
                                              <p:pRg st="2" end="2"/>
                                            </p:txEl>
                                          </p:spTgt>
                                        </p:tgtEl>
                                        <p:attrNameLst>
                                          <p:attrName>style.visibility</p:attrName>
                                        </p:attrNameLst>
                                      </p:cBhvr>
                                      <p:to>
                                        <p:strVal val="visible"/>
                                      </p:to>
                                    </p:set>
                                    <p:anim calcmode="discrete" valueType="clr">
                                      <p:cBhvr override="childStyle">
                                        <p:cTn id="26" dur="80"/>
                                        <p:tgtEl>
                                          <p:spTgt spid="542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4275">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54275">
                                            <p:txEl>
                                              <p:pRg st="2" end="2"/>
                                            </p:txEl>
                                          </p:spTgt>
                                        </p:tgtEl>
                                        <p:attrNameLst>
                                          <p:attrName>fill.type</p:attrName>
                                        </p:attrNameLst>
                                      </p:cBhvr>
                                      <p:to>
                                        <p:strVal val="solid"/>
                                      </p:to>
                                    </p:set>
                                  </p:childTnLst>
                                </p:cTn>
                              </p:par>
                            </p:childTnLst>
                          </p:cTn>
                        </p:par>
                        <p:par>
                          <p:cTn id="29" fill="hold" nodeType="afterGroup">
                            <p:stCondLst>
                              <p:cond delay="1680"/>
                            </p:stCondLst>
                            <p:childTnLst>
                              <p:par>
                                <p:cTn id="30" presetID="3" presetClass="entr" presetSubtype="10" fill="hold" nodeType="afterEffect">
                                  <p:stCondLst>
                                    <p:cond delay="0"/>
                                  </p:stCondLst>
                                  <p:childTnLst>
                                    <p:set>
                                      <p:cBhvr>
                                        <p:cTn id="31" dur="1" fill="hold">
                                          <p:stCondLst>
                                            <p:cond delay="0"/>
                                          </p:stCondLst>
                                        </p:cTn>
                                        <p:tgtEl>
                                          <p:spTgt spid="54276"/>
                                        </p:tgtEl>
                                        <p:attrNameLst>
                                          <p:attrName>style.visibility</p:attrName>
                                        </p:attrNameLst>
                                      </p:cBhvr>
                                      <p:to>
                                        <p:strVal val="visible"/>
                                      </p:to>
                                    </p:set>
                                    <p:animEffect transition="in" filter="blinds(horizontal)">
                                      <p:cBhvr>
                                        <p:cTn id="32"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WordArt 11">
            <a:extLst>
              <a:ext uri="{FF2B5EF4-FFF2-40B4-BE49-F238E27FC236}">
                <a16:creationId xmlns:a16="http://schemas.microsoft.com/office/drawing/2014/main" id="{081BB219-CCAC-43BB-B134-CEAC4992F0D1}"/>
              </a:ext>
            </a:extLst>
          </p:cNvPr>
          <p:cNvSpPr>
            <a:spLocks noChangeArrowheads="1" noChangeShapeType="1" noTextEdit="1"/>
          </p:cNvSpPr>
          <p:nvPr/>
        </p:nvSpPr>
        <p:spPr bwMode="auto">
          <a:xfrm>
            <a:off x="1763713" y="260350"/>
            <a:ext cx="55435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3600" kern="10">
                <a:ln w="9525">
                  <a:solidFill>
                    <a:srgbClr val="000000"/>
                  </a:solidFill>
                  <a:round/>
                  <a:headEnd/>
                  <a:tailEnd/>
                </a:ln>
                <a:solidFill>
                  <a:srgbClr val="FF9900"/>
                </a:solidFill>
                <a:latin typeface="Arial Black" panose="020B0A04020102020204" pitchFamily="34" charset="0"/>
              </a:rPr>
              <a:t>Majniška deklaracija</a:t>
            </a:r>
          </a:p>
        </p:txBody>
      </p:sp>
      <p:sp>
        <p:nvSpPr>
          <p:cNvPr id="18444" name="Text Box 12">
            <a:extLst>
              <a:ext uri="{FF2B5EF4-FFF2-40B4-BE49-F238E27FC236}">
                <a16:creationId xmlns:a16="http://schemas.microsoft.com/office/drawing/2014/main" id="{09BA96C1-5414-4B3E-957C-A4976896709E}"/>
              </a:ext>
            </a:extLst>
          </p:cNvPr>
          <p:cNvSpPr txBox="1">
            <a:spLocks noChangeArrowheads="1"/>
          </p:cNvSpPr>
          <p:nvPr/>
        </p:nvSpPr>
        <p:spPr bwMode="auto">
          <a:xfrm>
            <a:off x="539750" y="2205038"/>
            <a:ext cx="558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1. </a:t>
            </a:r>
            <a:r>
              <a:rPr lang="sl-SI" altLang="sl-SI" b="1">
                <a:latin typeface="Times New Roman" panose="02020603050405020304" pitchFamily="18" charset="0"/>
              </a:rPr>
              <a:t>da hočemo živeti</a:t>
            </a:r>
            <a:r>
              <a:rPr lang="sl-SI" altLang="sl-SI">
                <a:latin typeface="Times New Roman" panose="02020603050405020304" pitchFamily="18" charset="0"/>
              </a:rPr>
              <a:t> v suvereni državi slovenskega naroda;</a:t>
            </a:r>
          </a:p>
        </p:txBody>
      </p:sp>
      <p:sp>
        <p:nvSpPr>
          <p:cNvPr id="18445" name="Text Box 13">
            <a:extLst>
              <a:ext uri="{FF2B5EF4-FFF2-40B4-BE49-F238E27FC236}">
                <a16:creationId xmlns:a16="http://schemas.microsoft.com/office/drawing/2014/main" id="{1BF5E149-7315-4C49-85EA-4DE3A43A7A09}"/>
              </a:ext>
            </a:extLst>
          </p:cNvPr>
          <p:cNvSpPr txBox="1">
            <a:spLocks noChangeArrowheads="1"/>
          </p:cNvSpPr>
          <p:nvPr/>
        </p:nvSpPr>
        <p:spPr bwMode="auto">
          <a:xfrm>
            <a:off x="539750" y="2492375"/>
            <a:ext cx="8191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2. </a:t>
            </a:r>
            <a:r>
              <a:rPr lang="sl-SI" altLang="sl-SI" b="1">
                <a:latin typeface="Times New Roman" panose="02020603050405020304" pitchFamily="18" charset="0"/>
              </a:rPr>
              <a:t>kot suverena država</a:t>
            </a:r>
            <a:r>
              <a:rPr lang="sl-SI" altLang="sl-SI">
                <a:latin typeface="Times New Roman" panose="02020603050405020304" pitchFamily="18" charset="0"/>
              </a:rPr>
              <a:t> bomo samostojno odločali o povezavah z južnoslovanskimi in </a:t>
            </a:r>
          </a:p>
          <a:p>
            <a:r>
              <a:rPr lang="sl-SI" altLang="sl-SI">
                <a:latin typeface="Times New Roman" panose="02020603050405020304" pitchFamily="18" charset="0"/>
              </a:rPr>
              <a:t>drugimi narodi v okviru prenovljene Evrope;</a:t>
            </a:r>
          </a:p>
        </p:txBody>
      </p:sp>
      <p:sp>
        <p:nvSpPr>
          <p:cNvPr id="18446" name="Text Box 14">
            <a:extLst>
              <a:ext uri="{FF2B5EF4-FFF2-40B4-BE49-F238E27FC236}">
                <a16:creationId xmlns:a16="http://schemas.microsoft.com/office/drawing/2014/main" id="{404D5E10-1D82-492F-A4E1-015CB2129DBC}"/>
              </a:ext>
            </a:extLst>
          </p:cNvPr>
          <p:cNvSpPr txBox="1">
            <a:spLocks noChangeArrowheads="1"/>
          </p:cNvSpPr>
          <p:nvPr/>
        </p:nvSpPr>
        <p:spPr bwMode="auto">
          <a:xfrm>
            <a:off x="539750" y="3068638"/>
            <a:ext cx="8305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3. </a:t>
            </a:r>
            <a:r>
              <a:rPr lang="sl-SI" altLang="sl-SI" b="1">
                <a:latin typeface="Times New Roman" panose="02020603050405020304" pitchFamily="18" charset="0"/>
              </a:rPr>
              <a:t>glede na zgodovinska prizadevanja slovenskega naroda za politično samostojnost</a:t>
            </a:r>
          </a:p>
          <a:p>
            <a:r>
              <a:rPr lang="sl-SI" altLang="sl-SI" b="1">
                <a:latin typeface="Times New Roman" panose="02020603050405020304" pitchFamily="18" charset="0"/>
              </a:rPr>
              <a:t>je slovenska država lahko utemeljena le na:</a:t>
            </a:r>
          </a:p>
          <a:p>
            <a:pPr>
              <a:buFontTx/>
              <a:buChar char="-"/>
            </a:pPr>
            <a:r>
              <a:rPr lang="sl-SI" altLang="sl-SI">
                <a:latin typeface="Times New Roman" panose="02020603050405020304" pitchFamily="18" charset="0"/>
              </a:rPr>
              <a:t> spoštovanju človekovih pravic in svoboščin,</a:t>
            </a:r>
          </a:p>
          <a:p>
            <a:pPr>
              <a:buFontTx/>
              <a:buChar char="-"/>
            </a:pPr>
            <a:r>
              <a:rPr lang="sl-SI" altLang="sl-SI">
                <a:latin typeface="Times New Roman" panose="02020603050405020304" pitchFamily="18" charset="0"/>
              </a:rPr>
              <a:t> demokraciji, ki vključuje politični pluralizem,</a:t>
            </a:r>
          </a:p>
          <a:p>
            <a:pPr>
              <a:buFontTx/>
              <a:buChar char="-"/>
            </a:pPr>
            <a:r>
              <a:rPr lang="sl-SI" altLang="sl-SI">
                <a:latin typeface="Times New Roman" panose="02020603050405020304" pitchFamily="18" charset="0"/>
              </a:rPr>
              <a:t> družbeni ureditvi, ki bo zagotavljala duhovno in gmotno blaginjo v skladu z naravnimi </a:t>
            </a:r>
          </a:p>
          <a:p>
            <a:r>
              <a:rPr lang="sl-SI" altLang="sl-SI">
                <a:latin typeface="Times New Roman" panose="02020603050405020304" pitchFamily="18" charset="0"/>
              </a:rPr>
              <a:t>  danostmi in v skladu s človeškimi zmožnostmi državljanov Slovenije.</a:t>
            </a:r>
          </a:p>
        </p:txBody>
      </p:sp>
      <p:sp>
        <p:nvSpPr>
          <p:cNvPr id="18447" name="Text Box 15">
            <a:extLst>
              <a:ext uri="{FF2B5EF4-FFF2-40B4-BE49-F238E27FC236}">
                <a16:creationId xmlns:a16="http://schemas.microsoft.com/office/drawing/2014/main" id="{234DE729-12E4-44A6-9D01-23DBA5271A27}"/>
              </a:ext>
            </a:extLst>
          </p:cNvPr>
          <p:cNvSpPr txBox="1">
            <a:spLocks noChangeArrowheads="1"/>
          </p:cNvSpPr>
          <p:nvPr/>
        </p:nvSpPr>
        <p:spPr bwMode="auto">
          <a:xfrm>
            <a:off x="5318125" y="4841875"/>
            <a:ext cx="332898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l-SI" altLang="sl-SI" sz="1600">
                <a:latin typeface="Times New Roman" panose="02020603050405020304" pitchFamily="18" charset="0"/>
              </a:rPr>
              <a:t>Društvo slovenskih pisateljev,</a:t>
            </a:r>
          </a:p>
          <a:p>
            <a:pPr algn="ctr"/>
            <a:r>
              <a:rPr lang="sl-SI" altLang="sl-SI" sz="1600">
                <a:latin typeface="Times New Roman" panose="02020603050405020304" pitchFamily="18" charset="0"/>
              </a:rPr>
              <a:t>Slovenska demokratična zveza,</a:t>
            </a:r>
          </a:p>
          <a:p>
            <a:pPr algn="ctr"/>
            <a:r>
              <a:rPr lang="sl-SI" altLang="sl-SI" sz="1600">
                <a:latin typeface="Times New Roman" panose="02020603050405020304" pitchFamily="18" charset="0"/>
              </a:rPr>
              <a:t>Slovenska kmečka zveza,</a:t>
            </a:r>
          </a:p>
          <a:p>
            <a:pPr algn="ctr"/>
            <a:r>
              <a:rPr lang="sl-SI" altLang="sl-SI" sz="1600">
                <a:latin typeface="Times New Roman" panose="02020603050405020304" pitchFamily="18" charset="0"/>
              </a:rPr>
              <a:t>Slovensko krščansko socialno gibanje,</a:t>
            </a:r>
          </a:p>
          <a:p>
            <a:pPr algn="ctr"/>
            <a:r>
              <a:rPr lang="sl-SI" altLang="sl-SI" sz="1600">
                <a:latin typeface="Times New Roman" panose="02020603050405020304" pitchFamily="18" charset="0"/>
              </a:rPr>
              <a:t>Socialdemokratska zveza Slovenije</a:t>
            </a:r>
          </a:p>
        </p:txBody>
      </p:sp>
      <p:sp>
        <p:nvSpPr>
          <p:cNvPr id="18448" name="Text Box 16">
            <a:extLst>
              <a:ext uri="{FF2B5EF4-FFF2-40B4-BE49-F238E27FC236}">
                <a16:creationId xmlns:a16="http://schemas.microsoft.com/office/drawing/2014/main" id="{10EC7DDD-E4BA-4744-ACF2-3D2499794016}"/>
              </a:ext>
            </a:extLst>
          </p:cNvPr>
          <p:cNvSpPr txBox="1">
            <a:spLocks noChangeArrowheads="1"/>
          </p:cNvSpPr>
          <p:nvPr/>
        </p:nvSpPr>
        <p:spPr bwMode="auto">
          <a:xfrm>
            <a:off x="592138" y="5778500"/>
            <a:ext cx="1150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1600">
                <a:latin typeface="Times New Roman" panose="02020603050405020304" pitchFamily="18" charset="0"/>
              </a:rPr>
              <a:t>8. maj 1989</a:t>
            </a:r>
          </a:p>
        </p:txBody>
      </p:sp>
      <p:sp>
        <p:nvSpPr>
          <p:cNvPr id="18449" name="Text Box 17">
            <a:extLst>
              <a:ext uri="{FF2B5EF4-FFF2-40B4-BE49-F238E27FC236}">
                <a16:creationId xmlns:a16="http://schemas.microsoft.com/office/drawing/2014/main" id="{0AC5FBC3-371C-40BE-8075-802DFA1F870F}"/>
              </a:ext>
            </a:extLst>
          </p:cNvPr>
          <p:cNvSpPr txBox="1">
            <a:spLocks noChangeArrowheads="1"/>
          </p:cNvSpPr>
          <p:nvPr/>
        </p:nvSpPr>
        <p:spPr bwMode="auto">
          <a:xfrm>
            <a:off x="663575" y="1098550"/>
            <a:ext cx="78644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1600" b="1">
                <a:latin typeface="Times New Roman" panose="02020603050405020304" pitchFamily="18" charset="0"/>
              </a:rPr>
              <a:t>Nesporazumi, provokacije in tudi odkrite sovražnosti, ki jih danes doživljajo Slovenci v</a:t>
            </a:r>
          </a:p>
          <a:p>
            <a:r>
              <a:rPr lang="sl-SI" altLang="sl-SI" sz="1600" b="1">
                <a:latin typeface="Times New Roman" panose="02020603050405020304" pitchFamily="18" charset="0"/>
              </a:rPr>
              <a:t>Jugoslaviji, nas prepričujejo o prelomnosti sedanjega zgodovinskega trenutka in nas </a:t>
            </a:r>
          </a:p>
          <a:p>
            <a:r>
              <a:rPr lang="sl-SI" altLang="sl-SI" sz="1600" b="1">
                <a:latin typeface="Times New Roman" panose="02020603050405020304" pitchFamily="18" charset="0"/>
              </a:rPr>
              <a:t>obvezujejo, da v jasni obliki izrečemo svojo voljo, iz katere sledijo dejanja v prihodnosti.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animEffect transition="in" filter="fade">
                                      <p:cBhvr>
                                        <p:cTn id="7" dur="1000"/>
                                        <p:tgtEl>
                                          <p:spTgt spid="18443"/>
                                        </p:tgtEl>
                                      </p:cBhvr>
                                    </p:animEffect>
                                    <p:anim calcmode="lin" valueType="num">
                                      <p:cBhvr>
                                        <p:cTn id="8" dur="1000" fill="hold"/>
                                        <p:tgtEl>
                                          <p:spTgt spid="18443"/>
                                        </p:tgtEl>
                                        <p:attrNameLst>
                                          <p:attrName>ppt_x</p:attrName>
                                        </p:attrNameLst>
                                      </p:cBhvr>
                                      <p:tavLst>
                                        <p:tav tm="0">
                                          <p:val>
                                            <p:strVal val="#ppt_x"/>
                                          </p:val>
                                        </p:tav>
                                        <p:tav tm="100000">
                                          <p:val>
                                            <p:strVal val="#ppt_x"/>
                                          </p:val>
                                        </p:tav>
                                      </p:tavLst>
                                    </p:anim>
                                    <p:anim calcmode="lin" valueType="num">
                                      <p:cBhvr>
                                        <p:cTn id="9" dur="1000" fill="hold"/>
                                        <p:tgtEl>
                                          <p:spTgt spid="1844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449"/>
                                        </p:tgtEl>
                                        <p:attrNameLst>
                                          <p:attrName>style.visibility</p:attrName>
                                        </p:attrNameLst>
                                      </p:cBhvr>
                                      <p:to>
                                        <p:strVal val="visible"/>
                                      </p:to>
                                    </p:set>
                                    <p:anim calcmode="discrete" valueType="clr">
                                      <p:cBhvr override="childStyle">
                                        <p:cTn id="14" dur="80"/>
                                        <p:tgtEl>
                                          <p:spTgt spid="1844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449"/>
                                        </p:tgtEl>
                                        <p:attrNameLst>
                                          <p:attrName>fillcolor</p:attrName>
                                        </p:attrNameLst>
                                      </p:cBhvr>
                                      <p:tavLst>
                                        <p:tav tm="0">
                                          <p:val>
                                            <p:clrVal>
                                              <a:schemeClr val="accent2"/>
                                            </p:clrVal>
                                          </p:val>
                                        </p:tav>
                                        <p:tav tm="50000">
                                          <p:val>
                                            <p:clrVal>
                                              <a:schemeClr val="hlink"/>
                                            </p:clrVal>
                                          </p:val>
                                        </p:tav>
                                      </p:tavLst>
                                    </p:anim>
                                    <p:set>
                                      <p:cBhvr>
                                        <p:cTn id="16" dur="80"/>
                                        <p:tgtEl>
                                          <p:spTgt spid="1844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444"/>
                                        </p:tgtEl>
                                        <p:attrNameLst>
                                          <p:attrName>style.visibility</p:attrName>
                                        </p:attrNameLst>
                                      </p:cBhvr>
                                      <p:to>
                                        <p:strVal val="visible"/>
                                      </p:to>
                                    </p:set>
                                    <p:anim calcmode="discrete" valueType="clr">
                                      <p:cBhvr override="childStyle">
                                        <p:cTn id="21" dur="80"/>
                                        <p:tgtEl>
                                          <p:spTgt spid="1844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444"/>
                                        </p:tgtEl>
                                        <p:attrNameLst>
                                          <p:attrName>fillcolor</p:attrName>
                                        </p:attrNameLst>
                                      </p:cBhvr>
                                      <p:tavLst>
                                        <p:tav tm="0">
                                          <p:val>
                                            <p:clrVal>
                                              <a:schemeClr val="accent2"/>
                                            </p:clrVal>
                                          </p:val>
                                        </p:tav>
                                        <p:tav tm="50000">
                                          <p:val>
                                            <p:clrVal>
                                              <a:schemeClr val="hlink"/>
                                            </p:clrVal>
                                          </p:val>
                                        </p:tav>
                                      </p:tavLst>
                                    </p:anim>
                                    <p:set>
                                      <p:cBhvr>
                                        <p:cTn id="23" dur="80"/>
                                        <p:tgtEl>
                                          <p:spTgt spid="1844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445"/>
                                        </p:tgtEl>
                                        <p:attrNameLst>
                                          <p:attrName>style.visibility</p:attrName>
                                        </p:attrNameLst>
                                      </p:cBhvr>
                                      <p:to>
                                        <p:strVal val="visible"/>
                                      </p:to>
                                    </p:set>
                                    <p:anim calcmode="discrete" valueType="clr">
                                      <p:cBhvr override="childStyle">
                                        <p:cTn id="28" dur="80"/>
                                        <p:tgtEl>
                                          <p:spTgt spid="1844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445"/>
                                        </p:tgtEl>
                                        <p:attrNameLst>
                                          <p:attrName>fillcolor</p:attrName>
                                        </p:attrNameLst>
                                      </p:cBhvr>
                                      <p:tavLst>
                                        <p:tav tm="0">
                                          <p:val>
                                            <p:clrVal>
                                              <a:schemeClr val="accent2"/>
                                            </p:clrVal>
                                          </p:val>
                                        </p:tav>
                                        <p:tav tm="50000">
                                          <p:val>
                                            <p:clrVal>
                                              <a:schemeClr val="hlink"/>
                                            </p:clrVal>
                                          </p:val>
                                        </p:tav>
                                      </p:tavLst>
                                    </p:anim>
                                    <p:set>
                                      <p:cBhvr>
                                        <p:cTn id="30" dur="80"/>
                                        <p:tgtEl>
                                          <p:spTgt spid="1844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8446"/>
                                        </p:tgtEl>
                                        <p:attrNameLst>
                                          <p:attrName>style.visibility</p:attrName>
                                        </p:attrNameLst>
                                      </p:cBhvr>
                                      <p:to>
                                        <p:strVal val="visible"/>
                                      </p:to>
                                    </p:set>
                                    <p:anim calcmode="discrete" valueType="clr">
                                      <p:cBhvr override="childStyle">
                                        <p:cTn id="35" dur="80"/>
                                        <p:tgtEl>
                                          <p:spTgt spid="1844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8446"/>
                                        </p:tgtEl>
                                        <p:attrNameLst>
                                          <p:attrName>fillcolor</p:attrName>
                                        </p:attrNameLst>
                                      </p:cBhvr>
                                      <p:tavLst>
                                        <p:tav tm="0">
                                          <p:val>
                                            <p:clrVal>
                                              <a:schemeClr val="accent2"/>
                                            </p:clrVal>
                                          </p:val>
                                        </p:tav>
                                        <p:tav tm="50000">
                                          <p:val>
                                            <p:clrVal>
                                              <a:schemeClr val="hlink"/>
                                            </p:clrVal>
                                          </p:val>
                                        </p:tav>
                                      </p:tavLst>
                                    </p:anim>
                                    <p:set>
                                      <p:cBhvr>
                                        <p:cTn id="37" dur="80"/>
                                        <p:tgtEl>
                                          <p:spTgt spid="18446"/>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8447"/>
                                        </p:tgtEl>
                                        <p:attrNameLst>
                                          <p:attrName>style.visibility</p:attrName>
                                        </p:attrNameLst>
                                      </p:cBhvr>
                                      <p:to>
                                        <p:strVal val="visible"/>
                                      </p:to>
                                    </p:set>
                                    <p:anim calcmode="discrete" valueType="clr">
                                      <p:cBhvr override="childStyle">
                                        <p:cTn id="42" dur="80"/>
                                        <p:tgtEl>
                                          <p:spTgt spid="1844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8447"/>
                                        </p:tgtEl>
                                        <p:attrNameLst>
                                          <p:attrName>fillcolor</p:attrName>
                                        </p:attrNameLst>
                                      </p:cBhvr>
                                      <p:tavLst>
                                        <p:tav tm="0">
                                          <p:val>
                                            <p:clrVal>
                                              <a:schemeClr val="accent2"/>
                                            </p:clrVal>
                                          </p:val>
                                        </p:tav>
                                        <p:tav tm="50000">
                                          <p:val>
                                            <p:clrVal>
                                              <a:schemeClr val="hlink"/>
                                            </p:clrVal>
                                          </p:val>
                                        </p:tav>
                                      </p:tavLst>
                                    </p:anim>
                                    <p:set>
                                      <p:cBhvr>
                                        <p:cTn id="44" dur="80"/>
                                        <p:tgtEl>
                                          <p:spTgt spid="18447"/>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8448"/>
                                        </p:tgtEl>
                                        <p:attrNameLst>
                                          <p:attrName>style.visibility</p:attrName>
                                        </p:attrNameLst>
                                      </p:cBhvr>
                                      <p:to>
                                        <p:strVal val="visible"/>
                                      </p:to>
                                    </p:set>
                                    <p:anim calcmode="discrete" valueType="clr">
                                      <p:cBhvr override="childStyle">
                                        <p:cTn id="49" dur="80"/>
                                        <p:tgtEl>
                                          <p:spTgt spid="1844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448"/>
                                        </p:tgtEl>
                                        <p:attrNameLst>
                                          <p:attrName>fillcolor</p:attrName>
                                        </p:attrNameLst>
                                      </p:cBhvr>
                                      <p:tavLst>
                                        <p:tav tm="0">
                                          <p:val>
                                            <p:clrVal>
                                              <a:schemeClr val="accent2"/>
                                            </p:clrVal>
                                          </p:val>
                                        </p:tav>
                                        <p:tav tm="50000">
                                          <p:val>
                                            <p:clrVal>
                                              <a:schemeClr val="hlink"/>
                                            </p:clrVal>
                                          </p:val>
                                        </p:tav>
                                      </p:tavLst>
                                    </p:anim>
                                    <p:set>
                                      <p:cBhvr>
                                        <p:cTn id="51" dur="80"/>
                                        <p:tgtEl>
                                          <p:spTgt spid="184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45" grpId="0"/>
      <p:bldP spid="18446" grpId="0"/>
      <p:bldP spid="18447" grpId="0"/>
      <p:bldP spid="18448" grpId="0"/>
      <p:bldP spid="184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904F75C-CD30-498E-A30D-EAEBF2936488}"/>
              </a:ext>
            </a:extLst>
          </p:cNvPr>
          <p:cNvSpPr>
            <a:spLocks noGrp="1" noChangeArrowheads="1"/>
          </p:cNvSpPr>
          <p:nvPr>
            <p:ph type="title"/>
          </p:nvPr>
        </p:nvSpPr>
        <p:spPr>
          <a:solidFill>
            <a:srgbClr val="FFFF00"/>
          </a:solidFill>
          <a:ln>
            <a:solidFill>
              <a:schemeClr val="tx1"/>
            </a:solidFill>
            <a:miter lim="800000"/>
            <a:headEnd/>
            <a:tailEnd/>
          </a:ln>
        </p:spPr>
        <p:txBody>
          <a:bodyPr/>
          <a:lstStyle/>
          <a:p>
            <a:r>
              <a:rPr lang="sl-SI" altLang="sl-SI" sz="4600" b="1">
                <a:solidFill>
                  <a:srgbClr val="FF0000"/>
                </a:solidFill>
                <a:latin typeface="Times New Roman" panose="02020603050405020304" pitchFamily="18" charset="0"/>
              </a:rPr>
              <a:t>          Prve povojne volitve</a:t>
            </a:r>
          </a:p>
        </p:txBody>
      </p:sp>
      <p:sp>
        <p:nvSpPr>
          <p:cNvPr id="20484" name="Text Box 4">
            <a:extLst>
              <a:ext uri="{FF2B5EF4-FFF2-40B4-BE49-F238E27FC236}">
                <a16:creationId xmlns:a16="http://schemas.microsoft.com/office/drawing/2014/main" id="{15AD1D5C-ED6F-466C-BECB-315F69A4CEFB}"/>
              </a:ext>
            </a:extLst>
          </p:cNvPr>
          <p:cNvSpPr txBox="1">
            <a:spLocks noChangeArrowheads="1"/>
          </p:cNvSpPr>
          <p:nvPr/>
        </p:nvSpPr>
        <p:spPr bwMode="auto">
          <a:xfrm>
            <a:off x="468313" y="3357563"/>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a:latin typeface="Times New Roman" panose="02020603050405020304" pitchFamily="18" charset="0"/>
              </a:rPr>
              <a:t>April 1990</a:t>
            </a:r>
          </a:p>
        </p:txBody>
      </p:sp>
      <p:pic>
        <p:nvPicPr>
          <p:cNvPr id="20485" name="Picture 5" descr="demosova_vlada_1990_k">
            <a:extLst>
              <a:ext uri="{FF2B5EF4-FFF2-40B4-BE49-F238E27FC236}">
                <a16:creationId xmlns:a16="http://schemas.microsoft.com/office/drawing/2014/main" id="{964968C1-AB5B-46C5-A5E0-6F79B3E0D7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19475" y="1628775"/>
            <a:ext cx="5327650" cy="474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 Box 7">
            <a:extLst>
              <a:ext uri="{FF2B5EF4-FFF2-40B4-BE49-F238E27FC236}">
                <a16:creationId xmlns:a16="http://schemas.microsoft.com/office/drawing/2014/main" id="{5E5C4E4A-62BF-4E11-B74B-80F5C5C0333A}"/>
              </a:ext>
            </a:extLst>
          </p:cNvPr>
          <p:cNvSpPr txBox="1">
            <a:spLocks noChangeArrowheads="1"/>
          </p:cNvSpPr>
          <p:nvPr/>
        </p:nvSpPr>
        <p:spPr bwMode="auto">
          <a:xfrm>
            <a:off x="395288" y="1557338"/>
            <a:ext cx="279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Najmočnejše opozicijske </a:t>
            </a:r>
          </a:p>
          <a:p>
            <a:r>
              <a:rPr lang="sl-SI" altLang="sl-SI">
                <a:latin typeface="Times New Roman" panose="02020603050405020304" pitchFamily="18" charset="0"/>
              </a:rPr>
              <a:t>stranke so se v začetku leta </a:t>
            </a:r>
          </a:p>
          <a:p>
            <a:r>
              <a:rPr lang="sl-SI" altLang="sl-SI">
                <a:latin typeface="Times New Roman" panose="02020603050405020304" pitchFamily="18" charset="0"/>
              </a:rPr>
              <a:t>1990 povezale v predvolilno</a:t>
            </a:r>
          </a:p>
          <a:p>
            <a:r>
              <a:rPr lang="sl-SI" altLang="sl-SI">
                <a:latin typeface="Times New Roman" panose="02020603050405020304" pitchFamily="18" charset="0"/>
              </a:rPr>
              <a:t>koalicijo, ki si je nadela ime</a:t>
            </a:r>
          </a:p>
          <a:p>
            <a:r>
              <a:rPr lang="sl-SI" altLang="sl-SI">
                <a:latin typeface="Times New Roman" panose="02020603050405020304" pitchFamily="18" charset="0"/>
              </a:rPr>
              <a:t>Demokratična opozicija</a:t>
            </a:r>
          </a:p>
          <a:p>
            <a:r>
              <a:rPr lang="sl-SI" altLang="sl-SI">
                <a:latin typeface="Times New Roman" panose="02020603050405020304" pitchFamily="18" charset="0"/>
              </a:rPr>
              <a:t>Slovenije ( Demos).</a:t>
            </a:r>
          </a:p>
        </p:txBody>
      </p:sp>
      <p:sp>
        <p:nvSpPr>
          <p:cNvPr id="20488" name="Text Box 8">
            <a:extLst>
              <a:ext uri="{FF2B5EF4-FFF2-40B4-BE49-F238E27FC236}">
                <a16:creationId xmlns:a16="http://schemas.microsoft.com/office/drawing/2014/main" id="{37701466-0420-4CA6-9269-377FC51E48B7}"/>
              </a:ext>
            </a:extLst>
          </p:cNvPr>
          <p:cNvSpPr txBox="1">
            <a:spLocks noChangeArrowheads="1"/>
          </p:cNvSpPr>
          <p:nvPr/>
        </p:nvSpPr>
        <p:spPr bwMode="auto">
          <a:xfrm>
            <a:off x="447675" y="3883025"/>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Na volitvah je s 55% zmagal</a:t>
            </a:r>
          </a:p>
          <a:p>
            <a:r>
              <a:rPr lang="sl-SI" altLang="sl-SI">
                <a:latin typeface="Times New Roman" panose="02020603050405020304" pitchFamily="18" charset="0"/>
              </a:rPr>
              <a:t>Demos.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487"/>
                                        </p:tgtEl>
                                        <p:attrNameLst>
                                          <p:attrName>style.visibility</p:attrName>
                                        </p:attrNameLst>
                                      </p:cBhvr>
                                      <p:to>
                                        <p:strVal val="visible"/>
                                      </p:to>
                                    </p:set>
                                    <p:anim calcmode="discrete" valueType="clr">
                                      <p:cBhvr override="childStyle">
                                        <p:cTn id="14" dur="80"/>
                                        <p:tgtEl>
                                          <p:spTgt spid="2048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487"/>
                                        </p:tgtEl>
                                        <p:attrNameLst>
                                          <p:attrName>fillcolor</p:attrName>
                                        </p:attrNameLst>
                                      </p:cBhvr>
                                      <p:tavLst>
                                        <p:tav tm="0">
                                          <p:val>
                                            <p:clrVal>
                                              <a:schemeClr val="accent2"/>
                                            </p:clrVal>
                                          </p:val>
                                        </p:tav>
                                        <p:tav tm="50000">
                                          <p:val>
                                            <p:clrVal>
                                              <a:schemeClr val="hlink"/>
                                            </p:clrVal>
                                          </p:val>
                                        </p:tav>
                                      </p:tavLst>
                                    </p:anim>
                                    <p:set>
                                      <p:cBhvr>
                                        <p:cTn id="16" dur="80"/>
                                        <p:tgtEl>
                                          <p:spTgt spid="2048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0484"/>
                                        </p:tgtEl>
                                        <p:attrNameLst>
                                          <p:attrName>style.visibility</p:attrName>
                                        </p:attrNameLst>
                                      </p:cBhvr>
                                      <p:to>
                                        <p:strVal val="visible"/>
                                      </p:to>
                                    </p:set>
                                    <p:anim calcmode="discrete" valueType="clr">
                                      <p:cBhvr override="childStyle">
                                        <p:cTn id="21" dur="80"/>
                                        <p:tgtEl>
                                          <p:spTgt spid="2048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0484"/>
                                        </p:tgtEl>
                                        <p:attrNameLst>
                                          <p:attrName>fillcolor</p:attrName>
                                        </p:attrNameLst>
                                      </p:cBhvr>
                                      <p:tavLst>
                                        <p:tav tm="0">
                                          <p:val>
                                            <p:clrVal>
                                              <a:schemeClr val="accent2"/>
                                            </p:clrVal>
                                          </p:val>
                                        </p:tav>
                                        <p:tav tm="50000">
                                          <p:val>
                                            <p:clrVal>
                                              <a:schemeClr val="hlink"/>
                                            </p:clrVal>
                                          </p:val>
                                        </p:tav>
                                      </p:tavLst>
                                    </p:anim>
                                    <p:set>
                                      <p:cBhvr>
                                        <p:cTn id="23" dur="80"/>
                                        <p:tgtEl>
                                          <p:spTgt spid="2048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0488"/>
                                        </p:tgtEl>
                                        <p:attrNameLst>
                                          <p:attrName>style.visibility</p:attrName>
                                        </p:attrNameLst>
                                      </p:cBhvr>
                                      <p:to>
                                        <p:strVal val="visible"/>
                                      </p:to>
                                    </p:set>
                                    <p:anim calcmode="discrete" valueType="clr">
                                      <p:cBhvr override="childStyle">
                                        <p:cTn id="28" dur="8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0488"/>
                                        </p:tgtEl>
                                        <p:attrNameLst>
                                          <p:attrName>fillcolor</p:attrName>
                                        </p:attrNameLst>
                                      </p:cBhvr>
                                      <p:tavLst>
                                        <p:tav tm="0">
                                          <p:val>
                                            <p:clrVal>
                                              <a:schemeClr val="accent2"/>
                                            </p:clrVal>
                                          </p:val>
                                        </p:tav>
                                        <p:tav tm="50000">
                                          <p:val>
                                            <p:clrVal>
                                              <a:schemeClr val="hlink"/>
                                            </p:clrVal>
                                          </p:val>
                                        </p:tav>
                                      </p:tavLst>
                                    </p:anim>
                                    <p:set>
                                      <p:cBhvr>
                                        <p:cTn id="30" dur="80"/>
                                        <p:tgtEl>
                                          <p:spTgt spid="20488"/>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0485"/>
                                        </p:tgtEl>
                                        <p:attrNameLst>
                                          <p:attrName>style.visibility</p:attrName>
                                        </p:attrNameLst>
                                      </p:cBhvr>
                                      <p:to>
                                        <p:strVal val="visible"/>
                                      </p:to>
                                    </p:set>
                                    <p:animEffect transition="in" filter="fade">
                                      <p:cBhvr>
                                        <p:cTn id="35" dur="1000"/>
                                        <p:tgtEl>
                                          <p:spTgt spid="20485"/>
                                        </p:tgtEl>
                                      </p:cBhvr>
                                    </p:animEffect>
                                    <p:anim calcmode="lin" valueType="num">
                                      <p:cBhvr>
                                        <p:cTn id="36" dur="1000" fill="hold"/>
                                        <p:tgtEl>
                                          <p:spTgt spid="20485"/>
                                        </p:tgtEl>
                                        <p:attrNameLst>
                                          <p:attrName>ppt_x</p:attrName>
                                        </p:attrNameLst>
                                      </p:cBhvr>
                                      <p:tavLst>
                                        <p:tav tm="0">
                                          <p:val>
                                            <p:strVal val="#ppt_x"/>
                                          </p:val>
                                        </p:tav>
                                        <p:tav tm="100000">
                                          <p:val>
                                            <p:strVal val="#ppt_x"/>
                                          </p:val>
                                        </p:tav>
                                      </p:tavLst>
                                    </p:anim>
                                    <p:anim calcmode="lin" valueType="num">
                                      <p:cBhvr>
                                        <p:cTn id="37"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4" grpId="0"/>
      <p:bldP spid="20487" grpId="0"/>
      <p:bldP spid="204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B0D71B3-4618-444F-9510-C722346E8A70}"/>
              </a:ext>
            </a:extLst>
          </p:cNvPr>
          <p:cNvSpPr>
            <a:spLocks noGrp="1" noChangeArrowheads="1"/>
          </p:cNvSpPr>
          <p:nvPr>
            <p:ph type="title"/>
          </p:nvPr>
        </p:nvSpPr>
        <p:spPr>
          <a:solidFill>
            <a:srgbClr val="FF9900"/>
          </a:solidFill>
          <a:ln>
            <a:solidFill>
              <a:schemeClr val="tx1"/>
            </a:solidFill>
            <a:miter lim="800000"/>
            <a:headEnd/>
            <a:tailEnd/>
          </a:ln>
        </p:spPr>
        <p:txBody>
          <a:bodyPr/>
          <a:lstStyle/>
          <a:p>
            <a:pPr algn="ctr"/>
            <a:r>
              <a:rPr lang="sl-SI" altLang="sl-SI" sz="4600" b="1">
                <a:solidFill>
                  <a:srgbClr val="0000FF"/>
                </a:solidFill>
                <a:latin typeface="Times New Roman" panose="02020603050405020304" pitchFamily="18" charset="0"/>
              </a:rPr>
              <a:t>Plebiscit</a:t>
            </a:r>
          </a:p>
        </p:txBody>
      </p:sp>
      <p:sp>
        <p:nvSpPr>
          <p:cNvPr id="22532" name="Text Box 4">
            <a:extLst>
              <a:ext uri="{FF2B5EF4-FFF2-40B4-BE49-F238E27FC236}">
                <a16:creationId xmlns:a16="http://schemas.microsoft.com/office/drawing/2014/main" id="{8A508415-C5AB-43FA-A742-C8CC738514E7}"/>
              </a:ext>
            </a:extLst>
          </p:cNvPr>
          <p:cNvSpPr txBox="1">
            <a:spLocks noChangeArrowheads="1"/>
          </p:cNvSpPr>
          <p:nvPr/>
        </p:nvSpPr>
        <p:spPr bwMode="auto">
          <a:xfrm>
            <a:off x="376238" y="1577975"/>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23. December 1990</a:t>
            </a:r>
          </a:p>
        </p:txBody>
      </p:sp>
      <p:sp>
        <p:nvSpPr>
          <p:cNvPr id="22533" name="Text Box 5">
            <a:extLst>
              <a:ext uri="{FF2B5EF4-FFF2-40B4-BE49-F238E27FC236}">
                <a16:creationId xmlns:a16="http://schemas.microsoft.com/office/drawing/2014/main" id="{B1CA3132-F617-4553-B129-4EE285ACD476}"/>
              </a:ext>
            </a:extLst>
          </p:cNvPr>
          <p:cNvSpPr txBox="1">
            <a:spLocks noChangeArrowheads="1"/>
          </p:cNvSpPr>
          <p:nvPr/>
        </p:nvSpPr>
        <p:spPr bwMode="auto">
          <a:xfrm>
            <a:off x="376238" y="2154238"/>
            <a:ext cx="757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Slovensko politično vodstvo se je odločilo, da izvede plebiscit za samostojno in</a:t>
            </a:r>
          </a:p>
          <a:p>
            <a:r>
              <a:rPr lang="sl-SI" altLang="sl-SI">
                <a:latin typeface="Times New Roman" panose="02020603050405020304" pitchFamily="18" charset="0"/>
              </a:rPr>
              <a:t>neodvisno državo, saj je postalo očitno, da le- tega s pogajanji ni mogoče doseči.</a:t>
            </a:r>
          </a:p>
        </p:txBody>
      </p:sp>
      <p:sp>
        <p:nvSpPr>
          <p:cNvPr id="22534" name="Text Box 6">
            <a:extLst>
              <a:ext uri="{FF2B5EF4-FFF2-40B4-BE49-F238E27FC236}">
                <a16:creationId xmlns:a16="http://schemas.microsoft.com/office/drawing/2014/main" id="{B98A8B5C-D571-4773-9C9F-CCC15C6E4B85}"/>
              </a:ext>
            </a:extLst>
          </p:cNvPr>
          <p:cNvSpPr txBox="1">
            <a:spLocks noChangeArrowheads="1"/>
          </p:cNvSpPr>
          <p:nvPr/>
        </p:nvSpPr>
        <p:spPr bwMode="auto">
          <a:xfrm>
            <a:off x="395288" y="4005263"/>
            <a:ext cx="7893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Na plebiscitu se je za samostojno in neodvisno državo odločilo 88,5% vseh volilnih </a:t>
            </a:r>
          </a:p>
          <a:p>
            <a:r>
              <a:rPr lang="sl-SI" altLang="sl-SI">
                <a:latin typeface="Times New Roman" panose="02020603050405020304" pitchFamily="18" charset="0"/>
              </a:rPr>
              <a:t>upravičencev.</a:t>
            </a:r>
          </a:p>
        </p:txBody>
      </p:sp>
      <p:sp>
        <p:nvSpPr>
          <p:cNvPr id="22535" name="Text Box 7">
            <a:extLst>
              <a:ext uri="{FF2B5EF4-FFF2-40B4-BE49-F238E27FC236}">
                <a16:creationId xmlns:a16="http://schemas.microsoft.com/office/drawing/2014/main" id="{21A6CF28-7ABB-4DFC-A672-1E61AB24EF30}"/>
              </a:ext>
            </a:extLst>
          </p:cNvPr>
          <p:cNvSpPr txBox="1">
            <a:spLocks noChangeArrowheads="1"/>
          </p:cNvSpPr>
          <p:nvPr/>
        </p:nvSpPr>
        <p:spPr bwMode="auto">
          <a:xfrm>
            <a:off x="395288" y="2997200"/>
            <a:ext cx="776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Pred razpisom plebiscita je slovenska skupščina objavila pismo o dobrih namerah, </a:t>
            </a:r>
          </a:p>
          <a:p>
            <a:r>
              <a:rPr lang="sl-SI" altLang="sl-SI">
                <a:latin typeface="Times New Roman" panose="02020603050405020304" pitchFamily="18" charset="0"/>
              </a:rPr>
              <a:t>V katerem je bilo razloženo, kako želi Slovenija doseči samostojnost.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2532"/>
                                        </p:tgtEl>
                                        <p:attrNameLst>
                                          <p:attrName>style.visibility</p:attrName>
                                        </p:attrNameLst>
                                      </p:cBhvr>
                                      <p:to>
                                        <p:strVal val="visible"/>
                                      </p:to>
                                    </p:set>
                                    <p:anim calcmode="discrete" valueType="clr">
                                      <p:cBhvr override="childStyle">
                                        <p:cTn id="14" dur="80"/>
                                        <p:tgtEl>
                                          <p:spTgt spid="2253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532"/>
                                        </p:tgtEl>
                                        <p:attrNameLst>
                                          <p:attrName>fillcolor</p:attrName>
                                        </p:attrNameLst>
                                      </p:cBhvr>
                                      <p:tavLst>
                                        <p:tav tm="0">
                                          <p:val>
                                            <p:clrVal>
                                              <a:schemeClr val="accent2"/>
                                            </p:clrVal>
                                          </p:val>
                                        </p:tav>
                                        <p:tav tm="50000">
                                          <p:val>
                                            <p:clrVal>
                                              <a:schemeClr val="hlink"/>
                                            </p:clrVal>
                                          </p:val>
                                        </p:tav>
                                      </p:tavLst>
                                    </p:anim>
                                    <p:set>
                                      <p:cBhvr>
                                        <p:cTn id="16" dur="80"/>
                                        <p:tgtEl>
                                          <p:spTgt spid="2253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2533"/>
                                        </p:tgtEl>
                                        <p:attrNameLst>
                                          <p:attrName>style.visibility</p:attrName>
                                        </p:attrNameLst>
                                      </p:cBhvr>
                                      <p:to>
                                        <p:strVal val="visible"/>
                                      </p:to>
                                    </p:set>
                                    <p:anim calcmode="discrete" valueType="clr">
                                      <p:cBhvr override="childStyle">
                                        <p:cTn id="21" dur="80"/>
                                        <p:tgtEl>
                                          <p:spTgt spid="2253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533"/>
                                        </p:tgtEl>
                                        <p:attrNameLst>
                                          <p:attrName>fillcolor</p:attrName>
                                        </p:attrNameLst>
                                      </p:cBhvr>
                                      <p:tavLst>
                                        <p:tav tm="0">
                                          <p:val>
                                            <p:clrVal>
                                              <a:schemeClr val="accent2"/>
                                            </p:clrVal>
                                          </p:val>
                                        </p:tav>
                                        <p:tav tm="50000">
                                          <p:val>
                                            <p:clrVal>
                                              <a:schemeClr val="hlink"/>
                                            </p:clrVal>
                                          </p:val>
                                        </p:tav>
                                      </p:tavLst>
                                    </p:anim>
                                    <p:set>
                                      <p:cBhvr>
                                        <p:cTn id="23" dur="80"/>
                                        <p:tgtEl>
                                          <p:spTgt spid="2253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2535"/>
                                        </p:tgtEl>
                                        <p:attrNameLst>
                                          <p:attrName>style.visibility</p:attrName>
                                        </p:attrNameLst>
                                      </p:cBhvr>
                                      <p:to>
                                        <p:strVal val="visible"/>
                                      </p:to>
                                    </p:set>
                                    <p:anim calcmode="discrete" valueType="clr">
                                      <p:cBhvr override="childStyle">
                                        <p:cTn id="28" dur="80"/>
                                        <p:tgtEl>
                                          <p:spTgt spid="2253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2535"/>
                                        </p:tgtEl>
                                        <p:attrNameLst>
                                          <p:attrName>fillcolor</p:attrName>
                                        </p:attrNameLst>
                                      </p:cBhvr>
                                      <p:tavLst>
                                        <p:tav tm="0">
                                          <p:val>
                                            <p:clrVal>
                                              <a:schemeClr val="accent2"/>
                                            </p:clrVal>
                                          </p:val>
                                        </p:tav>
                                        <p:tav tm="50000">
                                          <p:val>
                                            <p:clrVal>
                                              <a:schemeClr val="hlink"/>
                                            </p:clrVal>
                                          </p:val>
                                        </p:tav>
                                      </p:tavLst>
                                    </p:anim>
                                    <p:set>
                                      <p:cBhvr>
                                        <p:cTn id="30" dur="80"/>
                                        <p:tgtEl>
                                          <p:spTgt spid="2253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2534"/>
                                        </p:tgtEl>
                                        <p:attrNameLst>
                                          <p:attrName>style.visibility</p:attrName>
                                        </p:attrNameLst>
                                      </p:cBhvr>
                                      <p:to>
                                        <p:strVal val="visible"/>
                                      </p:to>
                                    </p:set>
                                    <p:anim calcmode="discrete" valueType="clr">
                                      <p:cBhvr override="childStyle">
                                        <p:cTn id="35" dur="80"/>
                                        <p:tgtEl>
                                          <p:spTgt spid="2253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2534"/>
                                        </p:tgtEl>
                                        <p:attrNameLst>
                                          <p:attrName>fillcolor</p:attrName>
                                        </p:attrNameLst>
                                      </p:cBhvr>
                                      <p:tavLst>
                                        <p:tav tm="0">
                                          <p:val>
                                            <p:clrVal>
                                              <a:schemeClr val="accent2"/>
                                            </p:clrVal>
                                          </p:val>
                                        </p:tav>
                                        <p:tav tm="50000">
                                          <p:val>
                                            <p:clrVal>
                                              <a:schemeClr val="hlink"/>
                                            </p:clrVal>
                                          </p:val>
                                        </p:tav>
                                      </p:tavLst>
                                    </p:anim>
                                    <p:set>
                                      <p:cBhvr>
                                        <p:cTn id="37" dur="80"/>
                                        <p:tgtEl>
                                          <p:spTgt spid="225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2" grpId="0"/>
      <p:bldP spid="22533" grpId="0"/>
      <p:bldP spid="22534" grpId="0"/>
      <p:bldP spid="225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A25DE70F-A55A-4680-835E-2021905CAFB9}"/>
              </a:ext>
            </a:extLst>
          </p:cNvPr>
          <p:cNvSpPr>
            <a:spLocks noGrp="1" noChangeArrowheads="1"/>
          </p:cNvSpPr>
          <p:nvPr>
            <p:ph type="title"/>
          </p:nvPr>
        </p:nvSpPr>
        <p:spPr>
          <a:solidFill>
            <a:srgbClr val="FFFF00"/>
          </a:solidFill>
          <a:ln>
            <a:solidFill>
              <a:schemeClr val="tx1"/>
            </a:solidFill>
            <a:miter lim="800000"/>
            <a:headEnd/>
            <a:tailEnd/>
          </a:ln>
        </p:spPr>
        <p:txBody>
          <a:bodyPr/>
          <a:lstStyle/>
          <a:p>
            <a:pPr algn="ctr"/>
            <a:r>
              <a:rPr lang="sl-SI" altLang="sl-SI" sz="4600" b="1">
                <a:solidFill>
                  <a:srgbClr val="FF0000"/>
                </a:solidFill>
                <a:latin typeface="Times New Roman" panose="02020603050405020304" pitchFamily="18" charset="0"/>
              </a:rPr>
              <a:t>Razglasitev neodvisnosti</a:t>
            </a:r>
          </a:p>
        </p:txBody>
      </p:sp>
      <p:sp>
        <p:nvSpPr>
          <p:cNvPr id="23558" name="Text Box 6">
            <a:extLst>
              <a:ext uri="{FF2B5EF4-FFF2-40B4-BE49-F238E27FC236}">
                <a16:creationId xmlns:a16="http://schemas.microsoft.com/office/drawing/2014/main" id="{CADE69F8-E8DC-4118-B032-8E4A926727F0}"/>
              </a:ext>
            </a:extLst>
          </p:cNvPr>
          <p:cNvSpPr txBox="1">
            <a:spLocks noChangeArrowheads="1"/>
          </p:cNvSpPr>
          <p:nvPr/>
        </p:nvSpPr>
        <p:spPr bwMode="auto">
          <a:xfrm>
            <a:off x="376238" y="1649413"/>
            <a:ext cx="1485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25. Junij 1991</a:t>
            </a:r>
          </a:p>
        </p:txBody>
      </p:sp>
      <p:sp>
        <p:nvSpPr>
          <p:cNvPr id="23562" name="Text Box 10">
            <a:extLst>
              <a:ext uri="{FF2B5EF4-FFF2-40B4-BE49-F238E27FC236}">
                <a16:creationId xmlns:a16="http://schemas.microsoft.com/office/drawing/2014/main" id="{FA8AFD7D-942A-4B83-90C2-B06F155B5136}"/>
              </a:ext>
            </a:extLst>
          </p:cNvPr>
          <p:cNvSpPr txBox="1">
            <a:spLocks noChangeArrowheads="1"/>
          </p:cNvSpPr>
          <p:nvPr/>
        </p:nvSpPr>
        <p:spPr bwMode="auto">
          <a:xfrm>
            <a:off x="376238" y="2082800"/>
            <a:ext cx="80137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Slovenski parlament je kljub grožnjam  zvezne oblasti ter JLA ( Jugoslovanska </a:t>
            </a:r>
          </a:p>
          <a:p>
            <a:r>
              <a:rPr lang="sl-SI" altLang="sl-SI">
                <a:latin typeface="Times New Roman" panose="02020603050405020304" pitchFamily="18" charset="0"/>
              </a:rPr>
              <a:t>ljudska armada) uradno razglasil neodvisnost Slovenije. Slovenija je prevzela nadzor </a:t>
            </a:r>
          </a:p>
          <a:p>
            <a:r>
              <a:rPr lang="sl-SI" altLang="sl-SI">
                <a:latin typeface="Times New Roman" panose="02020603050405020304" pitchFamily="18" charset="0"/>
              </a:rPr>
              <a:t>nad mejnimi prehodi ter kontrolo letenja nad svojim ozemljem.</a:t>
            </a:r>
          </a:p>
        </p:txBody>
      </p:sp>
      <p:pic>
        <p:nvPicPr>
          <p:cNvPr id="23563" name="Picture 11" descr="vojna-02">
            <a:extLst>
              <a:ext uri="{FF2B5EF4-FFF2-40B4-BE49-F238E27FC236}">
                <a16:creationId xmlns:a16="http://schemas.microsoft.com/office/drawing/2014/main" id="{5C0ED563-0C5B-4A84-9D51-7943AC846B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24300" y="3141663"/>
            <a:ext cx="4762500" cy="339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5" name="Text Box 13">
            <a:extLst>
              <a:ext uri="{FF2B5EF4-FFF2-40B4-BE49-F238E27FC236}">
                <a16:creationId xmlns:a16="http://schemas.microsoft.com/office/drawing/2014/main" id="{80DF8AA1-E7E8-4557-95C1-6EAF6F05EB04}"/>
              </a:ext>
            </a:extLst>
          </p:cNvPr>
          <p:cNvSpPr txBox="1">
            <a:spLocks noChangeArrowheads="1"/>
          </p:cNvSpPr>
          <p:nvPr/>
        </p:nvSpPr>
        <p:spPr bwMode="auto">
          <a:xfrm>
            <a:off x="323850" y="5516563"/>
            <a:ext cx="3429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b="1">
                <a:latin typeface="Times New Roman" panose="02020603050405020304" pitchFamily="18" charset="0"/>
              </a:rPr>
              <a:t>Slovesna razglasitev neodvisnosti</a:t>
            </a:r>
          </a:p>
          <a:p>
            <a:r>
              <a:rPr lang="sl-SI" altLang="sl-SI" b="1">
                <a:latin typeface="Times New Roman" panose="02020603050405020304" pitchFamily="18" charset="0"/>
              </a:rPr>
              <a:t>Slovenije </a:t>
            </a:r>
            <a:r>
              <a:rPr lang="sl-SI" altLang="sl-SI">
                <a:latin typeface="Times New Roman" panose="02020603050405020304" pitchFamily="18" charset="0"/>
              </a:rPr>
              <a:t>pred skupščino republike</a:t>
            </a:r>
          </a:p>
          <a:p>
            <a:r>
              <a:rPr lang="sl-SI" altLang="sl-SI">
                <a:latin typeface="Times New Roman" panose="02020603050405020304" pitchFamily="18" charset="0"/>
              </a:rPr>
              <a:t>Slovenije</a:t>
            </a:r>
            <a:endParaRPr lang="sl-SI" altLang="sl-SI" b="1">
              <a:latin typeface="Times New Roman" panose="02020603050405020304" pitchFamily="18" charset="0"/>
            </a:endParaRPr>
          </a:p>
        </p:txBody>
      </p:sp>
      <p:sp>
        <p:nvSpPr>
          <p:cNvPr id="23566" name="Text Box 14">
            <a:extLst>
              <a:ext uri="{FF2B5EF4-FFF2-40B4-BE49-F238E27FC236}">
                <a16:creationId xmlns:a16="http://schemas.microsoft.com/office/drawing/2014/main" id="{28BE38EE-848A-4CB2-8FD5-6C6EDBECCA28}"/>
              </a:ext>
            </a:extLst>
          </p:cNvPr>
          <p:cNvSpPr txBox="1">
            <a:spLocks noChangeArrowheads="1"/>
          </p:cNvSpPr>
          <p:nvPr/>
        </p:nvSpPr>
        <p:spPr bwMode="auto">
          <a:xfrm>
            <a:off x="395288" y="3141663"/>
            <a:ext cx="1485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26. Junij 1991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1000"/>
                                        <p:tgtEl>
                                          <p:spTgt spid="23557"/>
                                        </p:tgtEl>
                                      </p:cBhvr>
                                    </p:animEffect>
                                    <p:anim calcmode="lin" valueType="num">
                                      <p:cBhvr>
                                        <p:cTn id="8" dur="1000" fill="hold"/>
                                        <p:tgtEl>
                                          <p:spTgt spid="23557"/>
                                        </p:tgtEl>
                                        <p:attrNameLst>
                                          <p:attrName>ppt_x</p:attrName>
                                        </p:attrNameLst>
                                      </p:cBhvr>
                                      <p:tavLst>
                                        <p:tav tm="0">
                                          <p:val>
                                            <p:strVal val="#ppt_x"/>
                                          </p:val>
                                        </p:tav>
                                        <p:tav tm="100000">
                                          <p:val>
                                            <p:strVal val="#ppt_x"/>
                                          </p:val>
                                        </p:tav>
                                      </p:tavLst>
                                    </p:anim>
                                    <p:anim calcmode="lin" valueType="num">
                                      <p:cBhvr>
                                        <p:cTn id="9"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558"/>
                                        </p:tgtEl>
                                        <p:attrNameLst>
                                          <p:attrName>style.visibility</p:attrName>
                                        </p:attrNameLst>
                                      </p:cBhvr>
                                      <p:to>
                                        <p:strVal val="visible"/>
                                      </p:to>
                                    </p:set>
                                    <p:anim calcmode="discrete" valueType="clr">
                                      <p:cBhvr override="childStyle">
                                        <p:cTn id="14" dur="80"/>
                                        <p:tgtEl>
                                          <p:spTgt spid="2355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558"/>
                                        </p:tgtEl>
                                        <p:attrNameLst>
                                          <p:attrName>fillcolor</p:attrName>
                                        </p:attrNameLst>
                                      </p:cBhvr>
                                      <p:tavLst>
                                        <p:tav tm="0">
                                          <p:val>
                                            <p:clrVal>
                                              <a:schemeClr val="accent2"/>
                                            </p:clrVal>
                                          </p:val>
                                        </p:tav>
                                        <p:tav tm="50000">
                                          <p:val>
                                            <p:clrVal>
                                              <a:schemeClr val="hlink"/>
                                            </p:clrVal>
                                          </p:val>
                                        </p:tav>
                                      </p:tavLst>
                                    </p:anim>
                                    <p:set>
                                      <p:cBhvr>
                                        <p:cTn id="16" dur="80"/>
                                        <p:tgtEl>
                                          <p:spTgt spid="2355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3562"/>
                                        </p:tgtEl>
                                        <p:attrNameLst>
                                          <p:attrName>style.visibility</p:attrName>
                                        </p:attrNameLst>
                                      </p:cBhvr>
                                      <p:to>
                                        <p:strVal val="visible"/>
                                      </p:to>
                                    </p:set>
                                    <p:anim calcmode="discrete" valueType="clr">
                                      <p:cBhvr override="childStyle">
                                        <p:cTn id="21" dur="80"/>
                                        <p:tgtEl>
                                          <p:spTgt spid="2356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3562"/>
                                        </p:tgtEl>
                                        <p:attrNameLst>
                                          <p:attrName>fillcolor</p:attrName>
                                        </p:attrNameLst>
                                      </p:cBhvr>
                                      <p:tavLst>
                                        <p:tav tm="0">
                                          <p:val>
                                            <p:clrVal>
                                              <a:schemeClr val="accent2"/>
                                            </p:clrVal>
                                          </p:val>
                                        </p:tav>
                                        <p:tav tm="50000">
                                          <p:val>
                                            <p:clrVal>
                                              <a:schemeClr val="hlink"/>
                                            </p:clrVal>
                                          </p:val>
                                        </p:tav>
                                      </p:tavLst>
                                    </p:anim>
                                    <p:set>
                                      <p:cBhvr>
                                        <p:cTn id="23" dur="80"/>
                                        <p:tgtEl>
                                          <p:spTgt spid="2356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3566"/>
                                        </p:tgtEl>
                                        <p:attrNameLst>
                                          <p:attrName>style.visibility</p:attrName>
                                        </p:attrNameLst>
                                      </p:cBhvr>
                                      <p:to>
                                        <p:strVal val="visible"/>
                                      </p:to>
                                    </p:set>
                                    <p:anim calcmode="discrete" valueType="clr">
                                      <p:cBhvr override="childStyle">
                                        <p:cTn id="28" dur="80"/>
                                        <p:tgtEl>
                                          <p:spTgt spid="2356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3566"/>
                                        </p:tgtEl>
                                        <p:attrNameLst>
                                          <p:attrName>fillcolor</p:attrName>
                                        </p:attrNameLst>
                                      </p:cBhvr>
                                      <p:tavLst>
                                        <p:tav tm="0">
                                          <p:val>
                                            <p:clrVal>
                                              <a:schemeClr val="accent2"/>
                                            </p:clrVal>
                                          </p:val>
                                        </p:tav>
                                        <p:tav tm="50000">
                                          <p:val>
                                            <p:clrVal>
                                              <a:schemeClr val="hlink"/>
                                            </p:clrVal>
                                          </p:val>
                                        </p:tav>
                                      </p:tavLst>
                                    </p:anim>
                                    <p:set>
                                      <p:cBhvr>
                                        <p:cTn id="30" dur="80"/>
                                        <p:tgtEl>
                                          <p:spTgt spid="2356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3565"/>
                                        </p:tgtEl>
                                        <p:attrNameLst>
                                          <p:attrName>style.visibility</p:attrName>
                                        </p:attrNameLst>
                                      </p:cBhvr>
                                      <p:to>
                                        <p:strVal val="visible"/>
                                      </p:to>
                                    </p:set>
                                    <p:anim calcmode="discrete" valueType="clr">
                                      <p:cBhvr override="childStyle">
                                        <p:cTn id="35" dur="80"/>
                                        <p:tgtEl>
                                          <p:spTgt spid="2356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3565"/>
                                        </p:tgtEl>
                                        <p:attrNameLst>
                                          <p:attrName>fillcolor</p:attrName>
                                        </p:attrNameLst>
                                      </p:cBhvr>
                                      <p:tavLst>
                                        <p:tav tm="0">
                                          <p:val>
                                            <p:clrVal>
                                              <a:schemeClr val="accent2"/>
                                            </p:clrVal>
                                          </p:val>
                                        </p:tav>
                                        <p:tav tm="50000">
                                          <p:val>
                                            <p:clrVal>
                                              <a:schemeClr val="hlink"/>
                                            </p:clrVal>
                                          </p:val>
                                        </p:tav>
                                      </p:tavLst>
                                    </p:anim>
                                    <p:set>
                                      <p:cBhvr>
                                        <p:cTn id="37" dur="80"/>
                                        <p:tgtEl>
                                          <p:spTgt spid="23565"/>
                                        </p:tgtEl>
                                        <p:attrNameLst>
                                          <p:attrName>fill.type</p:attrName>
                                        </p:attrNameLst>
                                      </p:cBhvr>
                                      <p:to>
                                        <p:strVal val="solid"/>
                                      </p:to>
                                    </p:set>
                                  </p:childTnLst>
                                </p:cTn>
                              </p:par>
                              <p:par>
                                <p:cTn id="38" presetID="53" presetClass="entr" presetSubtype="0" fill="hold" nodeType="withEffect">
                                  <p:stCondLst>
                                    <p:cond delay="0"/>
                                  </p:stCondLst>
                                  <p:childTnLst>
                                    <p:set>
                                      <p:cBhvr>
                                        <p:cTn id="39" dur="1" fill="hold">
                                          <p:stCondLst>
                                            <p:cond delay="0"/>
                                          </p:stCondLst>
                                        </p:cTn>
                                        <p:tgtEl>
                                          <p:spTgt spid="23563"/>
                                        </p:tgtEl>
                                        <p:attrNameLst>
                                          <p:attrName>style.visibility</p:attrName>
                                        </p:attrNameLst>
                                      </p:cBhvr>
                                      <p:to>
                                        <p:strVal val="visible"/>
                                      </p:to>
                                    </p:set>
                                    <p:anim calcmode="lin" valueType="num">
                                      <p:cBhvr>
                                        <p:cTn id="40" dur="1000" fill="hold"/>
                                        <p:tgtEl>
                                          <p:spTgt spid="23563"/>
                                        </p:tgtEl>
                                        <p:attrNameLst>
                                          <p:attrName>ppt_w</p:attrName>
                                        </p:attrNameLst>
                                      </p:cBhvr>
                                      <p:tavLst>
                                        <p:tav tm="0">
                                          <p:val>
                                            <p:fltVal val="0"/>
                                          </p:val>
                                        </p:tav>
                                        <p:tav tm="100000">
                                          <p:val>
                                            <p:strVal val="#ppt_w"/>
                                          </p:val>
                                        </p:tav>
                                      </p:tavLst>
                                    </p:anim>
                                    <p:anim calcmode="lin" valueType="num">
                                      <p:cBhvr>
                                        <p:cTn id="41" dur="1000" fill="hold"/>
                                        <p:tgtEl>
                                          <p:spTgt spid="23563"/>
                                        </p:tgtEl>
                                        <p:attrNameLst>
                                          <p:attrName>ppt_h</p:attrName>
                                        </p:attrNameLst>
                                      </p:cBhvr>
                                      <p:tavLst>
                                        <p:tav tm="0">
                                          <p:val>
                                            <p:fltVal val="0"/>
                                          </p:val>
                                        </p:tav>
                                        <p:tav tm="100000">
                                          <p:val>
                                            <p:strVal val="#ppt_h"/>
                                          </p:val>
                                        </p:tav>
                                      </p:tavLst>
                                    </p:anim>
                                    <p:animEffect transition="in" filter="fade">
                                      <p:cBhvr>
                                        <p:cTn id="42" dur="10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p:bldP spid="23562" grpId="0"/>
      <p:bldP spid="23565" grpId="0"/>
      <p:bldP spid="235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CFDD2B3-9B58-405C-A0A9-30D6E9B73EDB}"/>
              </a:ext>
            </a:extLst>
          </p:cNvPr>
          <p:cNvSpPr>
            <a:spLocks noGrp="1" noChangeArrowheads="1"/>
          </p:cNvSpPr>
          <p:nvPr>
            <p:ph type="title"/>
          </p:nvPr>
        </p:nvSpPr>
        <p:spPr>
          <a:solidFill>
            <a:schemeClr val="accent1"/>
          </a:solidFill>
          <a:ln>
            <a:solidFill>
              <a:schemeClr val="tx1"/>
            </a:solidFill>
            <a:miter lim="800000"/>
            <a:headEnd/>
            <a:tailEnd/>
          </a:ln>
        </p:spPr>
        <p:txBody>
          <a:bodyPr/>
          <a:lstStyle/>
          <a:p>
            <a:pPr algn="ctr"/>
            <a:r>
              <a:rPr lang="sl-SI" altLang="sl-SI" sz="4600" b="1">
                <a:latin typeface="Times New Roman" panose="02020603050405020304" pitchFamily="18" charset="0"/>
              </a:rPr>
              <a:t>Napad na Slovenijo</a:t>
            </a:r>
          </a:p>
        </p:txBody>
      </p:sp>
      <p:sp>
        <p:nvSpPr>
          <p:cNvPr id="25605" name="Text Box 5">
            <a:extLst>
              <a:ext uri="{FF2B5EF4-FFF2-40B4-BE49-F238E27FC236}">
                <a16:creationId xmlns:a16="http://schemas.microsoft.com/office/drawing/2014/main" id="{79745594-E791-4319-B2E2-C7CE18D6F09C}"/>
              </a:ext>
            </a:extLst>
          </p:cNvPr>
          <p:cNvSpPr txBox="1">
            <a:spLocks noChangeArrowheads="1"/>
          </p:cNvSpPr>
          <p:nvPr/>
        </p:nvSpPr>
        <p:spPr bwMode="auto">
          <a:xfrm>
            <a:off x="376238" y="150653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V noči s 25. na 26. junij 1991</a:t>
            </a:r>
          </a:p>
        </p:txBody>
      </p:sp>
      <p:sp>
        <p:nvSpPr>
          <p:cNvPr id="25607" name="Text Box 7">
            <a:extLst>
              <a:ext uri="{FF2B5EF4-FFF2-40B4-BE49-F238E27FC236}">
                <a16:creationId xmlns:a16="http://schemas.microsoft.com/office/drawing/2014/main" id="{D49F60F6-B0F7-46AE-A492-EF33417FF3CD}"/>
              </a:ext>
            </a:extLst>
          </p:cNvPr>
          <p:cNvSpPr txBox="1">
            <a:spLocks noChangeArrowheads="1"/>
          </p:cNvSpPr>
          <p:nvPr/>
        </p:nvSpPr>
        <p:spPr bwMode="auto">
          <a:xfrm>
            <a:off x="395288" y="1916113"/>
            <a:ext cx="781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Zvezna vlada je sklenila, da je treba ponovno prevzeti nadzor nad mejnimi prehodi.</a:t>
            </a:r>
          </a:p>
          <a:p>
            <a:r>
              <a:rPr lang="sl-SI" altLang="sl-SI">
                <a:latin typeface="Times New Roman" panose="02020603050405020304" pitchFamily="18" charset="0"/>
              </a:rPr>
              <a:t>To je zaupala zvezni policiji in JLA.</a:t>
            </a:r>
          </a:p>
        </p:txBody>
      </p:sp>
      <p:sp>
        <p:nvSpPr>
          <p:cNvPr id="25613" name="Text Box 13">
            <a:extLst>
              <a:ext uri="{FF2B5EF4-FFF2-40B4-BE49-F238E27FC236}">
                <a16:creationId xmlns:a16="http://schemas.microsoft.com/office/drawing/2014/main" id="{D531D49E-3C8A-4469-95B5-EE5AF3078A1A}"/>
              </a:ext>
            </a:extLst>
          </p:cNvPr>
          <p:cNvSpPr txBox="1">
            <a:spLocks noChangeArrowheads="1"/>
          </p:cNvSpPr>
          <p:nvPr/>
        </p:nvSpPr>
        <p:spPr bwMode="auto">
          <a:xfrm>
            <a:off x="376238" y="2801938"/>
            <a:ext cx="165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26. Junij ponoči</a:t>
            </a:r>
          </a:p>
        </p:txBody>
      </p:sp>
      <p:sp>
        <p:nvSpPr>
          <p:cNvPr id="25614" name="Text Box 14">
            <a:extLst>
              <a:ext uri="{FF2B5EF4-FFF2-40B4-BE49-F238E27FC236}">
                <a16:creationId xmlns:a16="http://schemas.microsoft.com/office/drawing/2014/main" id="{C29C1E5F-C57E-40FD-BC2E-8A6C66376A31}"/>
              </a:ext>
            </a:extLst>
          </p:cNvPr>
          <p:cNvSpPr txBox="1">
            <a:spLocks noChangeArrowheads="1"/>
          </p:cNvSpPr>
          <p:nvPr/>
        </p:nvSpPr>
        <p:spPr bwMode="auto">
          <a:xfrm>
            <a:off x="447675" y="3233738"/>
            <a:ext cx="78676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Oklepne enote Jugoslovanske ljudske armade so začele prodirati iz hrvaške</a:t>
            </a:r>
          </a:p>
          <a:p>
            <a:r>
              <a:rPr lang="sl-SI" altLang="sl-SI">
                <a:latin typeface="Times New Roman" panose="02020603050405020304" pitchFamily="18" charset="0"/>
              </a:rPr>
              <a:t>v Slovenijo. Začela se je desetdnevna vojna za Slovenijo. Najostrejši spopadi so bili</a:t>
            </a:r>
          </a:p>
          <a:p>
            <a:r>
              <a:rPr lang="sl-SI" altLang="sl-SI">
                <a:latin typeface="Times New Roman" panose="02020603050405020304" pitchFamily="18" charset="0"/>
              </a:rPr>
              <a:t>Ponekod na Štajerskem, Dolenjskem, v okolici brniškega letališča…</a:t>
            </a:r>
          </a:p>
        </p:txBody>
      </p:sp>
      <p:pic>
        <p:nvPicPr>
          <p:cNvPr id="25615" name="Picture 15" descr="odhod3">
            <a:extLst>
              <a:ext uri="{FF2B5EF4-FFF2-40B4-BE49-F238E27FC236}">
                <a16:creationId xmlns:a16="http://schemas.microsoft.com/office/drawing/2014/main" id="{88D91621-4A8B-4BE5-B552-F0BF7CD1B0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4292600"/>
            <a:ext cx="1560513" cy="2262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7" name="Picture 17" descr="Tank01">
            <a:extLst>
              <a:ext uri="{FF2B5EF4-FFF2-40B4-BE49-F238E27FC236}">
                <a16:creationId xmlns:a16="http://schemas.microsoft.com/office/drawing/2014/main" id="{9C15B6A1-05EC-4D4E-83A0-CB6533EDE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4240213"/>
            <a:ext cx="2808287" cy="2303462"/>
          </a:xfrm>
          <a:prstGeom prst="rect">
            <a:avLst/>
          </a:prstGeom>
          <a:noFill/>
          <a:extLst>
            <a:ext uri="{909E8E84-426E-40DD-AFC4-6F175D3DCCD1}">
              <a14:hiddenFill xmlns:a14="http://schemas.microsoft.com/office/drawing/2010/main">
                <a:solidFill>
                  <a:srgbClr val="FFFFFF"/>
                </a:solidFill>
              </a14:hiddenFill>
            </a:ext>
          </a:extLst>
        </p:spPr>
      </p:pic>
      <p:pic>
        <p:nvPicPr>
          <p:cNvPr id="25619" name="Picture 19" descr="Vojna-11">
            <a:extLst>
              <a:ext uri="{FF2B5EF4-FFF2-40B4-BE49-F238E27FC236}">
                <a16:creationId xmlns:a16="http://schemas.microsoft.com/office/drawing/2014/main" id="{8580E259-35D4-4CD5-902C-AB901B453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4248150"/>
            <a:ext cx="3024188"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605"/>
                                        </p:tgtEl>
                                        <p:attrNameLst>
                                          <p:attrName>style.visibility</p:attrName>
                                        </p:attrNameLst>
                                      </p:cBhvr>
                                      <p:to>
                                        <p:strVal val="visible"/>
                                      </p:to>
                                    </p:set>
                                    <p:anim calcmode="discrete" valueType="clr">
                                      <p:cBhvr override="childStyle">
                                        <p:cTn id="14" dur="80"/>
                                        <p:tgtEl>
                                          <p:spTgt spid="2560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5"/>
                                        </p:tgtEl>
                                        <p:attrNameLst>
                                          <p:attrName>fillcolor</p:attrName>
                                        </p:attrNameLst>
                                      </p:cBhvr>
                                      <p:tavLst>
                                        <p:tav tm="0">
                                          <p:val>
                                            <p:clrVal>
                                              <a:schemeClr val="accent2"/>
                                            </p:clrVal>
                                          </p:val>
                                        </p:tav>
                                        <p:tav tm="50000">
                                          <p:val>
                                            <p:clrVal>
                                              <a:schemeClr val="hlink"/>
                                            </p:clrVal>
                                          </p:val>
                                        </p:tav>
                                      </p:tavLst>
                                    </p:anim>
                                    <p:set>
                                      <p:cBhvr>
                                        <p:cTn id="16" dur="80"/>
                                        <p:tgtEl>
                                          <p:spTgt spid="2560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607"/>
                                        </p:tgtEl>
                                        <p:attrNameLst>
                                          <p:attrName>style.visibility</p:attrName>
                                        </p:attrNameLst>
                                      </p:cBhvr>
                                      <p:to>
                                        <p:strVal val="visible"/>
                                      </p:to>
                                    </p:set>
                                    <p:anim calcmode="discrete" valueType="clr">
                                      <p:cBhvr override="childStyle">
                                        <p:cTn id="21" dur="80"/>
                                        <p:tgtEl>
                                          <p:spTgt spid="2560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607"/>
                                        </p:tgtEl>
                                        <p:attrNameLst>
                                          <p:attrName>fillcolor</p:attrName>
                                        </p:attrNameLst>
                                      </p:cBhvr>
                                      <p:tavLst>
                                        <p:tav tm="0">
                                          <p:val>
                                            <p:clrVal>
                                              <a:schemeClr val="accent2"/>
                                            </p:clrVal>
                                          </p:val>
                                        </p:tav>
                                        <p:tav tm="50000">
                                          <p:val>
                                            <p:clrVal>
                                              <a:schemeClr val="hlink"/>
                                            </p:clrVal>
                                          </p:val>
                                        </p:tav>
                                      </p:tavLst>
                                    </p:anim>
                                    <p:set>
                                      <p:cBhvr>
                                        <p:cTn id="23" dur="80"/>
                                        <p:tgtEl>
                                          <p:spTgt spid="2560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5613"/>
                                        </p:tgtEl>
                                        <p:attrNameLst>
                                          <p:attrName>style.visibility</p:attrName>
                                        </p:attrNameLst>
                                      </p:cBhvr>
                                      <p:to>
                                        <p:strVal val="visible"/>
                                      </p:to>
                                    </p:set>
                                    <p:anim calcmode="discrete" valueType="clr">
                                      <p:cBhvr override="childStyle">
                                        <p:cTn id="28" dur="80"/>
                                        <p:tgtEl>
                                          <p:spTgt spid="256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613"/>
                                        </p:tgtEl>
                                        <p:attrNameLst>
                                          <p:attrName>fillcolor</p:attrName>
                                        </p:attrNameLst>
                                      </p:cBhvr>
                                      <p:tavLst>
                                        <p:tav tm="0">
                                          <p:val>
                                            <p:clrVal>
                                              <a:schemeClr val="accent2"/>
                                            </p:clrVal>
                                          </p:val>
                                        </p:tav>
                                        <p:tav tm="50000">
                                          <p:val>
                                            <p:clrVal>
                                              <a:schemeClr val="hlink"/>
                                            </p:clrVal>
                                          </p:val>
                                        </p:tav>
                                      </p:tavLst>
                                    </p:anim>
                                    <p:set>
                                      <p:cBhvr>
                                        <p:cTn id="30" dur="80"/>
                                        <p:tgtEl>
                                          <p:spTgt spid="25613"/>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5614"/>
                                        </p:tgtEl>
                                        <p:attrNameLst>
                                          <p:attrName>style.visibility</p:attrName>
                                        </p:attrNameLst>
                                      </p:cBhvr>
                                      <p:to>
                                        <p:strVal val="visible"/>
                                      </p:to>
                                    </p:set>
                                    <p:anim calcmode="discrete" valueType="clr">
                                      <p:cBhvr override="childStyle">
                                        <p:cTn id="35" dur="80"/>
                                        <p:tgtEl>
                                          <p:spTgt spid="256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5614"/>
                                        </p:tgtEl>
                                        <p:attrNameLst>
                                          <p:attrName>fillcolor</p:attrName>
                                        </p:attrNameLst>
                                      </p:cBhvr>
                                      <p:tavLst>
                                        <p:tav tm="0">
                                          <p:val>
                                            <p:clrVal>
                                              <a:schemeClr val="accent2"/>
                                            </p:clrVal>
                                          </p:val>
                                        </p:tav>
                                        <p:tav tm="50000">
                                          <p:val>
                                            <p:clrVal>
                                              <a:schemeClr val="hlink"/>
                                            </p:clrVal>
                                          </p:val>
                                        </p:tav>
                                      </p:tavLst>
                                    </p:anim>
                                    <p:set>
                                      <p:cBhvr>
                                        <p:cTn id="37" dur="80"/>
                                        <p:tgtEl>
                                          <p:spTgt spid="25614"/>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5615"/>
                                        </p:tgtEl>
                                        <p:attrNameLst>
                                          <p:attrName>style.visibility</p:attrName>
                                        </p:attrNameLst>
                                      </p:cBhvr>
                                      <p:to>
                                        <p:strVal val="visible"/>
                                      </p:to>
                                    </p:set>
                                    <p:animEffect transition="in" filter="fade">
                                      <p:cBhvr>
                                        <p:cTn id="42" dur="1000"/>
                                        <p:tgtEl>
                                          <p:spTgt spid="25615"/>
                                        </p:tgtEl>
                                      </p:cBhvr>
                                    </p:animEffect>
                                    <p:anim calcmode="lin" valueType="num">
                                      <p:cBhvr>
                                        <p:cTn id="43" dur="1000" fill="hold"/>
                                        <p:tgtEl>
                                          <p:spTgt spid="25615"/>
                                        </p:tgtEl>
                                        <p:attrNameLst>
                                          <p:attrName>ppt_x</p:attrName>
                                        </p:attrNameLst>
                                      </p:cBhvr>
                                      <p:tavLst>
                                        <p:tav tm="0">
                                          <p:val>
                                            <p:strVal val="#ppt_x"/>
                                          </p:val>
                                        </p:tav>
                                        <p:tav tm="100000">
                                          <p:val>
                                            <p:strVal val="#ppt_x"/>
                                          </p:val>
                                        </p:tav>
                                      </p:tavLst>
                                    </p:anim>
                                    <p:anim calcmode="lin" valueType="num">
                                      <p:cBhvr>
                                        <p:cTn id="44" dur="1000" fill="hold"/>
                                        <p:tgtEl>
                                          <p:spTgt spid="25615"/>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5617"/>
                                        </p:tgtEl>
                                        <p:attrNameLst>
                                          <p:attrName>style.visibility</p:attrName>
                                        </p:attrNameLst>
                                      </p:cBhvr>
                                      <p:to>
                                        <p:strVal val="visible"/>
                                      </p:to>
                                    </p:set>
                                    <p:animEffect transition="in" filter="fade">
                                      <p:cBhvr>
                                        <p:cTn id="49" dur="1000"/>
                                        <p:tgtEl>
                                          <p:spTgt spid="25617"/>
                                        </p:tgtEl>
                                      </p:cBhvr>
                                    </p:animEffect>
                                    <p:anim calcmode="lin" valueType="num">
                                      <p:cBhvr>
                                        <p:cTn id="50" dur="1000" fill="hold"/>
                                        <p:tgtEl>
                                          <p:spTgt spid="25617"/>
                                        </p:tgtEl>
                                        <p:attrNameLst>
                                          <p:attrName>ppt_x</p:attrName>
                                        </p:attrNameLst>
                                      </p:cBhvr>
                                      <p:tavLst>
                                        <p:tav tm="0">
                                          <p:val>
                                            <p:strVal val="#ppt_x"/>
                                          </p:val>
                                        </p:tav>
                                        <p:tav tm="100000">
                                          <p:val>
                                            <p:strVal val="#ppt_x"/>
                                          </p:val>
                                        </p:tav>
                                      </p:tavLst>
                                    </p:anim>
                                    <p:anim calcmode="lin" valueType="num">
                                      <p:cBhvr>
                                        <p:cTn id="51" dur="1000" fill="hold"/>
                                        <p:tgtEl>
                                          <p:spTgt spid="25617"/>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25619"/>
                                        </p:tgtEl>
                                        <p:attrNameLst>
                                          <p:attrName>style.visibility</p:attrName>
                                        </p:attrNameLst>
                                      </p:cBhvr>
                                      <p:to>
                                        <p:strVal val="visible"/>
                                      </p:to>
                                    </p:set>
                                    <p:animEffect transition="in" filter="fade">
                                      <p:cBhvr>
                                        <p:cTn id="56" dur="1000"/>
                                        <p:tgtEl>
                                          <p:spTgt spid="25619"/>
                                        </p:tgtEl>
                                      </p:cBhvr>
                                    </p:animEffect>
                                    <p:anim calcmode="lin" valueType="num">
                                      <p:cBhvr>
                                        <p:cTn id="57" dur="1000" fill="hold"/>
                                        <p:tgtEl>
                                          <p:spTgt spid="25619"/>
                                        </p:tgtEl>
                                        <p:attrNameLst>
                                          <p:attrName>ppt_x</p:attrName>
                                        </p:attrNameLst>
                                      </p:cBhvr>
                                      <p:tavLst>
                                        <p:tav tm="0">
                                          <p:val>
                                            <p:strVal val="#ppt_x"/>
                                          </p:val>
                                        </p:tav>
                                        <p:tav tm="100000">
                                          <p:val>
                                            <p:strVal val="#ppt_x"/>
                                          </p:val>
                                        </p:tav>
                                      </p:tavLst>
                                    </p:anim>
                                    <p:anim calcmode="lin" valueType="num">
                                      <p:cBhvr>
                                        <p:cTn id="58" dur="1000" fill="hold"/>
                                        <p:tgtEl>
                                          <p:spTgt spid="256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5" grpId="0"/>
      <p:bldP spid="25607" grpId="0"/>
      <p:bldP spid="25613" grpId="0"/>
      <p:bldP spid="256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a:extLst>
              <a:ext uri="{FF2B5EF4-FFF2-40B4-BE49-F238E27FC236}">
                <a16:creationId xmlns:a16="http://schemas.microsoft.com/office/drawing/2014/main" id="{471D39D4-D9E1-4D8C-AD60-DE9B6FDBB83A}"/>
              </a:ext>
            </a:extLst>
          </p:cNvPr>
          <p:cNvSpPr txBox="1">
            <a:spLocks noChangeArrowheads="1"/>
          </p:cNvSpPr>
          <p:nvPr/>
        </p:nvSpPr>
        <p:spPr bwMode="auto">
          <a:xfrm>
            <a:off x="250825" y="981075"/>
            <a:ext cx="1485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28. Junij 1991</a:t>
            </a:r>
          </a:p>
        </p:txBody>
      </p:sp>
      <p:sp>
        <p:nvSpPr>
          <p:cNvPr id="29702" name="Text Box 6">
            <a:extLst>
              <a:ext uri="{FF2B5EF4-FFF2-40B4-BE49-F238E27FC236}">
                <a16:creationId xmlns:a16="http://schemas.microsoft.com/office/drawing/2014/main" id="{B111BCEC-1709-47E4-90D5-83F50851A252}"/>
              </a:ext>
            </a:extLst>
          </p:cNvPr>
          <p:cNvSpPr txBox="1">
            <a:spLocks noChangeArrowheads="1"/>
          </p:cNvSpPr>
          <p:nvPr/>
        </p:nvSpPr>
        <p:spPr bwMode="auto">
          <a:xfrm>
            <a:off x="250825" y="1484313"/>
            <a:ext cx="7975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JLA je zasedla večino mejnih prehodov in taktično ponudila premirje; nekatere njene</a:t>
            </a:r>
          </a:p>
          <a:p>
            <a:r>
              <a:rPr lang="sl-SI" altLang="sl-SI">
                <a:latin typeface="Times New Roman" panose="02020603050405020304" pitchFamily="18" charset="0"/>
              </a:rPr>
              <a:t>enote in vojašnice so bile obkoljene, oskrbovala jih je lahko le z helikopterji, precej </a:t>
            </a:r>
          </a:p>
          <a:p>
            <a:r>
              <a:rPr lang="sl-SI" altLang="sl-SI">
                <a:latin typeface="Times New Roman" panose="02020603050405020304" pitchFamily="18" charset="0"/>
              </a:rPr>
              <a:t>njenih pripadnikov pa se je predalo ali prestopilo na slovensko stran.</a:t>
            </a:r>
          </a:p>
        </p:txBody>
      </p:sp>
      <p:sp>
        <p:nvSpPr>
          <p:cNvPr id="29703" name="Text Box 7">
            <a:extLst>
              <a:ext uri="{FF2B5EF4-FFF2-40B4-BE49-F238E27FC236}">
                <a16:creationId xmlns:a16="http://schemas.microsoft.com/office/drawing/2014/main" id="{3900A856-EA9B-47A2-AAAD-9CB664101B77}"/>
              </a:ext>
            </a:extLst>
          </p:cNvPr>
          <p:cNvSpPr txBox="1">
            <a:spLocks noChangeArrowheads="1"/>
          </p:cNvSpPr>
          <p:nvPr/>
        </p:nvSpPr>
        <p:spPr bwMode="auto">
          <a:xfrm>
            <a:off x="250825" y="188913"/>
            <a:ext cx="827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JLA ni bila pripravljena na odpor slovenskih oboroženih sil, na enotnost prebivalstva, še</a:t>
            </a:r>
          </a:p>
          <a:p>
            <a:r>
              <a:rPr lang="sl-SI" altLang="sl-SI">
                <a:latin typeface="Times New Roman" panose="02020603050405020304" pitchFamily="18" charset="0"/>
              </a:rPr>
              <a:t>zlasti pa ne na uspešnost slovenske protiofenzive.</a:t>
            </a:r>
          </a:p>
        </p:txBody>
      </p:sp>
      <p:sp>
        <p:nvSpPr>
          <p:cNvPr id="29704" name="Text Box 8">
            <a:extLst>
              <a:ext uri="{FF2B5EF4-FFF2-40B4-BE49-F238E27FC236}">
                <a16:creationId xmlns:a16="http://schemas.microsoft.com/office/drawing/2014/main" id="{D5AE0E8B-39CC-4FA9-A11B-11CC1725437B}"/>
              </a:ext>
            </a:extLst>
          </p:cNvPr>
          <p:cNvSpPr txBox="1">
            <a:spLocks noChangeArrowheads="1"/>
          </p:cNvSpPr>
          <p:nvPr/>
        </p:nvSpPr>
        <p:spPr bwMode="auto">
          <a:xfrm>
            <a:off x="250825" y="2636838"/>
            <a:ext cx="7835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latin typeface="Times New Roman" panose="02020603050405020304" pitchFamily="18" charset="0"/>
              </a:rPr>
              <a:t>Posebnost te vojne so bile množične barikade in komunikacijske zapore ter blokade</a:t>
            </a:r>
          </a:p>
          <a:p>
            <a:r>
              <a:rPr lang="sl-SI" altLang="sl-SI">
                <a:latin typeface="Times New Roman" panose="02020603050405020304" pitchFamily="18" charset="0"/>
              </a:rPr>
              <a:t>enot oz. vojašnic JLA.</a:t>
            </a:r>
          </a:p>
        </p:txBody>
      </p:sp>
      <p:pic>
        <p:nvPicPr>
          <p:cNvPr id="29705" name="Picture 9" descr="vojna-04">
            <a:extLst>
              <a:ext uri="{FF2B5EF4-FFF2-40B4-BE49-F238E27FC236}">
                <a16:creationId xmlns:a16="http://schemas.microsoft.com/office/drawing/2014/main" id="{1B4FFE5D-14DC-48B1-A742-AB45DDEC6289}"/>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23850" y="3573463"/>
            <a:ext cx="4248150" cy="293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7" name="Picture 11" descr="vojna-09">
            <a:extLst>
              <a:ext uri="{FF2B5EF4-FFF2-40B4-BE49-F238E27FC236}">
                <a16:creationId xmlns:a16="http://schemas.microsoft.com/office/drawing/2014/main" id="{74A1CABD-F40A-4B36-8AE3-C366DB63F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73463"/>
            <a:ext cx="4321175" cy="2952750"/>
          </a:xfrm>
          <a:prstGeom prst="rect">
            <a:avLst/>
          </a:prstGeom>
          <a:noFill/>
          <a:extLst>
            <a:ext uri="{909E8E84-426E-40DD-AFC4-6F175D3DCCD1}">
              <a14:hiddenFill xmlns:a14="http://schemas.microsoft.com/office/drawing/2010/main">
                <a:solidFill>
                  <a:srgbClr val="FFFFFF"/>
                </a:solidFill>
              </a14:hiddenFill>
            </a:ext>
          </a:extLst>
        </p:spPr>
      </p:pic>
      <p:pic>
        <p:nvPicPr>
          <p:cNvPr id="29713" name="Picture 17" descr="Vojna-021">
            <a:extLst>
              <a:ext uri="{FF2B5EF4-FFF2-40B4-BE49-F238E27FC236}">
                <a16:creationId xmlns:a16="http://schemas.microsoft.com/office/drawing/2014/main" id="{15AAE6B4-FC11-469B-8481-F77113946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88913"/>
            <a:ext cx="4392613" cy="3144837"/>
          </a:xfrm>
          <a:prstGeom prst="rect">
            <a:avLst/>
          </a:prstGeom>
          <a:noFill/>
          <a:extLst>
            <a:ext uri="{909E8E84-426E-40DD-AFC4-6F175D3DCCD1}">
              <a14:hiddenFill xmlns:a14="http://schemas.microsoft.com/office/drawing/2010/main">
                <a:solidFill>
                  <a:srgbClr val="FFFFFF"/>
                </a:solidFill>
              </a14:hiddenFill>
            </a:ext>
          </a:extLst>
        </p:spPr>
      </p:pic>
      <p:pic>
        <p:nvPicPr>
          <p:cNvPr id="29716" name="Picture 20" descr="vojna-06">
            <a:extLst>
              <a:ext uri="{FF2B5EF4-FFF2-40B4-BE49-F238E27FC236}">
                <a16:creationId xmlns:a16="http://schemas.microsoft.com/office/drawing/2014/main" id="{EEE47E51-C96E-4135-907F-FCA8340086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88913"/>
            <a:ext cx="4176712" cy="3133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3"/>
                                        </p:tgtEl>
                                        <p:attrNameLst>
                                          <p:attrName>style.visibility</p:attrName>
                                        </p:attrNameLst>
                                      </p:cBhvr>
                                      <p:to>
                                        <p:strVal val="visible"/>
                                      </p:to>
                                    </p:set>
                                    <p:anim calcmode="discrete" valueType="clr">
                                      <p:cBhvr override="childStyle">
                                        <p:cTn id="7" dur="80"/>
                                        <p:tgtEl>
                                          <p:spTgt spid="297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3"/>
                                        </p:tgtEl>
                                        <p:attrNameLst>
                                          <p:attrName>fillcolor</p:attrName>
                                        </p:attrNameLst>
                                      </p:cBhvr>
                                      <p:tavLst>
                                        <p:tav tm="0">
                                          <p:val>
                                            <p:clrVal>
                                              <a:schemeClr val="accent2"/>
                                            </p:clrVal>
                                          </p:val>
                                        </p:tav>
                                        <p:tav tm="50000">
                                          <p:val>
                                            <p:clrVal>
                                              <a:schemeClr val="hlink"/>
                                            </p:clrVal>
                                          </p:val>
                                        </p:tav>
                                      </p:tavLst>
                                    </p:anim>
                                    <p:set>
                                      <p:cBhvr>
                                        <p:cTn id="9" dur="80"/>
                                        <p:tgtEl>
                                          <p:spTgt spid="297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9701"/>
                                        </p:tgtEl>
                                        <p:attrNameLst>
                                          <p:attrName>style.visibility</p:attrName>
                                        </p:attrNameLst>
                                      </p:cBhvr>
                                      <p:to>
                                        <p:strVal val="visible"/>
                                      </p:to>
                                    </p:set>
                                    <p:anim calcmode="discrete" valueType="clr">
                                      <p:cBhvr override="childStyle">
                                        <p:cTn id="14"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701"/>
                                        </p:tgtEl>
                                        <p:attrNameLst>
                                          <p:attrName>fillcolor</p:attrName>
                                        </p:attrNameLst>
                                      </p:cBhvr>
                                      <p:tavLst>
                                        <p:tav tm="0">
                                          <p:val>
                                            <p:clrVal>
                                              <a:schemeClr val="accent2"/>
                                            </p:clrVal>
                                          </p:val>
                                        </p:tav>
                                        <p:tav tm="50000">
                                          <p:val>
                                            <p:clrVal>
                                              <a:schemeClr val="hlink"/>
                                            </p:clrVal>
                                          </p:val>
                                        </p:tav>
                                      </p:tavLst>
                                    </p:anim>
                                    <p:set>
                                      <p:cBhvr>
                                        <p:cTn id="16" dur="80"/>
                                        <p:tgtEl>
                                          <p:spTgt spid="2970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9702"/>
                                        </p:tgtEl>
                                        <p:attrNameLst>
                                          <p:attrName>style.visibility</p:attrName>
                                        </p:attrNameLst>
                                      </p:cBhvr>
                                      <p:to>
                                        <p:strVal val="visible"/>
                                      </p:to>
                                    </p:set>
                                    <p:anim calcmode="discrete" valueType="clr">
                                      <p:cBhvr override="childStyle">
                                        <p:cTn id="21" dur="80"/>
                                        <p:tgtEl>
                                          <p:spTgt spid="2970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702"/>
                                        </p:tgtEl>
                                        <p:attrNameLst>
                                          <p:attrName>fillcolor</p:attrName>
                                        </p:attrNameLst>
                                      </p:cBhvr>
                                      <p:tavLst>
                                        <p:tav tm="0">
                                          <p:val>
                                            <p:clrVal>
                                              <a:schemeClr val="accent2"/>
                                            </p:clrVal>
                                          </p:val>
                                        </p:tav>
                                        <p:tav tm="50000">
                                          <p:val>
                                            <p:clrVal>
                                              <a:schemeClr val="hlink"/>
                                            </p:clrVal>
                                          </p:val>
                                        </p:tav>
                                      </p:tavLst>
                                    </p:anim>
                                    <p:set>
                                      <p:cBhvr>
                                        <p:cTn id="23" dur="80"/>
                                        <p:tgtEl>
                                          <p:spTgt spid="2970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9704"/>
                                        </p:tgtEl>
                                        <p:attrNameLst>
                                          <p:attrName>style.visibility</p:attrName>
                                        </p:attrNameLst>
                                      </p:cBhvr>
                                      <p:to>
                                        <p:strVal val="visible"/>
                                      </p:to>
                                    </p:set>
                                    <p:anim calcmode="discrete" valueType="clr">
                                      <p:cBhvr override="childStyle">
                                        <p:cTn id="28" dur="80"/>
                                        <p:tgtEl>
                                          <p:spTgt spid="2970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9704"/>
                                        </p:tgtEl>
                                        <p:attrNameLst>
                                          <p:attrName>fillcolor</p:attrName>
                                        </p:attrNameLst>
                                      </p:cBhvr>
                                      <p:tavLst>
                                        <p:tav tm="0">
                                          <p:val>
                                            <p:clrVal>
                                              <a:schemeClr val="accent2"/>
                                            </p:clrVal>
                                          </p:val>
                                        </p:tav>
                                        <p:tav tm="50000">
                                          <p:val>
                                            <p:clrVal>
                                              <a:schemeClr val="hlink"/>
                                            </p:clrVal>
                                          </p:val>
                                        </p:tav>
                                      </p:tavLst>
                                    </p:anim>
                                    <p:set>
                                      <p:cBhvr>
                                        <p:cTn id="30" dur="80"/>
                                        <p:tgtEl>
                                          <p:spTgt spid="29704"/>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29705"/>
                                        </p:tgtEl>
                                        <p:attrNameLst>
                                          <p:attrName>style.visibility</p:attrName>
                                        </p:attrNameLst>
                                      </p:cBhvr>
                                      <p:to>
                                        <p:strVal val="visible"/>
                                      </p:to>
                                    </p:set>
                                    <p:animEffect transition="in" filter="fade">
                                      <p:cBhvr>
                                        <p:cTn id="35" dur="1000"/>
                                        <p:tgtEl>
                                          <p:spTgt spid="29705"/>
                                        </p:tgtEl>
                                      </p:cBhvr>
                                    </p:animEffect>
                                    <p:anim calcmode="lin" valueType="num">
                                      <p:cBhvr>
                                        <p:cTn id="36" dur="1000" fill="hold"/>
                                        <p:tgtEl>
                                          <p:spTgt spid="29705"/>
                                        </p:tgtEl>
                                        <p:attrNameLst>
                                          <p:attrName>ppt_x</p:attrName>
                                        </p:attrNameLst>
                                      </p:cBhvr>
                                      <p:tavLst>
                                        <p:tav tm="0">
                                          <p:val>
                                            <p:strVal val="#ppt_x"/>
                                          </p:val>
                                        </p:tav>
                                        <p:tav tm="100000">
                                          <p:val>
                                            <p:strVal val="#ppt_x"/>
                                          </p:val>
                                        </p:tav>
                                      </p:tavLst>
                                    </p:anim>
                                    <p:anim calcmode="lin" valueType="num">
                                      <p:cBhvr>
                                        <p:cTn id="37" dur="1000" fill="hold"/>
                                        <p:tgtEl>
                                          <p:spTgt spid="2970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29707"/>
                                        </p:tgtEl>
                                        <p:attrNameLst>
                                          <p:attrName>style.visibility</p:attrName>
                                        </p:attrNameLst>
                                      </p:cBhvr>
                                      <p:to>
                                        <p:strVal val="visible"/>
                                      </p:to>
                                    </p:set>
                                    <p:animEffect transition="in" filter="fade">
                                      <p:cBhvr>
                                        <p:cTn id="42" dur="1000"/>
                                        <p:tgtEl>
                                          <p:spTgt spid="29707"/>
                                        </p:tgtEl>
                                      </p:cBhvr>
                                    </p:animEffect>
                                    <p:anim calcmode="lin" valueType="num">
                                      <p:cBhvr>
                                        <p:cTn id="43" dur="1000" fill="hold"/>
                                        <p:tgtEl>
                                          <p:spTgt spid="29707"/>
                                        </p:tgtEl>
                                        <p:attrNameLst>
                                          <p:attrName>ppt_x</p:attrName>
                                        </p:attrNameLst>
                                      </p:cBhvr>
                                      <p:tavLst>
                                        <p:tav tm="0">
                                          <p:val>
                                            <p:strVal val="#ppt_x"/>
                                          </p:val>
                                        </p:tav>
                                        <p:tav tm="100000">
                                          <p:val>
                                            <p:strVal val="#ppt_x"/>
                                          </p:val>
                                        </p:tav>
                                      </p:tavLst>
                                    </p:anim>
                                    <p:anim calcmode="lin" valueType="num">
                                      <p:cBhvr>
                                        <p:cTn id="44" dur="1000" fill="hold"/>
                                        <p:tgtEl>
                                          <p:spTgt spid="29707"/>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9713"/>
                                        </p:tgtEl>
                                        <p:attrNameLst>
                                          <p:attrName>style.visibility</p:attrName>
                                        </p:attrNameLst>
                                      </p:cBhvr>
                                      <p:to>
                                        <p:strVal val="visible"/>
                                      </p:to>
                                    </p:set>
                                    <p:animEffect transition="in" filter="fade">
                                      <p:cBhvr>
                                        <p:cTn id="49" dur="1000"/>
                                        <p:tgtEl>
                                          <p:spTgt spid="29713"/>
                                        </p:tgtEl>
                                      </p:cBhvr>
                                    </p:animEffect>
                                    <p:anim calcmode="lin" valueType="num">
                                      <p:cBhvr>
                                        <p:cTn id="50" dur="1000" fill="hold"/>
                                        <p:tgtEl>
                                          <p:spTgt spid="29713"/>
                                        </p:tgtEl>
                                        <p:attrNameLst>
                                          <p:attrName>ppt_x</p:attrName>
                                        </p:attrNameLst>
                                      </p:cBhvr>
                                      <p:tavLst>
                                        <p:tav tm="0">
                                          <p:val>
                                            <p:strVal val="#ppt_x"/>
                                          </p:val>
                                        </p:tav>
                                        <p:tav tm="100000">
                                          <p:val>
                                            <p:strVal val="#ppt_x"/>
                                          </p:val>
                                        </p:tav>
                                      </p:tavLst>
                                    </p:anim>
                                    <p:anim calcmode="lin" valueType="num">
                                      <p:cBhvr>
                                        <p:cTn id="51" dur="1000" fill="hold"/>
                                        <p:tgtEl>
                                          <p:spTgt spid="2971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29716"/>
                                        </p:tgtEl>
                                        <p:attrNameLst>
                                          <p:attrName>style.visibility</p:attrName>
                                        </p:attrNameLst>
                                      </p:cBhvr>
                                      <p:to>
                                        <p:strVal val="visible"/>
                                      </p:to>
                                    </p:set>
                                    <p:animEffect transition="in" filter="fade">
                                      <p:cBhvr>
                                        <p:cTn id="56" dur="1000"/>
                                        <p:tgtEl>
                                          <p:spTgt spid="29716"/>
                                        </p:tgtEl>
                                      </p:cBhvr>
                                    </p:animEffect>
                                    <p:anim calcmode="lin" valueType="num">
                                      <p:cBhvr>
                                        <p:cTn id="57" dur="1000" fill="hold"/>
                                        <p:tgtEl>
                                          <p:spTgt spid="29716"/>
                                        </p:tgtEl>
                                        <p:attrNameLst>
                                          <p:attrName>ppt_x</p:attrName>
                                        </p:attrNameLst>
                                      </p:cBhvr>
                                      <p:tavLst>
                                        <p:tav tm="0">
                                          <p:val>
                                            <p:strVal val="#ppt_x"/>
                                          </p:val>
                                        </p:tav>
                                        <p:tav tm="100000">
                                          <p:val>
                                            <p:strVal val="#ppt_x"/>
                                          </p:val>
                                        </p:tav>
                                      </p:tavLst>
                                    </p:anim>
                                    <p:anim calcmode="lin" valueType="num">
                                      <p:cBhvr>
                                        <p:cTn id="58" dur="1000" fill="hold"/>
                                        <p:tgtEl>
                                          <p:spTgt spid="297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4" grpId="0"/>
    </p:bldLst>
  </p:timing>
</p:sld>
</file>

<file path=ppt/theme/theme1.xml><?xml version="1.0" encoding="utf-8"?>
<a:theme xmlns:a="http://schemas.openxmlformats.org/drawingml/2006/main" name="Vodni znak">
  <a:themeElements>
    <a:clrScheme name="Vodni zna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odni zna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odni zna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odni zna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odni zna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odni zna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odni zna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odni zna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odni zna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odni zna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odni zna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0</TotalTime>
  <Words>1229</Words>
  <Application>Microsoft Office PowerPoint</Application>
  <PresentationFormat>On-screen Show (4:3)</PresentationFormat>
  <Paragraphs>159</Paragraphs>
  <Slides>18</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Times New Roman</vt:lpstr>
      <vt:lpstr>Wingdings</vt:lpstr>
      <vt:lpstr>Vodni znak</vt:lpstr>
      <vt:lpstr>PowerPoint Presentation</vt:lpstr>
      <vt:lpstr>Izkaznica</vt:lpstr>
      <vt:lpstr>Osamosvojitev</vt:lpstr>
      <vt:lpstr>PowerPoint Presentation</vt:lpstr>
      <vt:lpstr>          Prve povojne volitve</vt:lpstr>
      <vt:lpstr>Plebiscit</vt:lpstr>
      <vt:lpstr>Razglasitev neodvisnosti</vt:lpstr>
      <vt:lpstr>Napad na Slovenijo</vt:lpstr>
      <vt:lpstr>PowerPoint Presentation</vt:lpstr>
      <vt:lpstr>Brionska deklaracija</vt:lpstr>
      <vt:lpstr>Slovenski državni prazniki</vt:lpstr>
      <vt:lpstr>Delitev</vt:lpstr>
      <vt:lpstr>Parlament</vt:lpstr>
      <vt:lpstr>PowerPoint Presentation</vt:lpstr>
      <vt:lpstr>Najbolj uspešna podjetja</vt:lpstr>
      <vt:lpstr>Vodstvo</vt:lpstr>
      <vt:lpstr>Evropska unija</vt:lpstr>
      <vt:lpstr>Lepote Slovenije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2019-06-03T09:16:34Z</dcterms:created>
  <dcterms:modified xsi:type="dcterms:W3CDTF">2019-06-03T09:16:34Z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