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Lucida Sans Unicode" panose="020B0602030504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0E72BA3E-B150-471A-8C0C-40A007BE101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DE41FB79-05C8-4CE2-9AC2-3139B729217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8297797F-E572-42EF-A453-4A1C72E827B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CE3DB9CE-AB43-41E1-A97A-79EF6E5DB70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16230389-18DA-4E0C-B4A5-90DCCC37337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CE24DA64-D5FC-4078-8B5E-2E013358AE3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>
            <a:extLst>
              <a:ext uri="{FF2B5EF4-FFF2-40B4-BE49-F238E27FC236}">
                <a16:creationId xmlns:a16="http://schemas.microsoft.com/office/drawing/2014/main" id="{02EDDC94-88B9-4106-96F3-12267361329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E98FF8C1-12A3-471C-81C8-B8B3204670F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>
            <a:extLst>
              <a:ext uri="{FF2B5EF4-FFF2-40B4-BE49-F238E27FC236}">
                <a16:creationId xmlns:a16="http://schemas.microsoft.com/office/drawing/2014/main" id="{1BC8B761-FE85-4B57-BDAF-FAEC0280BC8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09FFB1A8-8047-4C33-AAC3-664647A36F9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CB543D62-5537-425B-A793-75D8602BA08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DA856929-BDE5-4418-ADF4-7C9C4D6C435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6859C268-1742-47DF-BF74-A61FF90DAA3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47B72A8D-774E-4B8C-A096-1790922318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3CE98F58-25FC-4783-8E75-DCBD0213411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2E82E8D3-11C9-4F92-8E50-69E0603477D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>
            <a:extLst>
              <a:ext uri="{FF2B5EF4-FFF2-40B4-BE49-F238E27FC236}">
                <a16:creationId xmlns:a16="http://schemas.microsoft.com/office/drawing/2014/main" id="{2C65CBE3-0C96-496D-9BC5-75F1FFDE91C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C17FD2EB-CEA1-43E2-9F3F-111F589291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A18E2211-9188-48E6-81BE-92C0D71B1FD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D1038540-9DBB-48E3-A0C2-B3A5A64D9C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726E06CF-111A-42CD-9E37-F95685610FE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9B87C92C-8754-425C-A726-99360F756A6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C2A53FC2-F1E7-4641-8A89-37A84EC4478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22910706-2A6C-4270-B919-D7249BB4131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B0DA3E61-F987-4EF8-B53F-11B89CE7E36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874257C-4006-4C76-B682-D87467B5F35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28850-C694-4DA1-BFA4-60E7CDAF2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10EAE-9CEC-46C8-AB80-07DA49DA9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AAFDD-634D-43B8-B8DF-20828D62C2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46F7D-DD22-4D11-A9F5-2DBBC9BE2C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D9CD7-0C47-4A90-9BB5-70197414DA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31DBC0-DF99-426B-9DE7-C1B5D0663706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45474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C711-5682-4C85-AC4E-00196D62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B53594-46C8-4F5E-A68C-D8D6B9BCF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672F4-F352-4DB6-82E5-7F3399E3C6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B7575-A402-4AFF-8EF0-C98D9E4093F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6A78A-1587-4A20-AD7F-22FFEF24EE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3F6301C-B08C-400A-BCCE-E9AB30913995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50243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99CE80-7FD8-4149-A8A6-9005C78C9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1513" cy="5484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BAAFD3-133B-4DE7-813F-A53C5909A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4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9EAA5-1072-4A21-B6F6-C106096E122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18A46-6DDD-43A8-9847-1BEB67FC90C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24BC8-11CF-4488-BE77-81530484E8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A4D4888-A891-442F-A88E-B39EE35BE742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354240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A57A3-4BDC-4EE3-A008-9A916A82C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28B364-A958-4FF4-A307-224FCA49C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98721-6BC9-4F83-9364-21870657FE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2F0BD-D1BE-41CD-8431-F29B49697F7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2BCBD-2405-4F74-A191-93C4F9F789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B32EF-9E34-4F53-A51E-B253B73A5A1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784588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8E7E3-93C0-4DB2-AB53-CDDB6445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32AC4-0FBC-47F6-AD14-915B4F365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439367-C937-4857-8882-742E4B8FECC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7F13F-3DEB-4F00-8BCA-8AC06502335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6B079-FDF5-4055-AAEE-02A29C72A0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E909B4-B14A-40B2-81D6-EB85ED3E32AD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450409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126A-1CF2-43F0-93B7-4FCF1FD1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329E8-6A3B-43FC-9223-2920E277D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417DD-86B6-4B1E-876C-60DE8FA5187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65251-4062-457E-8FEB-9629227389C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160ED3-FBFA-43C7-AA54-922976003A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6578D8-131C-4799-8059-B38035CD109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665018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09DE0-6E4E-4116-B6E9-72B2B92A1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03F50-2D60-4F4B-9884-9CFF87B03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ADC66-3AA6-452B-AD32-C9DB86D72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28C06-BB9D-4F42-9350-B1378B62C1C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67C2E-AE78-4CCC-A7BC-E71CF85AFF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8F379-7709-44B3-95C0-6D0422F698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13190B-68AE-427D-9485-8C660CD45D5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496386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575F-BFFD-4C15-8F03-B019C8569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734AC-77CB-4B9F-90D4-0342711EE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88872-A5B7-4D8B-846C-36F7A8CD4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AE315-BE0F-4471-BBC6-A085B7ECCD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89809D-5E60-4480-A710-5E7469F65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23DD79-FB70-4AA8-BB18-09A4008C5EF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FBCFD4-5AC5-46EB-9B3C-A845064CAB4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C81785-DEAB-406A-A345-8024844E53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21B6B1-E58E-48E3-B7F7-CF0DB7B58AFC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130067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30461-318A-4953-A618-7EDFE92AE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9900BB-48F2-4D13-850E-2D53FAB3391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A02282-7B8F-45C9-A707-B2A5297C12B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989FFD-134D-48FD-A56C-89A4B000EB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80BEA1-56F2-47BE-99A2-ECFE000408FB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49796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A714B0-A61C-4C4E-B84C-20E5E1AAD4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D2D3F-BD9E-4609-9E59-AF5C832B06C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5705B-EF38-445F-A17E-10692D6F15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6BD0D3D-098E-4BAF-929A-AEA7EAFBD10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0324389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0107A-8C4C-4A7E-AC40-413A2C0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1B513-88C3-4A04-B058-653F1E189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A4B41-622F-4C45-BFC3-6D6F14894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D323D-84DB-40E3-9CF9-5FE313205E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07CDE-5D99-41BA-9536-F2B1BE3DC37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A603E-47F6-42CE-9210-8DED395005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E66ED17-0FF4-453A-80BD-6E72A6121FDF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00666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C40BA-5373-429B-82EC-C1BFB03C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2BF1D-F9EA-450D-B487-C3FF85671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96812-8E19-493C-9B4E-2A1C1267748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20D1-7205-4A8D-8849-CC70A7CB2CE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5C182-BF3B-4159-8935-127DE127E3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893D81-A34A-47E3-8499-1546A57CC6B5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125025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F7ED6-464A-46CA-A5F2-554D8EF9F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2FAC21-5D81-4030-8DFE-C9BF0540C6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08450-0E4D-4235-99AD-EFDD4D4E9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71488-78B0-4EB8-B327-EB02A2F555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9BA83-0661-4975-8A61-CEC9B94C19A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B7E92-59EB-485F-9685-1BB34C0DA7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E4E82D-25A0-4B42-B519-38AE28F14CA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235481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B53B-5EBC-46E5-A4E4-CC684CE4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0432E-D57D-4561-B3D2-242C002B4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107AA-BDF8-495B-BB72-89E7C272F9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4CA67-DBC2-4952-A278-E56F62B5E2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28588-4672-45F1-959C-3F403AFFBA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25794D-269E-4768-AEA5-EE822003FF4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055892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12054E-64A8-4599-AAF1-D7A74EF1F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A3AEA-2EDE-4418-B9A9-62CE2B1BD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BA656-2EF6-4E17-BAE1-4934AB1D6B4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BB836-3D8F-4225-BEFD-86C759B498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9066C-E807-4EEA-8F28-19CAE50233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94D6DE-11D8-4B64-8593-DBD380E56D7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946635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93DF-8917-4174-8C89-500B5AD1D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0813" cy="11414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75C10E-A3C7-4307-9641-0D4A01FED7E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72F37-AD2C-42F0-B426-5E9A45B6E4C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73B63E-09A7-4C01-BCD7-46DF78B9C3B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fld id="{E24D4156-EBA3-4188-824A-E611B08DCA4F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92050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E387-D0B4-462E-9FB3-A254CBB7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9CF79-E800-423E-AB07-7D630C0CC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F9A04-BB85-464F-A59E-C4AC4923BA4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CB26F-B86D-40AE-B2D8-A61AE25F3D3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29B7B-3A75-4D00-B592-51A166C24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D42045-EE0C-46D1-981B-53B2CAF0B43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47263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71143-D223-4757-A2BC-5D4061F3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356B1-6895-461E-BE36-BB3088FA2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B61AA-4EF4-4FB1-BE93-4602C2154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D81A5-AA41-43A9-9F36-7CDB8A5CE3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C9649-F9B4-43AC-898E-6DBD17710D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CB0F1-941A-46DC-8212-C9694237AA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AEE269-1AD4-4DFC-80C7-CFE98A8BAD8F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50875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56B7-0B6B-41B2-B9C1-517DC52FA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46A305-6FB1-4228-8A9B-26480FA1D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D3B1D-D86D-48F6-9DB4-0873B70D2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42BDF-7F41-43CA-8B90-B4FBCA99C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4BBB9F-EAED-4B38-AFAA-E2DE9036F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AA687A-966D-4D23-90D7-AEC7924FD3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297A74-28D9-4F9E-B9AF-B7EDAADD594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EEBA3E-7114-4B9E-9D99-8FBE27551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C3D0E98-031F-403F-86E9-FFAE88638511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70275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6BC7E-45CD-4DAD-8994-0AE546AAC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E439D-C96B-4AB4-AB4E-E413FF9EDFB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BE454-955F-421B-8C7E-B74EE0BFD6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C18C7F-CAA3-479B-AFF2-86363FCD53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156625B-3BB3-43C1-BF01-E1E3AC52F244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9136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853B3A-D820-4E4B-A131-1CDC47AA4E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899E82-1310-4294-A27E-D2D70EB15A5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E5902-F8C4-44DA-8DF2-F307A2847E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23E077E-6880-43BA-9176-54BA8C8429F7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96416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606B5-C1ED-478A-BEF7-051DF777C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5EEBA-D764-4C08-AF39-4C07C1B3A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D62FB-51C5-436F-B8E5-0282B59DB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B5DAB0-0DA5-4D3B-9066-B44E133C5A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C100A2-16F4-433F-A597-A66DAC7761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EF641-4052-441A-BC8B-E615FC6AF79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51B626-66EB-4659-BC61-0976133D54BD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412843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E362-AD4F-474D-84F7-816D793E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307390-26AF-4A70-BFC7-BC8D5F789A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C90FA-8980-4877-8253-2556B1DCF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0054F-3A64-44EA-8058-E35646E41BA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3FDE1-D107-4480-9011-B681BCDAED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C1D0C2-8C8C-47E9-9B12-7BEE5861E1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9DC3E1-31EC-40F7-9C99-0A6403632B42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03678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7EF06789-A6F1-4640-B73C-66241FB07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F540369C-6605-4EEE-B884-4D369BF4DF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  <a:p>
            <a:pPr lvl="4"/>
            <a:r>
              <a:rPr lang="en-GB" altLang="sl-SI"/>
              <a:t>Eighth Outline Level</a:t>
            </a:r>
          </a:p>
          <a:p>
            <a:pPr lvl="4"/>
            <a:r>
              <a:rPr lang="en-GB" altLang="sl-SI"/>
              <a:t>Ninth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5E9919-5220-405F-B4E3-8EA53A0FCB3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4002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sl-SI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0486CB8-8D0D-4EA0-9564-040A048FF82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4002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C5F15D1-C2C7-4115-A699-BB577595D8D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4002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01909BAF-18B4-4743-BEFE-F4BD6E146531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defRPr sz="4400" b="1" i="1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defRPr sz="4400" b="1" i="1">
          <a:solidFill>
            <a:srgbClr val="000000"/>
          </a:solidFill>
          <a:latin typeface="Garamond" panose="02020404030301010803" pitchFamily="18" charset="0"/>
          <a:cs typeface="Lucida Sans Unicode" panose="020B0602030504020204" pitchFamily="34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defRPr sz="4400" b="1" i="1">
          <a:solidFill>
            <a:srgbClr val="000000"/>
          </a:solidFill>
          <a:latin typeface="Garamond" panose="02020404030301010803" pitchFamily="18" charset="0"/>
          <a:cs typeface="Lucida Sans Unicode" panose="020B0602030504020204" pitchFamily="34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defRPr sz="4400" b="1" i="1">
          <a:solidFill>
            <a:srgbClr val="000000"/>
          </a:solidFill>
          <a:latin typeface="Garamond" panose="02020404030301010803" pitchFamily="18" charset="0"/>
          <a:cs typeface="Lucida Sans Unicode" panose="020B0602030504020204" pitchFamily="34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defRPr sz="4400" b="1" i="1">
          <a:solidFill>
            <a:srgbClr val="000000"/>
          </a:solidFill>
          <a:latin typeface="Garamond" panose="02020404030301010803" pitchFamily="18" charset="0"/>
          <a:cs typeface="Lucida Sans Unicode" panose="020B0602030504020204" pitchFamily="34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defRPr sz="4400" b="1" i="1">
          <a:solidFill>
            <a:srgbClr val="000000"/>
          </a:solidFill>
          <a:latin typeface="Garamond" panose="02020404030301010803" pitchFamily="18" charset="0"/>
          <a:cs typeface="Lucida Sans Unicode" panose="020B0602030504020204" pitchFamily="34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defRPr sz="4400" b="1" i="1">
          <a:solidFill>
            <a:srgbClr val="000000"/>
          </a:solidFill>
          <a:latin typeface="Garamond" panose="02020404030301010803" pitchFamily="18" charset="0"/>
          <a:cs typeface="Lucida Sans Unicode" panose="020B0602030504020204" pitchFamily="34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defRPr sz="4400" b="1" i="1">
          <a:solidFill>
            <a:srgbClr val="000000"/>
          </a:solidFill>
          <a:latin typeface="Garamond" panose="02020404030301010803" pitchFamily="18" charset="0"/>
          <a:cs typeface="Lucida Sans Unicode" panose="020B0602030504020204" pitchFamily="34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defRPr sz="4400" b="1" i="1">
          <a:solidFill>
            <a:srgbClr val="000000"/>
          </a:solidFill>
          <a:latin typeface="Garamond" panose="02020404030301010803" pitchFamily="18" charset="0"/>
          <a:cs typeface="Lucida Sans Unicode" panose="020B0602030504020204" pitchFamily="34" charset="0"/>
        </a:defRPr>
      </a:lvl9pPr>
    </p:titleStyle>
    <p:bodyStyle>
      <a:lvl1pPr marL="341313" indent="-341313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4952AD58-8C7C-4696-8EE0-FC8EADDB9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0"/>
            <a:ext cx="7770813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title text format</a:t>
            </a: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82FC6504-B151-4D00-8283-3AC1EA30132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sl-SI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B645B43-1B3C-4B6B-BB90-45ACBC52DE0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 altLang="sl-SI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2A6F7B4-EEFE-4C81-A3CF-CD81DAE8DDD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C4488671-8E27-499A-9344-8CA3AA55F83B}" type="slidenum">
              <a:rPr lang="en-GB" altLang="sl-SI"/>
              <a:pPr/>
              <a:t>‹#›</a:t>
            </a:fld>
            <a:endParaRPr lang="en-GB" altLang="sl-SI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6EA4AF33-6EA7-4807-B029-5911864E3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the outline text format</a:t>
            </a:r>
          </a:p>
          <a:p>
            <a:pPr lvl="1"/>
            <a:r>
              <a:rPr lang="en-GB" altLang="sl-SI"/>
              <a:t>Second Outline Level</a:t>
            </a:r>
          </a:p>
          <a:p>
            <a:pPr lvl="2"/>
            <a:r>
              <a:rPr lang="en-GB" altLang="sl-SI"/>
              <a:t>Third Outline Level</a:t>
            </a:r>
          </a:p>
          <a:p>
            <a:pPr lvl="3"/>
            <a:r>
              <a:rPr lang="en-GB" altLang="sl-SI"/>
              <a:t>Fourth Outline Level</a:t>
            </a:r>
          </a:p>
          <a:p>
            <a:pPr lvl="4"/>
            <a:r>
              <a:rPr lang="en-GB" altLang="sl-SI"/>
              <a:t>Fifth Outline Level</a:t>
            </a:r>
          </a:p>
          <a:p>
            <a:pPr lvl="4"/>
            <a:r>
              <a:rPr lang="en-GB" altLang="sl-SI"/>
              <a:t>Sixth Outline Level</a:t>
            </a:r>
          </a:p>
          <a:p>
            <a:pPr lvl="4"/>
            <a:r>
              <a:rPr lang="en-GB" altLang="sl-SI"/>
              <a:t>Seventh Outline Level</a:t>
            </a:r>
          </a:p>
          <a:p>
            <a:pPr lvl="4"/>
            <a:r>
              <a:rPr lang="en-GB" altLang="sl-SI"/>
              <a:t>Eighth Outline Level</a:t>
            </a:r>
          </a:p>
          <a:p>
            <a:pPr lvl="4"/>
            <a:r>
              <a:rPr lang="en-GB" altLang="sl-SI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defRPr sz="4400" b="1" i="1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defRPr sz="4400" b="1" i="1">
          <a:solidFill>
            <a:srgbClr val="000000"/>
          </a:solidFill>
          <a:latin typeface="Garamond" panose="02020404030301010803" pitchFamily="18" charset="0"/>
          <a:cs typeface="Lucida Sans Unicode" panose="020B0602030504020204" pitchFamily="34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defRPr sz="4400" b="1" i="1">
          <a:solidFill>
            <a:srgbClr val="000000"/>
          </a:solidFill>
          <a:latin typeface="Garamond" panose="02020404030301010803" pitchFamily="18" charset="0"/>
          <a:cs typeface="Lucida Sans Unicode" panose="020B0602030504020204" pitchFamily="34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defRPr sz="4400" b="1" i="1">
          <a:solidFill>
            <a:srgbClr val="000000"/>
          </a:solidFill>
          <a:latin typeface="Garamond" panose="02020404030301010803" pitchFamily="18" charset="0"/>
          <a:cs typeface="Lucida Sans Unicode" panose="020B0602030504020204" pitchFamily="34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defRPr sz="4400" b="1" i="1">
          <a:solidFill>
            <a:srgbClr val="000000"/>
          </a:solidFill>
          <a:latin typeface="Garamond" panose="02020404030301010803" pitchFamily="18" charset="0"/>
          <a:cs typeface="Lucida Sans Unicode" panose="020B0602030504020204" pitchFamily="34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defRPr sz="4400" b="1" i="1">
          <a:solidFill>
            <a:srgbClr val="000000"/>
          </a:solidFill>
          <a:latin typeface="Garamond" panose="02020404030301010803" pitchFamily="18" charset="0"/>
          <a:cs typeface="Lucida Sans Unicode" panose="020B0602030504020204" pitchFamily="34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defRPr sz="4400" b="1" i="1">
          <a:solidFill>
            <a:srgbClr val="000000"/>
          </a:solidFill>
          <a:latin typeface="Garamond" panose="02020404030301010803" pitchFamily="18" charset="0"/>
          <a:cs typeface="Lucida Sans Unicode" panose="020B0602030504020204" pitchFamily="34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defRPr sz="4400" b="1" i="1">
          <a:solidFill>
            <a:srgbClr val="000000"/>
          </a:solidFill>
          <a:latin typeface="Garamond" panose="02020404030301010803" pitchFamily="18" charset="0"/>
          <a:cs typeface="Lucida Sans Unicode" panose="020B0602030504020204" pitchFamily="34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defRPr sz="4400" b="1" i="1">
          <a:solidFill>
            <a:srgbClr val="000000"/>
          </a:solidFill>
          <a:latin typeface="Garamond" panose="02020404030301010803" pitchFamily="18" charset="0"/>
          <a:cs typeface="Lucida Sans Unicode" panose="020B0602030504020204" pitchFamily="34" charset="0"/>
        </a:defRPr>
      </a:lvl9pPr>
    </p:titleStyle>
    <p:bodyStyle>
      <a:lvl1pPr marL="341313" indent="-341313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Garamond" panose="02020404030301010803" pitchFamily="18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92F19CAC-C742-49CE-B098-CB33283A2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819275"/>
            <a:ext cx="7772400" cy="13128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4000" b="0" i="0"/>
              <a:t>SLOVENSKO OZEMLJE V ZGODNJI SREDNJEVEŠKI DOBI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BB3000EF-A0EE-4FF9-9B33-872D6DF3923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447800" y="34290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>
              <a:buFont typeface="Garamond" panose="02020404030301010803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sl-SI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E0164946-B68F-44C5-B661-D7550B72FD7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91440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3600"/>
              <a:t>3. KARNIOLA IN SPODNJA PANONIJA</a:t>
            </a:r>
            <a:r>
              <a:rPr lang="en-GB" altLang="sl-SI" sz="4000"/>
              <a:t> 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8A1FEBBA-942E-47CF-B32C-EBC52F417B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00113" y="1557338"/>
            <a:ext cx="7772400" cy="4125912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 b="1">
                <a:solidFill>
                  <a:srgbClr val="3333CC"/>
                </a:solidFill>
              </a:rPr>
              <a:t>Karniola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nastane, ko franki uničijo avarsko državo (8. stol.)</a:t>
            </a:r>
            <a:r>
              <a:rPr lang="ar-SA" altLang="sl-SI" sz="2800"/>
              <a:t>‏</a:t>
            </a:r>
            <a:endParaRPr lang="en-GB" altLang="sl-SI" sz="2800"/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791 prizna nadoblast Frankov, a obdrži notranjo samostojnost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/>
          </a:p>
          <a:p>
            <a:pPr>
              <a:lnSpc>
                <a:spcPct val="80000"/>
              </a:lnSpc>
              <a:spcBef>
                <a:spcPts val="700"/>
              </a:spcBef>
              <a:buClr>
                <a:srgbClr val="3333CC"/>
              </a:buClr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 b="1">
                <a:solidFill>
                  <a:srgbClr val="3333CC"/>
                </a:solidFill>
              </a:rPr>
              <a:t>Spodnja Panonija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ustanovi knez Pribina, osamosvoji njegov sin Kocelj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v njej širita krščanstvo Konstantin in Metod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/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99691AAF-BC1C-47D1-9E11-71825E9C5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7200900" cy="604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Rectangle 4">
            <a:extLst>
              <a:ext uri="{FF2B5EF4-FFF2-40B4-BE49-F238E27FC236}">
                <a16:creationId xmlns:a16="http://schemas.microsoft.com/office/drawing/2014/main" id="{4E642E4C-D424-47E5-8E76-1599DEC0B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381750"/>
            <a:ext cx="36004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r>
              <a:rPr lang="en-GB" altLang="sl-SI" sz="1400"/>
              <a:t>Slika 11: Karniola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BAA7B271-EAC5-4710-9926-7B94EB55C06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3. VIRI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CC06ACA5-9C8E-482A-95AA-21F64BD88C7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773238"/>
            <a:ext cx="7772400" cy="4202112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Brodnik, Vilma, et. al. 2000. Zgodovina 1: Učbenik za prvi letnik gimnazije. Ljubljana: DZS. ISBN 86-341-1802-9.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/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Globočnik, Janez, et. al. 2007. Zgodovina na maturi 2008. Ljubljana: Intelego. ISBN 978-961-6558-14-3.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/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Rozman, Tatjana, et al. 2007. Zgodovina na maturi 2008: Delovni zvezek. 1. izd. Ljubljana: Modrijan. ISBN 978-961-241-178-7.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32D4A096-E5A0-4744-B553-C44DC0B5A86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2492375"/>
            <a:ext cx="77724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i="0"/>
              <a:t>Hvala za pozornost!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AB860555-3D11-4209-88D9-BEE330B1D80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/>
              <a:t>1. OBDOBJE VPADOV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17D9FC97-2298-4BE8-8410-217BCB28E95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00213"/>
            <a:ext cx="7772400" cy="4392612"/>
          </a:xfrm>
          <a:ln/>
        </p:spPr>
        <p:txBody>
          <a:bodyPr/>
          <a:lstStyle/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Prehod iz starega v srednji vek – l. </a:t>
            </a:r>
            <a:r>
              <a:rPr lang="en-GB" altLang="sl-SI" sz="2800" b="1"/>
              <a:t>476</a:t>
            </a:r>
            <a:r>
              <a:rPr lang="en-GB" altLang="sl-SI" sz="2800"/>
              <a:t> (odstavitev zadnjega rimskega cesarja)</a:t>
            </a:r>
            <a:r>
              <a:rPr lang="ar-SA" altLang="sl-SI" sz="2800"/>
              <a:t>‏</a:t>
            </a:r>
            <a:endParaRPr lang="en-GB" altLang="sl-SI" sz="2800"/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 b="1"/>
              <a:t>Huni</a:t>
            </a:r>
            <a:r>
              <a:rPr lang="en-GB" altLang="sl-SI" sz="2800"/>
              <a:t> (4. stol.): Atila – oropa naše pokrajine in mesta, zlasti Oglej, l. 435 država propade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 b="1"/>
              <a:t>V. Goti</a:t>
            </a:r>
            <a:r>
              <a:rPr lang="en-GB" altLang="sl-SI" sz="2800"/>
              <a:t> (488)</a:t>
            </a:r>
            <a:r>
              <a:rPr lang="ar-SA" altLang="sl-SI" sz="2800"/>
              <a:t>‏</a:t>
            </a:r>
            <a:endParaRPr lang="en-GB" altLang="sl-SI" sz="2800"/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 b="1"/>
              <a:t>Langobardi </a:t>
            </a:r>
            <a:r>
              <a:rPr lang="en-GB" altLang="sl-SI" sz="2800"/>
              <a:t>(5. stol.) – se umaknejo v S. Italijo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 b="1"/>
              <a:t>Avari</a:t>
            </a:r>
            <a:r>
              <a:rPr lang="en-GB" altLang="sl-SI" sz="2800"/>
              <a:t> – avarsko-slovanska zveza, razbita l. 520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 b="1"/>
              <a:t>Slovani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6C873EB2-CD60-419A-AE5B-6C8D751EC2C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620713"/>
            <a:ext cx="7772400" cy="3525837"/>
          </a:xfrm>
          <a:ln/>
        </p:spPr>
        <p:txBody>
          <a:bodyPr/>
          <a:lstStyle/>
          <a:p>
            <a:pPr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b="1"/>
              <a:t>SLOVANI: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b="1"/>
              <a:t>prvi val</a:t>
            </a:r>
            <a:r>
              <a:rPr lang="en-GB" altLang="sl-SI"/>
              <a:t>: 550, z zahoda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b="1"/>
              <a:t>drugi val</a:t>
            </a:r>
            <a:r>
              <a:rPr lang="en-GB" altLang="sl-SI"/>
              <a:t>: 568, z juga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/>
              <a:t>neenakomerno in redko naseljevanje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/>
              <a:t>srečanje z langobardi in njihov poraz, limes</a:t>
            </a:r>
          </a:p>
          <a:p>
            <a:pPr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85A993A-2957-4009-B45B-F1CB56ACE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8424863" cy="481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D5708687-AC0E-4477-B2EC-4612A6753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084763"/>
            <a:ext cx="345598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800"/>
              </a:spcBef>
              <a:buFont typeface="Garamond" panose="02020404030301010803" pitchFamily="18" charset="0"/>
              <a:buNone/>
            </a:pPr>
            <a:r>
              <a:rPr lang="en-GB" altLang="sl-SI" sz="1400">
                <a:latin typeface="Garamond" panose="02020404030301010803" pitchFamily="18" charset="0"/>
              </a:rPr>
              <a:t>Slika 1: Naselitev Slovanov v vzhodne Alpe</a:t>
            </a:r>
            <a:r>
              <a:rPr lang="en-GB" altLang="sl-SI" sz="320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5E9275D-8B4D-42BA-823A-4CDFDEDC7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237288"/>
            <a:ext cx="34559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spcBef>
                <a:spcPts val="800"/>
              </a:spcBef>
              <a:buFont typeface="Garamond" panose="02020404030301010803" pitchFamily="18" charset="0"/>
              <a:buNone/>
            </a:pPr>
            <a:r>
              <a:rPr lang="en-GB" altLang="sl-SI" sz="1400">
                <a:latin typeface="Garamond" panose="02020404030301010803" pitchFamily="18" charset="0"/>
              </a:rPr>
              <a:t>Slika 2: Slovenci v 9. stoletju</a:t>
            </a:r>
            <a:r>
              <a:rPr lang="en-GB" altLang="sl-SI" sz="3200"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081F8B0E-6956-4E16-9652-1045DBAF4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064500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5BBE2DA9-0636-47FD-85F8-B11BE3C8553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sl-SI" sz="4000"/>
              <a:t>2. KNEŽEVINA </a:t>
            </a:r>
            <a:r>
              <a:rPr lang="en-GB" altLang="sl-SI" sz="4000" i="0"/>
              <a:t>KARANTANIJA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06831457-A8FE-4CAF-A940-670D6B32D2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700213"/>
            <a:ext cx="8062912" cy="1068387"/>
          </a:xfrm>
          <a:ln/>
        </p:spPr>
        <p:txBody>
          <a:bodyPr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/>
              <a:t>Najprej </a:t>
            </a:r>
            <a:r>
              <a:rPr lang="en-GB" altLang="sl-SI" b="1"/>
              <a:t>Samova plemenska zveza</a:t>
            </a:r>
            <a:r>
              <a:rPr lang="en-GB" altLang="sl-SI"/>
              <a:t> (626-658).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368A4CF2-56F7-4DD2-B490-678900543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276475"/>
            <a:ext cx="4321175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Rectangle 4">
            <a:extLst>
              <a:ext uri="{FF2B5EF4-FFF2-40B4-BE49-F238E27FC236}">
                <a16:creationId xmlns:a16="http://schemas.microsoft.com/office/drawing/2014/main" id="{F587516E-71FB-4C49-B1E6-2CB0D4727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7463" y="5957888"/>
            <a:ext cx="26098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buFont typeface="Garamond" panose="02020404030301010803" pitchFamily="18" charset="0"/>
              <a:buNone/>
            </a:pPr>
            <a:r>
              <a:rPr lang="en-GB" altLang="sl-SI" sz="1400">
                <a:latin typeface="Garamond" panose="02020404030301010803" pitchFamily="18" charset="0"/>
              </a:rPr>
              <a:t>Slika 3: Samova plemenska zveza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3AB4F272-ADBA-48B3-8F07-F30DB84C166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65188" y="836613"/>
            <a:ext cx="8278812" cy="6613525"/>
          </a:xfrm>
          <a:ln/>
        </p:spPr>
        <p:txBody>
          <a:bodyPr/>
          <a:lstStyle/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Po propadu ostane v vzhodnih Alpah Karantanija.</a:t>
            </a:r>
          </a:p>
          <a:p>
            <a:pPr>
              <a:spcBef>
                <a:spcPts val="700"/>
              </a:spcBef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/>
          </a:p>
          <a:p>
            <a:pPr>
              <a:spcBef>
                <a:spcPts val="700"/>
              </a:spcBef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/>
          </a:p>
          <a:p>
            <a:pPr>
              <a:spcBef>
                <a:spcPts val="700"/>
              </a:spcBef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/>
          </a:p>
          <a:p>
            <a:pPr>
              <a:spcBef>
                <a:spcPts val="700"/>
              </a:spcBef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/>
          </a:p>
          <a:p>
            <a:pPr>
              <a:spcBef>
                <a:spcPts val="700"/>
              </a:spcBef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/>
          </a:p>
          <a:p>
            <a:pPr>
              <a:spcBef>
                <a:spcPts val="700"/>
              </a:spcBef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 b="1"/>
          </a:p>
          <a:p>
            <a:pPr>
              <a:spcBef>
                <a:spcPts val="700"/>
              </a:spcBef>
              <a:buClr>
                <a:srgbClr val="3333CC"/>
              </a:buClr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 b="1">
                <a:solidFill>
                  <a:srgbClr val="3333CC"/>
                </a:solidFill>
              </a:rPr>
              <a:t>Družbena podoba Karantanije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sedež na Krnskem gradu na Gosposvetskem polju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na čelu knez (Valuk, Borut, Gorazd, Hotimir, Valtunk)</a:t>
            </a:r>
            <a:r>
              <a:rPr lang="ar-SA" altLang="sl-SI" sz="2800"/>
              <a:t>‏</a:t>
            </a:r>
            <a:endParaRPr lang="en-GB" altLang="sl-SI" sz="2800"/>
          </a:p>
          <a:p>
            <a:pPr>
              <a:spcBef>
                <a:spcPts val="700"/>
              </a:spcBef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/>
          </a:p>
          <a:p>
            <a:pPr>
              <a:spcBef>
                <a:spcPts val="700"/>
              </a:spcBef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B7F169C-432A-4CFC-BD4B-7D7A0FC7C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12875"/>
            <a:ext cx="3095625" cy="29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BF86AB70-7F52-436D-8D2F-D066071DC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763" y="2428875"/>
            <a:ext cx="1611312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buFont typeface="Garamond" panose="02020404030301010803" pitchFamily="18" charset="0"/>
              <a:buNone/>
            </a:pPr>
            <a:r>
              <a:rPr lang="en-GB" altLang="sl-SI" sz="1400">
                <a:latin typeface="Garamond" panose="02020404030301010803" pitchFamily="18" charset="0"/>
              </a:rPr>
              <a:t>Slika 4: Karantanija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DC0649C2-7F8B-417C-B97E-333BB3A255D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549275"/>
            <a:ext cx="7772400" cy="4114800"/>
          </a:xfrm>
          <a:ln/>
        </p:spPr>
        <p:txBody>
          <a:bodyPr/>
          <a:lstStyle/>
          <a:p>
            <a:pPr>
              <a:buClr>
                <a:srgbClr val="3333CC"/>
              </a:buClr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b="1">
                <a:solidFill>
                  <a:srgbClr val="3333CC"/>
                </a:solidFill>
              </a:rPr>
              <a:t>Prebivalstvo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/>
              <a:t>svobodni člani vaških skupnosti (večina),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/>
              <a:t>prvaki (vodilni sloj), 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/>
              <a:t>kosezi (plemiški naziv), 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/>
              <a:t>tudi sužnji (staroselci, vojni ujetniki).</a:t>
            </a:r>
          </a:p>
          <a:p>
            <a:pPr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AE0D6A6-C152-4175-98BB-A4B192E2E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2"/>
          <a:stretch>
            <a:fillRect/>
          </a:stretch>
        </p:blipFill>
        <p:spPr bwMode="auto">
          <a:xfrm>
            <a:off x="5003800" y="3933825"/>
            <a:ext cx="1674813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203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6532ABEB-D327-433D-A3BA-74C06FDEB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933825"/>
            <a:ext cx="207645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5B3E20EE-4D37-48C3-B45F-ECE7B2AD2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563" y="6245225"/>
            <a:ext cx="19335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buFont typeface="Garamond" panose="02020404030301010803" pitchFamily="18" charset="0"/>
              <a:buNone/>
            </a:pPr>
            <a:r>
              <a:rPr lang="en-GB" altLang="sl-SI" sz="1400">
                <a:latin typeface="Garamond" panose="02020404030301010803" pitchFamily="18" charset="0"/>
              </a:rPr>
              <a:t>Slika 5: Grb Karantanije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1FC01D05-02A8-4367-9DE9-C7DC370CD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5700" y="6389688"/>
            <a:ext cx="159226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buFont typeface="Garamond" panose="02020404030301010803" pitchFamily="18" charset="0"/>
              <a:buNone/>
            </a:pPr>
            <a:r>
              <a:rPr lang="en-GB" altLang="sl-SI" sz="1400">
                <a:latin typeface="Garamond" panose="02020404030301010803" pitchFamily="18" charset="0"/>
              </a:rPr>
              <a:t>Slika 6: Karantanec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DBB2836A-4C5D-4943-B747-C7252963B3D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620713"/>
            <a:ext cx="7772400" cy="3095625"/>
          </a:xfrm>
          <a:ln/>
        </p:spPr>
        <p:txBody>
          <a:bodyPr/>
          <a:lstStyle/>
          <a:p>
            <a:pPr>
              <a:spcBef>
                <a:spcPts val="700"/>
              </a:spcBef>
              <a:buClr>
                <a:srgbClr val="3333CC"/>
              </a:buClr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 b="1">
                <a:solidFill>
                  <a:srgbClr val="3333CC"/>
                </a:solidFill>
              </a:rPr>
              <a:t>Ustoličevanje 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obred, s katerim so umeščali novega kneza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kosezi in zbor velikašev podelijo vojvodi oblast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po letu 745 mora kneza potrditi frankovski kralj</a:t>
            </a:r>
          </a:p>
          <a:p>
            <a: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800"/>
              <a:t>poteka v slovenskem jeziku</a:t>
            </a:r>
          </a:p>
          <a:p>
            <a:pPr>
              <a:spcBef>
                <a:spcPts val="700"/>
              </a:spcBef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80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C9735084-96E2-48DC-99DF-52DA96876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00438"/>
            <a:ext cx="2236787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965BB7C7-E7AA-49C8-A4CB-2323AF030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084763"/>
            <a:ext cx="1296988" cy="129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DB94C4AC-0E06-4233-8E31-C3F237F27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213100"/>
            <a:ext cx="4032250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00D2D663-6210-4FBF-85CA-3DF2EFB4C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13" y="6091238"/>
            <a:ext cx="17716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buFont typeface="Garamond" panose="02020404030301010803" pitchFamily="18" charset="0"/>
              <a:buNone/>
            </a:pPr>
            <a:r>
              <a:rPr lang="en-GB" altLang="sl-SI" sz="1400">
                <a:latin typeface="Garamond" panose="02020404030301010803" pitchFamily="18" charset="0"/>
              </a:rPr>
              <a:t>Slika 7: Knežji kamen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DDF9FA9B-B65F-4CBE-8F3D-5AFC8D774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6389688"/>
            <a:ext cx="323691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buFont typeface="Garamond" panose="02020404030301010803" pitchFamily="18" charset="0"/>
              <a:buNone/>
            </a:pPr>
            <a:r>
              <a:rPr lang="en-GB" altLang="sl-SI" sz="1400">
                <a:latin typeface="Garamond" panose="02020404030301010803" pitchFamily="18" charset="0"/>
              </a:rPr>
              <a:t>Slika 8: Knežji kamen na slovenskem evru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8C46A750-E668-4122-8CA3-23DF00AD2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463" y="5876925"/>
            <a:ext cx="18288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buFont typeface="Garamond" panose="02020404030301010803" pitchFamily="18" charset="0"/>
              <a:buNone/>
            </a:pPr>
            <a:r>
              <a:rPr lang="en-GB" altLang="sl-SI" sz="1400">
                <a:latin typeface="Garamond" panose="02020404030301010803" pitchFamily="18" charset="0"/>
              </a:rPr>
              <a:t>Slika 9: Vojvodski stol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DE07B225-5AC3-4D79-9247-DF16884D56E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765175"/>
            <a:ext cx="7772400" cy="5475288"/>
          </a:xfrm>
          <a:ln/>
        </p:spPr>
        <p:txBody>
          <a:bodyPr/>
          <a:lstStyle/>
          <a:p>
            <a:pPr>
              <a:buClr>
                <a:srgbClr val="3333CC"/>
              </a:buClr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b="1">
                <a:solidFill>
                  <a:srgbClr val="3333CC"/>
                </a:solidFill>
              </a:rPr>
              <a:t>Povezava Karantanije z Bavarci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/>
              <a:t>to stori knez Borut (8. stol.) zaradi avarske nevarnosti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/>
              <a:t>združena vojska Avare premaga, a Karantanija prizna bavarsko nadoblast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/>
              <a:t>delna izguba samostojnosti: še vedno odloča o svojih notranjih zadevah in ohrani svojo plemensko ureditev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/>
              <a:t>kneza mora potrditi frankovski kralj</a:t>
            </a:r>
          </a:p>
          <a:p>
            <a:pPr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A4E5B844-AC2B-403F-B382-4271FBD7466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549275"/>
            <a:ext cx="7772400" cy="6494463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400" b="1">
                <a:solidFill>
                  <a:srgbClr val="3333CC"/>
                </a:solidFill>
              </a:rPr>
              <a:t>Širjenje krščanstva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400"/>
              <a:t>zaradi podreditve Bavarcem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400"/>
              <a:t>širi se iz </a:t>
            </a:r>
            <a:r>
              <a:rPr lang="en-GB" altLang="sl-SI" sz="2400" b="1"/>
              <a:t>Ogleja</a:t>
            </a:r>
            <a:r>
              <a:rPr lang="en-GB" altLang="sl-SI" sz="2400"/>
              <a:t>, </a:t>
            </a:r>
            <a:r>
              <a:rPr lang="en-GB" altLang="sl-SI" sz="2400" b="1"/>
              <a:t>Salzburga</a:t>
            </a:r>
            <a:r>
              <a:rPr lang="en-GB" altLang="sl-SI" sz="2400"/>
              <a:t> (prva misijonarska dejavnost, škof Modest) in </a:t>
            </a:r>
            <a:r>
              <a:rPr lang="en-GB" altLang="sl-SI" sz="2400" b="1"/>
              <a:t>Freisinga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400" b="1"/>
              <a:t>frankovska metoda</a:t>
            </a:r>
            <a:r>
              <a:rPr lang="en-GB" altLang="sl-SI" sz="2400"/>
              <a:t>: prisila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400" b="1"/>
              <a:t>irska metoda</a:t>
            </a:r>
            <a:r>
              <a:rPr lang="en-GB" altLang="sl-SI" sz="2400"/>
              <a:t>: upoštevanje kulture prebivalstva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400"/>
              <a:t>cerkvena meja na Dravi  (811)</a:t>
            </a:r>
            <a:r>
              <a:rPr lang="ar-SA" altLang="sl-SI" sz="2400"/>
              <a:t>‏</a:t>
            </a:r>
            <a:endParaRPr lang="en-GB" altLang="sl-SI" sz="2400"/>
          </a:p>
          <a:p>
            <a:pPr>
              <a:lnSpc>
                <a:spcPct val="80000"/>
              </a:lnSpc>
              <a:spcBef>
                <a:spcPts val="600"/>
              </a:spcBef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400" b="1"/>
          </a:p>
          <a:p>
            <a:pPr>
              <a:lnSpc>
                <a:spcPct val="80000"/>
              </a:lnSpc>
              <a:spcBef>
                <a:spcPts val="600"/>
              </a:spcBef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400" b="1"/>
          </a:p>
          <a:p>
            <a:pPr>
              <a:lnSpc>
                <a:spcPct val="80000"/>
              </a:lnSpc>
              <a:spcBef>
                <a:spcPts val="600"/>
              </a:spcBef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400" b="1"/>
          </a:p>
          <a:p>
            <a:pPr>
              <a:lnSpc>
                <a:spcPct val="80000"/>
              </a:lnSpc>
              <a:spcBef>
                <a:spcPts val="600"/>
              </a:spcBef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400" b="1"/>
          </a:p>
          <a:p>
            <a:pPr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400" b="1">
                <a:solidFill>
                  <a:srgbClr val="3333CC"/>
                </a:solidFill>
              </a:rPr>
              <a:t>Konec Karantanske samostojnosti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400"/>
              <a:t>zaradi samovolje Frankov pride do uporov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400"/>
              <a:t>upor </a:t>
            </a:r>
            <a:r>
              <a:rPr lang="en-GB" altLang="sl-SI" sz="2400" b="1"/>
              <a:t>Ljudevita Posavskega</a:t>
            </a:r>
            <a:r>
              <a:rPr lang="en-GB" altLang="sl-SI" sz="2400"/>
              <a:t> (l. 819) – pridružijo se mu Karantanci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sl-SI" sz="2400"/>
              <a:t>upor je zatrt in Karantanija postane frankovska grofija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400"/>
          </a:p>
          <a:p>
            <a:pPr>
              <a:lnSpc>
                <a:spcPct val="80000"/>
              </a:lnSpc>
              <a:spcBef>
                <a:spcPts val="600"/>
              </a:spcBef>
              <a:buFont typeface="Garamond" panose="02020404030301010803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sl-SI" sz="240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5692A64-3F3B-4B9A-BEBE-2D853C05F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852738"/>
            <a:ext cx="2017712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F506F197-930D-4CBC-B861-3DEF7EA09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4445000"/>
            <a:ext cx="126365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buFont typeface="Garamond" panose="02020404030301010803" pitchFamily="18" charset="0"/>
              <a:buNone/>
            </a:pPr>
            <a:r>
              <a:rPr lang="en-GB" altLang="sl-SI" sz="1400">
                <a:latin typeface="Garamond" panose="02020404030301010803" pitchFamily="18" charset="0"/>
              </a:rPr>
              <a:t>Slika 10: Oglej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"/>
        <a:cs typeface="Lucida Sans Unicode"/>
      </a:majorFont>
      <a:minorFont>
        <a:latin typeface="Garamond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Garamond"/>
        <a:ea typeface=""/>
        <a:cs typeface="Lucida Sans Unicode"/>
      </a:majorFont>
      <a:minorFont>
        <a:latin typeface="Garamond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sl-SI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cs typeface="Lucida Sans Unicode" panose="020B0602030504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</Words>
  <Application>Microsoft Office PowerPoint</Application>
  <PresentationFormat>On-screen Show (4:3)</PresentationFormat>
  <Paragraphs>80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Garamond</vt:lpstr>
      <vt:lpstr>Times New Roman</vt:lpstr>
      <vt:lpstr>Wingdings</vt:lpstr>
      <vt:lpstr>Office Theme</vt:lpstr>
      <vt:lpstr>Office Theme</vt:lpstr>
      <vt:lpstr>SLOVENSKO OZEMLJE V ZGODNJI SREDNJEVEŠKI DOBI</vt:lpstr>
      <vt:lpstr>1. OBDOBJE VPADOV</vt:lpstr>
      <vt:lpstr>PowerPoint Presentation</vt:lpstr>
      <vt:lpstr>2. KNEŽEVINA KARANTANIJA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KARNIOLA IN SPODNJA PANONIJA </vt:lpstr>
      <vt:lpstr>3. VIRI</vt:lpstr>
      <vt:lpstr>Hvala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2019-06-03T09:16:35Z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