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80" r:id="rId22"/>
    <p:sldId id="281" r:id="rId23"/>
    <p:sldId id="279" r:id="rId24"/>
    <p:sldId id="282" r:id="rId25"/>
    <p:sldId id="283" r:id="rId26"/>
    <p:sldId id="284" r:id="rId27"/>
    <p:sldId id="285" r:id="rId28"/>
    <p:sldId id="286" r:id="rId29"/>
    <p:sldId id="288" r:id="rId30"/>
    <p:sldId id="290" r:id="rId31"/>
    <p:sldId id="289" r:id="rId32"/>
    <p:sldId id="291" r:id="rId33"/>
    <p:sldId id="292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7360E-3D0E-46C0-9457-221CE64A6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F0556-2B5E-44E9-BF89-AA2F6EE7D02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79E3C-4444-49D9-9F6B-7B001B7E3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B5868-CC16-4FAA-948C-48FEC792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C3DCE-5F93-4BAA-8FB4-5F073DDA6A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3786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CE786-8D4A-4C72-AA98-F22372812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1E435-A97C-4041-B047-CB1CC5C216E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64723-82F4-45A8-A1CD-4343836A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5C79C-5E22-49D3-999D-D95945ED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1DFD4-4D23-4920-86D2-4A53FE41AF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8848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561B4-BE9F-449E-AFC8-B52CC09D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6B6C-DD47-4DFA-9A44-3CF3E52E37D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4A248-B4AC-4645-96F1-DE747C5A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54674-4BEE-48C3-A666-2C59234C1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C538B-7966-44D7-BAB8-B2CE7780DB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1638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F92B4-4316-4FE0-925E-61F5ACD8D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B4769-00F0-45A1-B5E1-95CD1B8E08E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158F-639F-437D-A9ED-9F965404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3073B-7780-4558-A1A6-850632D1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7080E-9F3A-4EDB-A6F9-5D3D1EF0E9F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25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BCA54-EAE8-49B9-A8D5-B028BE13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EDF84-45FB-4CA6-8AB0-AAC4C8E304A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12D82-5EB2-42B2-BEDB-4C32ABD5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E16B4-7F32-4D74-B453-CD92C2A9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5FFAE-428F-4CFF-882A-8ADD4FD0BE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757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23F0A9-821D-4CF3-8519-5F98C18F7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8959C-E8AC-422D-8A62-872FE3D54A0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092C75-9202-4ADD-9541-C817F87C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AF2D3A-8E56-4D9B-9D13-C4CD36D0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73310-7D12-4355-A391-D2C8A5F1517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7848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2E8DF2C-C557-49A6-8067-4F6D4CDB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ED37-CC24-428A-B1C3-370F811002B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9DBFAF-52D3-4BED-817B-66756881A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E66FD0-8759-4356-B4CC-34208079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E09A0-0FE8-42BD-9D70-D567CEE39C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405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9B10FD3-9763-490F-8B9B-45CB7365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FFD62-2949-441A-AA6A-277460B5D19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3597473-B6A3-49C7-9BB1-77FE4477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6E7A06-8074-47AE-B84B-3664BDB6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321E9-77FC-49B6-9BF6-249E5F6544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0934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8FE9D2-67AB-4CEF-877B-357BB7FD0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D21BE-F44B-4331-AEB7-5C8596FF583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6D30EFC-AE87-4B3E-BEC8-8C9A0CF6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E1E361-74CB-4006-A79A-B7405574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B9D01-BBA9-4F2C-8DF1-EF69A9BA32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4692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B5AF85-E7F0-4BF4-B4ED-DAEC9732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E1541-91B1-4ABD-B709-E4B5B9756E3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A1277A-9D67-46DB-BF00-A92946358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52ECB3-3FA7-474B-84A1-C4FF0426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FB772-418B-4A82-854C-D0D751BB69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900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1EE3F1-FD7A-44EF-ACDD-9C250F9C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55EFF-AF72-4DB3-B651-11F63713D67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AB5F5A-8F91-4E13-A07D-2490DE4C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3FDE69-9D2C-4F85-BC52-52DA105F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9E648-2F66-4D74-B133-05CD9B16A7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467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9B14ABE-6000-4253-BA43-715A1095E5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2EAF9B0-BEE1-4F46-8A4C-7017003E7B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0803E-AE8B-4C3E-898B-F0783216A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0B6A74-81E2-45D3-8F6D-E1084383347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EBA0A-B03D-4616-984B-C372D0A8F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F6F20-22C4-44ED-92A1-FFB31612E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89643FE-CBF1-44A0-9354-932A3E8BC6F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ker.si/slika.php?cid=2186&amp;id=6962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h.wikipedia.org/wiki/Datoteka:Prince_of_Wales-5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shrugs2000.typepad.com/.shared/image.html?/photos/uncategorized/munich_massacre_1.jpg" TargetMode="Externa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a/af/Potsdam_conference_1945-8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hyperlink" Target="http://upload.wikimedia.org/wikipedia/en/5/5d/S%C3%BCddeutsche_Zeitung_-_The_Verdict_in_Nuremburg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FB472327-F436-479E-BCFE-8B388AAF8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36613"/>
            <a:ext cx="7772400" cy="2087562"/>
          </a:xfrm>
        </p:spPr>
        <p:txBody>
          <a:bodyPr/>
          <a:lstStyle/>
          <a:p>
            <a:pPr eaLnBrk="1" hangingPunct="1"/>
            <a:r>
              <a:rPr lang="sl-SI" altLang="sl-SI" b="1">
                <a:solidFill>
                  <a:srgbClr val="C00000"/>
                </a:solidFill>
              </a:rPr>
              <a:t>SODELOVANJE IN KONFLIKTI V 20. STOLETJU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F4036-5198-4523-937F-E50D989A7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852738"/>
            <a:ext cx="6400800" cy="278606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Prva in druga svet. vojna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Hladna vojna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Svetovno povezovanje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Gosp. razvoj in njegova nihanja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EGS in začetki evropskega povezovanja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Spremembe in povezovanja po svetu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Terorizem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3742D-76A9-43F5-A099-F39A7BEC2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607218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sl-SI" sz="1800" b="1" u="sng" dirty="0"/>
              <a:t>NOV POLOŽAJ IN KAPITULACIJA SIL OSI: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sl-SI" sz="1800" dirty="0"/>
              <a:t>Razhajanja med zavezniki že na konferencah, zlasti teheranski in mirovni konferenci, glede ureditve po vojni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sl-SI" sz="1800" dirty="0">
                <a:solidFill>
                  <a:srgbClr val="00B050"/>
                </a:solidFill>
              </a:rPr>
              <a:t>Mirovna konferenca je potekala v Parizu(1946):</a:t>
            </a:r>
          </a:p>
          <a:p>
            <a:pPr lvl="2" eaLnBrk="1" hangingPunct="1">
              <a:buFont typeface="Wingdings" pitchFamily="2" charset="2"/>
              <a:buChar char="q"/>
              <a:defRPr/>
            </a:pPr>
            <a:r>
              <a:rPr lang="sl-SI" sz="1400" dirty="0"/>
              <a:t>Sodelovalo 21 držav</a:t>
            </a:r>
          </a:p>
          <a:p>
            <a:pPr lvl="2" eaLnBrk="1" hangingPunct="1">
              <a:buFont typeface="Wingdings" pitchFamily="2" charset="2"/>
              <a:buChar char="q"/>
              <a:defRPr/>
            </a:pPr>
            <a:r>
              <a:rPr lang="sl-SI" sz="1400" dirty="0"/>
              <a:t>JUG ni hotela podpisati mirovne pogodbe, zaradi zahodne meje</a:t>
            </a:r>
          </a:p>
          <a:p>
            <a:pPr lvl="2" eaLnBrk="1" hangingPunct="1">
              <a:buFont typeface="Wingdings" pitchFamily="2" charset="2"/>
              <a:buChar char="q"/>
              <a:defRPr/>
            </a:pPr>
            <a:r>
              <a:rPr lang="sl-SI" sz="1400" dirty="0"/>
              <a:t>Mir. pogodbe so bile podpisane z IT, MADŽ,BOLG, ROM,FINSKO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sl-SI" sz="1800" dirty="0"/>
              <a:t>Vodilni po vojni </a:t>
            </a:r>
            <a:r>
              <a:rPr lang="sl-SI" sz="1800" b="1" dirty="0"/>
              <a:t>ZDA </a:t>
            </a:r>
            <a:r>
              <a:rPr lang="sl-SI" sz="1800" dirty="0"/>
              <a:t>(gosp., voj. in pol. premoč) in </a:t>
            </a:r>
            <a:r>
              <a:rPr lang="sl-SI" sz="1800" b="1" dirty="0"/>
              <a:t>SZ </a:t>
            </a:r>
            <a:r>
              <a:rPr lang="sl-SI" sz="1800" dirty="0"/>
              <a:t>(prebije pol. izolacijo)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sl-SI" sz="1800" dirty="0"/>
              <a:t>Večina ev. sil izgubi vlogo v svet. politiki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endParaRPr lang="sl-SI" sz="1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sl-SI" sz="1800" b="1" u="sng" dirty="0">
                <a:solidFill>
                  <a:srgbClr val="7030A0"/>
                </a:solidFill>
              </a:rPr>
              <a:t>BIPOLARNOST (DVOPOLNOST) – NOVA ZNAČ. SVETA:</a:t>
            </a:r>
            <a:endParaRPr lang="sl-SI" sz="1800" dirty="0">
              <a:solidFill>
                <a:srgbClr val="7030A0"/>
              </a:solidFill>
            </a:endParaRP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sl-SI" sz="1800" dirty="0"/>
              <a:t>Med ZDA inSZ spet sovražnost in </a:t>
            </a:r>
            <a:r>
              <a:rPr lang="sl-SI" sz="1800" u="sng" dirty="0"/>
              <a:t>ideološka nasprotja,</a:t>
            </a:r>
            <a:r>
              <a:rPr lang="sl-SI" sz="1800" dirty="0"/>
              <a:t> vsaka je na čelu svojega bloka (kapitalističnega in socialističnega)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sl-SI" sz="1800" dirty="0"/>
              <a:t>SZ verjame v komunizem, gospodarstvo je pod državo, ni svobodnih volitev, vlada komunistična partija, ki zatira opozicijo. Imajo vpliv v vseh komunističnih državah po vojni (NDR, POLJ, ČSR, BOLG, ROM, ALBANIJA, JUGOSL)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sl-SI" sz="1800" dirty="0"/>
              <a:t>ZDA zagovarja demokratične, kapitalistične vrednote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endParaRPr lang="sl-SI" sz="1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sl-SI" sz="1800" b="1" u="sng" dirty="0"/>
              <a:t>HLADNA VOJNA MED ZDA IN SZ: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sl-SI" sz="1800" dirty="0"/>
              <a:t>Do leta 2000 več kot 200 </a:t>
            </a:r>
            <a:r>
              <a:rPr lang="sl-SI" sz="1800" u="sng" dirty="0"/>
              <a:t>lokalnih vojn </a:t>
            </a:r>
            <a:r>
              <a:rPr lang="sl-SI" sz="1800" dirty="0"/>
              <a:t>v svetu, ki bi lahko prerasle v 3. sv. vojno (prepreči ravnovesje v oborožitvi)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sl-SI" b="1" u="sn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0D484578-9DD6-4084-A107-1316BFDAC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620713"/>
            <a:ext cx="8229600" cy="5329237"/>
          </a:xfrm>
        </p:spPr>
        <p:txBody>
          <a:bodyPr/>
          <a:lstStyle/>
          <a:p>
            <a:pPr eaLnBrk="1" hangingPunct="1"/>
            <a:r>
              <a:rPr lang="sl-SI" altLang="sl-SI" sz="2800" u="sng">
                <a:solidFill>
                  <a:srgbClr val="C00000"/>
                </a:solidFill>
              </a:rPr>
              <a:t>OBLIKOVANJE DVEH NASPROTUJOČIH POL., VOJ. IN GOSP. POVEZAV:</a:t>
            </a:r>
          </a:p>
          <a:p>
            <a:pPr lvl="1" eaLnBrk="1" hangingPunct="1"/>
            <a:r>
              <a:rPr lang="sl-SI" altLang="sl-SI" sz="2400">
                <a:solidFill>
                  <a:srgbClr val="C00000"/>
                </a:solidFill>
              </a:rPr>
              <a:t>ZAHODNI SVET POD VODSTVOM ZDA: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sl-SI" altLang="sl-SI" sz="2000"/>
              <a:t>Zunanja politika ZDA  je PROTIKOMUNIZEM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endParaRPr lang="sl-SI" altLang="sl-SI" u="sng"/>
          </a:p>
          <a:p>
            <a:pPr lvl="1" eaLnBrk="1" hangingPunct="1">
              <a:buFont typeface="Wingdings" panose="05000000000000000000" pitchFamily="2" charset="2"/>
              <a:buChar char="q"/>
            </a:pPr>
            <a:endParaRPr lang="sl-SI" altLang="sl-SI" u="sng"/>
          </a:p>
          <a:p>
            <a:pPr lvl="1" eaLnBrk="1" hangingPunct="1">
              <a:buFont typeface="Arial" panose="020B0604020202020204" pitchFamily="34" charset="0"/>
              <a:buNone/>
            </a:pPr>
            <a:endParaRPr lang="sl-SI" altLang="sl-SI" u="sng"/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2000" u="sng"/>
              <a:t>  </a:t>
            </a:r>
            <a:r>
              <a:rPr lang="sl-SI" altLang="sl-SI" sz="2000" u="sng">
                <a:solidFill>
                  <a:srgbClr val="7030A0"/>
                </a:solidFill>
              </a:rPr>
              <a:t>MARSHALLOV NAČRT</a:t>
            </a:r>
            <a:r>
              <a:rPr lang="sl-SI" altLang="sl-SI" sz="2000"/>
              <a:t>: </a:t>
            </a:r>
            <a:r>
              <a:rPr lang="sl-SI" altLang="sl-SI" sz="2000" u="sng"/>
              <a:t>gospodarski del </a:t>
            </a:r>
            <a:r>
              <a:rPr lang="sl-SI" altLang="sl-SI" sz="2000"/>
              <a:t>– ZDA gospodarsko pomagajo vsem od komunizma ogroženim državam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7C23519-0AB8-4B49-898B-E38192FCD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420938"/>
            <a:ext cx="61023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l-SI" altLang="sl-SI" sz="1800">
                <a:solidFill>
                  <a:srgbClr val="7030A0"/>
                </a:solidFill>
                <a:latin typeface="Arial" panose="020B0604020202020204" pitchFamily="34" charset="0"/>
              </a:rPr>
              <a:t>TRUMANOVA DOKTRINA</a:t>
            </a:r>
            <a:r>
              <a:rPr lang="sl-SI" altLang="sl-SI" sz="1800">
                <a:latin typeface="Arial" panose="020B0604020202020204" pitchFamily="34" charset="0"/>
              </a:rPr>
              <a:t>: 1947 Truman izdela načrt odnosov do SZ in socialističnih držav-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pomoč vsem državam, državam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ki so ogrožene od komunizma, zlasti pomočTUR in GR kot najbolj ogroženima</a:t>
            </a:r>
          </a:p>
        </p:txBody>
      </p:sp>
      <p:pic>
        <p:nvPicPr>
          <p:cNvPr id="12292" name="Picture 2" descr="http://www4.slikomat.com/07/1109/ecl-cold-war2.jpg">
            <a:extLst>
              <a:ext uri="{FF2B5EF4-FFF2-40B4-BE49-F238E27FC236}">
                <a16:creationId xmlns:a16="http://schemas.microsoft.com/office/drawing/2014/main" id="{15AEB86E-0E94-4B1C-A1BF-112F112D0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81525"/>
            <a:ext cx="29972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content.answers.com/main/content/wp/en/thumb/2/24/300px-Marshall_Plan.png">
            <a:extLst>
              <a:ext uri="{FF2B5EF4-FFF2-40B4-BE49-F238E27FC236}">
                <a16:creationId xmlns:a16="http://schemas.microsoft.com/office/drawing/2014/main" id="{7194AFDD-B31C-4A8A-89BB-ECE3B8A99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08500"/>
            <a:ext cx="221456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9">
            <a:extLst>
              <a:ext uri="{FF2B5EF4-FFF2-40B4-BE49-F238E27FC236}">
                <a16:creationId xmlns:a16="http://schemas.microsoft.com/office/drawing/2014/main" id="{7A923462-C18B-4201-9453-CDF8D3BB80BE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516688" y="5183188"/>
            <a:ext cx="2627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200">
                <a:latin typeface="Arial" panose="020B0604020202020204" pitchFamily="34" charset="0"/>
              </a:rPr>
              <a:t>Marshallov plan – finančna pomoč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200">
                <a:latin typeface="Arial" panose="020B0604020202020204" pitchFamily="34" charset="0"/>
              </a:rPr>
              <a:t>VB-3190 milij. dolar.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03386u.jpg">
            <a:extLst>
              <a:ext uri="{FF2B5EF4-FFF2-40B4-BE49-F238E27FC236}">
                <a16:creationId xmlns:a16="http://schemas.microsoft.com/office/drawing/2014/main" id="{5DC8CEB5-45FF-4D94-87D5-E48238ECB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4813"/>
            <a:ext cx="26797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external image Dispatch1947July20smaller.gif">
            <a:extLst>
              <a:ext uri="{FF2B5EF4-FFF2-40B4-BE49-F238E27FC236}">
                <a16:creationId xmlns:a16="http://schemas.microsoft.com/office/drawing/2014/main" id="{6052A0CF-EE61-462E-BA00-AC6D74398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0350"/>
            <a:ext cx="304165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http://www.gis.si/egw/ZOS_T08_P02/img/zelezna1.jpg">
            <a:extLst>
              <a:ext uri="{FF2B5EF4-FFF2-40B4-BE49-F238E27FC236}">
                <a16:creationId xmlns:a16="http://schemas.microsoft.com/office/drawing/2014/main" id="{333D9C63-4F62-4BFD-B8C9-90C22B346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89363"/>
            <a:ext cx="337026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http://2.bp.blogspot.com/_rVUqVQtKQLY/S-RXQ6vc-YI/AAAAAAAAAGc/muJuo20Rpfo/s1600/p302788-Moravia-Iron_curtain.jpg">
            <a:extLst>
              <a:ext uri="{FF2B5EF4-FFF2-40B4-BE49-F238E27FC236}">
                <a16:creationId xmlns:a16="http://schemas.microsoft.com/office/drawing/2014/main" id="{BE54EB3C-D4E6-4EF3-B429-6828DEF2A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60800"/>
            <a:ext cx="368617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http://image.24ur.com/media/images/original/Sep2005/16064295.jpg">
            <a:extLst>
              <a:ext uri="{FF2B5EF4-FFF2-40B4-BE49-F238E27FC236}">
                <a16:creationId xmlns:a16="http://schemas.microsoft.com/office/drawing/2014/main" id="{01D34EF3-115F-46FB-BEA5-7D56DCBEA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81525"/>
            <a:ext cx="2668587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63CBD92D-F375-4662-835F-729C2D869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549275"/>
            <a:ext cx="8229600" cy="4525963"/>
          </a:xfrm>
        </p:spPr>
        <p:txBody>
          <a:bodyPr/>
          <a:lstStyle/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2400"/>
              <a:t>1949 nastane </a:t>
            </a:r>
            <a:r>
              <a:rPr lang="sl-SI" altLang="sl-SI" sz="2400">
                <a:solidFill>
                  <a:srgbClr val="C00000"/>
                </a:solidFill>
              </a:rPr>
              <a:t>NATO pakt -</a:t>
            </a:r>
            <a:r>
              <a:rPr lang="sl-SI" altLang="sl-SI" sz="2400"/>
              <a:t>Severno atlantska zveza</a:t>
            </a:r>
            <a:endParaRPr lang="sl-SI" altLang="sl-SI" sz="2400">
              <a:solidFill>
                <a:srgbClr val="C00000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2400"/>
              <a:t>1955 </a:t>
            </a:r>
            <a:r>
              <a:rPr lang="sl-SI" altLang="sl-SI" sz="2400">
                <a:solidFill>
                  <a:srgbClr val="C00000"/>
                </a:solidFill>
              </a:rPr>
              <a:t>EGS</a:t>
            </a:r>
            <a:r>
              <a:rPr lang="sl-SI" altLang="sl-SI" sz="2400"/>
              <a:t>- Evrop. gosp. skupnost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2400"/>
              <a:t>1947 </a:t>
            </a:r>
            <a:r>
              <a:rPr lang="sl-SI" altLang="sl-SI" sz="2400">
                <a:solidFill>
                  <a:srgbClr val="C00000"/>
                </a:solidFill>
              </a:rPr>
              <a:t>CIA</a:t>
            </a:r>
            <a:r>
              <a:rPr lang="sl-SI" altLang="sl-SI" sz="2400"/>
              <a:t>- Centralna obveščevalna agencija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sl-SI" altLang="sl-SI" sz="2400"/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2400" b="1"/>
              <a:t>Makartizem </a:t>
            </a:r>
            <a:r>
              <a:rPr lang="sl-SI" altLang="sl-SI" sz="2400"/>
              <a:t>(po senatorju McCarthyu)- politična gonja in pregon levičarskih posameznikov (“lov na čarovnice”). Najbolj znani žrtvi zakonca Rosenberg, ki naj bi vohunila za SZ in izdala stvari v zvezi z atomsko bombo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sl-SI" altLang="sl-SI" sz="2400"/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2400"/>
              <a:t>ZDA gradijo oporišča na JAP, Tajskem, J Koreji, J Vietnamu, nekaterih afriških državah</a:t>
            </a:r>
          </a:p>
        </p:txBody>
      </p:sp>
      <p:pic>
        <p:nvPicPr>
          <p:cNvPr id="14339" name="Picture 2" descr="http://www.theodora.com/flags/new14/nato_flag.jpg">
            <a:extLst>
              <a:ext uri="{FF2B5EF4-FFF2-40B4-BE49-F238E27FC236}">
                <a16:creationId xmlns:a16="http://schemas.microsoft.com/office/drawing/2014/main" id="{60F148ED-2808-4EFA-BE75-2188F38B8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229225"/>
            <a:ext cx="1876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upload.wikimedia.org/wikipedia/commons/thumb/2/23/CIA.svg/510px-CIA.svg.png">
            <a:extLst>
              <a:ext uri="{FF2B5EF4-FFF2-40B4-BE49-F238E27FC236}">
                <a16:creationId xmlns:a16="http://schemas.microsoft.com/office/drawing/2014/main" id="{26CACB41-0946-477F-8473-5AB84BFF2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0133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://ndd.svarog.org/ndd_images/rosenberg_julius_in_ethel.jpg">
            <a:extLst>
              <a:ext uri="{FF2B5EF4-FFF2-40B4-BE49-F238E27FC236}">
                <a16:creationId xmlns:a16="http://schemas.microsoft.com/office/drawing/2014/main" id="{44DDB915-D630-4DD3-A1FA-334DCA473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97425"/>
            <a:ext cx="1484312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6">
            <a:extLst>
              <a:ext uri="{FF2B5EF4-FFF2-40B4-BE49-F238E27FC236}">
                <a16:creationId xmlns:a16="http://schemas.microsoft.com/office/drawing/2014/main" id="{F5014873-9261-4DD4-B1D8-A0398F394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6381750"/>
            <a:ext cx="156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200">
                <a:latin typeface="Arial" panose="020B0604020202020204" pitchFamily="34" charset="0"/>
              </a:rPr>
              <a:t>Zakonca Rosenberg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3227AC73-4D74-408D-95E4-055B1DB85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549275"/>
            <a:ext cx="8229600" cy="5543550"/>
          </a:xfrm>
        </p:spPr>
        <p:txBody>
          <a:bodyPr/>
          <a:lstStyle/>
          <a:p>
            <a:pPr lvl="1"/>
            <a:r>
              <a:rPr lang="sl-SI" altLang="sl-SI">
                <a:solidFill>
                  <a:srgbClr val="C00000"/>
                </a:solidFill>
              </a:rPr>
              <a:t>VZHODNI SVET POD VODSTVOM SZ: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l-SI" altLang="sl-SI"/>
              <a:t>SZ nadzoruje vzhodno Evropo, tamkajšne države so njeni sateliti, urejeni po vzoru SZ (enopartijski sistem- komunisti)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sl-SI" altLang="sl-SI"/>
          </a:p>
          <a:p>
            <a:pPr lvl="2">
              <a:buFont typeface="Courier New" panose="02070309020205020404" pitchFamily="49" charset="0"/>
              <a:buChar char="o"/>
            </a:pPr>
            <a:endParaRPr lang="sl-SI" altLang="sl-SI"/>
          </a:p>
          <a:p>
            <a:pPr lvl="2">
              <a:buFont typeface="Courier New" panose="02070309020205020404" pitchFamily="49" charset="0"/>
              <a:buChar char="o"/>
            </a:pPr>
            <a:endParaRPr lang="sl-SI" altLang="sl-SI"/>
          </a:p>
          <a:p>
            <a:pPr lvl="2">
              <a:buFont typeface="Courier New" panose="02070309020205020404" pitchFamily="49" charset="0"/>
              <a:buChar char="o"/>
            </a:pPr>
            <a:endParaRPr lang="sl-SI" altLang="sl-SI"/>
          </a:p>
          <a:p>
            <a:pPr lvl="2">
              <a:buFont typeface="Courier New" panose="02070309020205020404" pitchFamily="49" charset="0"/>
              <a:buChar char="o"/>
            </a:pPr>
            <a:endParaRPr lang="sl-SI" altLang="sl-SI"/>
          </a:p>
          <a:p>
            <a:pPr lvl="2">
              <a:buFont typeface="Courier New" panose="02070309020205020404" pitchFamily="49" charset="0"/>
              <a:buChar char="o"/>
            </a:pPr>
            <a:endParaRPr lang="sl-SI" altLang="sl-SI"/>
          </a:p>
          <a:p>
            <a:pPr lvl="2">
              <a:buFont typeface="Courier New" panose="02070309020205020404" pitchFamily="49" charset="0"/>
              <a:buChar char="o"/>
            </a:pPr>
            <a:endParaRPr lang="sl-SI" altLang="sl-SI"/>
          </a:p>
          <a:p>
            <a:pPr lvl="2">
              <a:buFont typeface="Courier New" panose="02070309020205020404" pitchFamily="49" charset="0"/>
              <a:buChar char="o"/>
            </a:pPr>
            <a:r>
              <a:rPr lang="sl-SI" altLang="sl-SI"/>
              <a:t>1953 se po Stalinovi smrti začne destalinizacija, vodstvo prevzame Hruščov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E9FA6EE-EE71-4AA3-AF69-537499353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20938"/>
            <a:ext cx="69135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sl-SI" altLang="sl-SI" sz="1800" u="sng">
                <a:solidFill>
                  <a:srgbClr val="7030A0"/>
                </a:solidFill>
                <a:latin typeface="Arial" panose="020B0604020202020204" pitchFamily="34" charset="0"/>
              </a:rPr>
              <a:t>USTANOVITEV INFORMBIROJA: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Ustanovi Stalin 1947 – </a:t>
            </a:r>
            <a:r>
              <a:rPr lang="sl-SI" altLang="sl-SI" sz="1800" u="sng">
                <a:latin typeface="Arial" panose="020B0604020202020204" pitchFamily="34" charset="0"/>
              </a:rPr>
              <a:t>zveza komunističnih partij socialist. držav </a:t>
            </a:r>
            <a:r>
              <a:rPr lang="sl-SI" altLang="sl-SI" sz="1800">
                <a:latin typeface="Arial" panose="020B0604020202020204" pitchFamily="34" charset="0"/>
              </a:rPr>
              <a:t>ter ital. in fr. KP (tudi YU KP)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sl-SI" altLang="sl-SI" sz="18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sl-SI" altLang="sl-SI" sz="1800">
                <a:latin typeface="Arial" panose="020B0604020202020204" pitchFamily="34" charset="0"/>
              </a:rPr>
              <a:t>Histerija pred zahodnimi vplivi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sl-SI" altLang="sl-SI" sz="18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sl-SI" altLang="sl-SI" sz="1800">
              <a:latin typeface="Arial" panose="020B0604020202020204" pitchFamily="34" charset="0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C6942B27-1B8C-45F9-92DC-7B6CBB6D4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933825"/>
            <a:ext cx="6985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sl-SI" altLang="sl-SI" sz="1800" u="sng">
                <a:latin typeface="Arial" panose="020B0604020202020204" pitchFamily="34" charset="0"/>
              </a:rPr>
              <a:t>Povezovanje:</a:t>
            </a: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 sz="1800">
                <a:latin typeface="Arial" panose="020B0604020202020204" pitchFamily="34" charset="0"/>
              </a:rPr>
              <a:t>1949 </a:t>
            </a:r>
            <a:r>
              <a:rPr lang="sl-SI" altLang="sl-SI" sz="1800" b="1">
                <a:solidFill>
                  <a:srgbClr val="C00000"/>
                </a:solidFill>
                <a:latin typeface="Arial" panose="020B0604020202020204" pitchFamily="34" charset="0"/>
              </a:rPr>
              <a:t>SEV – Svet za vzajemno gosp. pomoč</a:t>
            </a:r>
            <a:r>
              <a:rPr lang="sl-SI" altLang="sl-SI" sz="1800">
                <a:latin typeface="Arial" panose="020B0604020202020204" pitchFamily="34" charset="0"/>
              </a:rPr>
              <a:t>, odgovor na Marshallov načrt, gosp. povezava vzhodnoevrop. držav</a:t>
            </a: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 sz="1800" b="1">
                <a:solidFill>
                  <a:srgbClr val="C00000"/>
                </a:solidFill>
                <a:latin typeface="Arial" panose="020B0604020202020204" pitchFamily="34" charset="0"/>
              </a:rPr>
              <a:t>1955 Varšavski pakt</a:t>
            </a:r>
            <a:r>
              <a:rPr lang="sl-SI" altLang="sl-SI" sz="180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sl-SI" altLang="sl-SI" sz="1800">
                <a:latin typeface="Arial" panose="020B0604020202020204" pitchFamily="34" charset="0"/>
              </a:rPr>
              <a:t>– voj. zveza vzhodnega bloka</a:t>
            </a:r>
            <a:endParaRPr lang="sl-SI" altLang="sl-SI" sz="18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0403B672-7341-4105-A1DA-253818817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4525962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sl-SI" altLang="sl-SI"/>
              <a:t>Socialistične države iščejo druge poti. Demonstracije v ptdesetih letih v NDR, nemiri na POLJ, MADŽ, ČSR- krvavo zatre ruska vojska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B9391486-9134-45C2-BC3F-55DD9FD3D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500063"/>
            <a:ext cx="8229600" cy="55721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1800" b="1" u="sng">
                <a:solidFill>
                  <a:schemeClr val="accent2"/>
                </a:solidFill>
                <a:latin typeface="Comic Sans MS" panose="030F0702030302020204" pitchFamily="66" charset="0"/>
              </a:rPr>
              <a:t>    PROTISLOVJA HLADNE VOJNE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1800" b="1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sl-SI" altLang="sl-SI" sz="1800" b="1">
                <a:solidFill>
                  <a:schemeClr val="accent2"/>
                </a:solidFill>
                <a:latin typeface="Comic Sans MS" panose="030F0702030302020204" pitchFamily="66" charset="0"/>
              </a:rPr>
              <a:t>OBOROŽEVALNA TEKMA MED V IN Z</a:t>
            </a:r>
            <a:endParaRPr lang="sl-SI" altLang="sl-SI" sz="1800" b="1">
              <a:latin typeface="Comic Sans MS" panose="030F0702030302020204" pitchFamily="66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sl-SI" altLang="sl-SI" sz="1800" b="1">
                <a:solidFill>
                  <a:srgbClr val="00B050"/>
                </a:solidFill>
                <a:latin typeface="Comic Sans MS" panose="030F0702030302020204" pitchFamily="66" charset="0"/>
              </a:rPr>
              <a:t>Atomska bomba </a:t>
            </a:r>
            <a:r>
              <a:rPr lang="sl-SI" altLang="sl-SI" sz="1800" b="1">
                <a:latin typeface="Comic Sans MS" panose="030F0702030302020204" pitchFamily="66" charset="0"/>
              </a:rPr>
              <a:t>(1945-ZDA, 49-ZSSR)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sl-SI" altLang="sl-SI" sz="1800" b="1">
                <a:latin typeface="Comic Sans MS" panose="030F0702030302020204" pitchFamily="66" charset="0"/>
              </a:rPr>
              <a:t>  Atomska špijonaža: zakonca Rosenberg izdala ZSSR vžigalni mehanizem in bila 1953 obsojena na smrt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l-SI" altLang="sl-SI" sz="1800" b="1">
                <a:solidFill>
                  <a:srgbClr val="00B050"/>
                </a:solidFill>
                <a:latin typeface="Comic Sans MS" panose="030F0702030302020204" pitchFamily="66" charset="0"/>
              </a:rPr>
              <a:t>Vodikova bomba </a:t>
            </a:r>
            <a:r>
              <a:rPr lang="sl-SI" altLang="sl-SI" sz="1800" b="1">
                <a:latin typeface="Comic Sans MS" panose="030F0702030302020204" pitchFamily="66" charset="0"/>
              </a:rPr>
              <a:t>(1952-ZDA, 53-ZSSR)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l-SI" altLang="sl-SI" sz="1800" b="1">
                <a:solidFill>
                  <a:srgbClr val="00B050"/>
                </a:solidFill>
                <a:latin typeface="Comic Sans MS" panose="030F0702030302020204" pitchFamily="66" charset="0"/>
              </a:rPr>
              <a:t>Balistične rakete </a:t>
            </a:r>
            <a:r>
              <a:rPr lang="sl-SI" altLang="sl-SI" sz="1800" b="1">
                <a:latin typeface="Comic Sans MS" panose="030F0702030302020204" pitchFamily="66" charset="0"/>
              </a:rPr>
              <a:t>z jederskimi konicami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l-SI" altLang="sl-SI" sz="1800" b="1">
                <a:latin typeface="Comic Sans MS" panose="030F0702030302020204" pitchFamily="66" charset="0"/>
              </a:rPr>
              <a:t>Sateliti</a:t>
            </a:r>
          </a:p>
          <a:p>
            <a:r>
              <a:rPr lang="sl-SI" altLang="sl-SI" sz="1800" b="1">
                <a:solidFill>
                  <a:srgbClr val="C00000"/>
                </a:solidFill>
                <a:latin typeface="Comic Sans MS" panose="030F0702030302020204" pitchFamily="66" charset="0"/>
              </a:rPr>
              <a:t>TEKMA V VESOLJSKEM PROGRAMU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sl-SI" altLang="sl-SI" sz="1800" b="1">
              <a:latin typeface="Comic Sans MS" panose="030F0702030302020204" pitchFamily="66" charset="0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sl-SI" altLang="sl-SI" sz="1800" b="1">
                <a:solidFill>
                  <a:schemeClr val="accent1"/>
                </a:solidFill>
                <a:latin typeface="Comic Sans MS" panose="030F0702030302020204" pitchFamily="66" charset="0"/>
              </a:rPr>
              <a:t>  Nobena stran ne doseže premoči-razorožitvena prizadevanja v 60. in 70. letih!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accent1"/>
                </a:solidFill>
                <a:latin typeface="Comic Sans MS" panose="030F0702030302020204" pitchFamily="66" charset="0"/>
              </a:rPr>
              <a:t>1971 se ZDA umaknejo iz Vietnama, Nixon kot prvi predsednik ZDA obišče komunistično Kitajsko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accent1"/>
                </a:solidFill>
                <a:latin typeface="Comic Sans MS" panose="030F0702030302020204" pitchFamily="66" charset="0"/>
              </a:rPr>
              <a:t>1972 Nixon obišče Moskvo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accent1"/>
                </a:solidFill>
                <a:latin typeface="Comic Sans MS" panose="030F0702030302020204" pitchFamily="66" charset="0"/>
              </a:rPr>
              <a:t>SALT 1- sporazum o omejitvi strateške oborožitve med SZ in ZDA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accent1"/>
                </a:solidFill>
                <a:latin typeface="Comic Sans MS" panose="030F0702030302020204" pitchFamily="66" charset="0"/>
              </a:rPr>
              <a:t>Začetek sodelovanja med obema Nemčijama		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08E9DF0-6079-4749-972A-B1AE9460F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620713"/>
            <a:ext cx="8229600" cy="4525962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2000">
                <a:solidFill>
                  <a:srgbClr val="0070C0"/>
                </a:solidFill>
              </a:rPr>
              <a:t>Ustanovitev Evropske konference o varnosti in sodelovanju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2000">
                <a:solidFill>
                  <a:srgbClr val="0070C0"/>
                </a:solidFill>
              </a:rPr>
              <a:t>1973 </a:t>
            </a:r>
            <a:r>
              <a:rPr lang="sl-SI" altLang="sl-SI" sz="2000" b="1">
                <a:solidFill>
                  <a:srgbClr val="0070C0"/>
                </a:solidFill>
              </a:rPr>
              <a:t>Konferenca o evropski varnosti in sodelovanju (KEVS)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2000">
                <a:solidFill>
                  <a:srgbClr val="0070C0"/>
                </a:solidFill>
              </a:rPr>
              <a:t>1975 sklepna listina KEVS- </a:t>
            </a:r>
            <a:r>
              <a:rPr lang="sl-SI" altLang="sl-SI" sz="2000" b="1">
                <a:solidFill>
                  <a:srgbClr val="0070C0"/>
                </a:solidFill>
              </a:rPr>
              <a:t>Helsinška deklaracija- </a:t>
            </a:r>
            <a:r>
              <a:rPr lang="sl-SI" altLang="sl-SI" sz="2000">
                <a:solidFill>
                  <a:srgbClr val="0070C0"/>
                </a:solidFill>
              </a:rPr>
              <a:t>prepoved uporabe nasilja in spoštovanje človekovih pravic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2000" b="1">
                <a:solidFill>
                  <a:srgbClr val="0070C0"/>
                </a:solidFill>
              </a:rPr>
              <a:t>1990 Pariška listina- </a:t>
            </a:r>
            <a:r>
              <a:rPr lang="sl-SI" altLang="sl-SI" sz="2000">
                <a:solidFill>
                  <a:srgbClr val="0070C0"/>
                </a:solidFill>
              </a:rPr>
              <a:t>konec razcepljenosti Evrope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sl-SI" altLang="sl-SI" sz="2000">
              <a:solidFill>
                <a:srgbClr val="0070C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2000">
                <a:solidFill>
                  <a:srgbClr val="0070C0"/>
                </a:solidFill>
              </a:rPr>
              <a:t>1978 </a:t>
            </a:r>
            <a:r>
              <a:rPr lang="sl-SI" altLang="sl-SI" sz="2000" b="1" u="sng">
                <a:solidFill>
                  <a:srgbClr val="0070C0"/>
                </a:solidFill>
              </a:rPr>
              <a:t>v Camp davidu </a:t>
            </a:r>
            <a:r>
              <a:rPr lang="sl-SI" altLang="sl-SI" sz="2000">
                <a:solidFill>
                  <a:srgbClr val="0070C0"/>
                </a:solidFill>
              </a:rPr>
              <a:t>v ZDA mirovni sporazum med Izraelom in Egiptom- Izrael pristane na umik iz zasedenega Sinaja, Izraelci smejo pluti po Sueškem kanalu, Izrael naj bi se dogovarjal z Jordanijo in Palestinci (PLO- Palest. osvobodilna organizacija)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sl-SI" altLang="sl-SI" sz="2000">
              <a:solidFill>
                <a:srgbClr val="0070C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2000">
                <a:solidFill>
                  <a:srgbClr val="0070C0"/>
                </a:solidFill>
              </a:rPr>
              <a:t>1979 na Dunaju  </a:t>
            </a:r>
            <a:r>
              <a:rPr lang="sl-SI" altLang="sl-SI" sz="2000" b="1">
                <a:solidFill>
                  <a:srgbClr val="0070C0"/>
                </a:solidFill>
              </a:rPr>
              <a:t>SALT 2</a:t>
            </a:r>
            <a:r>
              <a:rPr lang="sl-SI" altLang="sl-SI" sz="2000">
                <a:solidFill>
                  <a:srgbClr val="0070C0"/>
                </a:solidFill>
              </a:rPr>
              <a:t>- ZDA in SZ- omejitev jederskega orožja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2000">
                <a:solidFill>
                  <a:srgbClr val="0070C0"/>
                </a:solidFill>
              </a:rPr>
              <a:t>Sovjetska zasedba Afganistana 1979 je začasno ohladila odnose med SZ in ZDA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2000">
                <a:solidFill>
                  <a:srgbClr val="0070C0"/>
                </a:solidFill>
              </a:rPr>
              <a:t>Gorbačov in Bush v drugi polovici 80. končata hladno vojno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0B299F0A-75A1-4D0F-8A47-FDF0E2037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  <a:p>
            <a:endParaRPr lang="sl-SI" altLang="sl-SI"/>
          </a:p>
          <a:p>
            <a:pPr>
              <a:buFont typeface="Arial" panose="020B0604020202020204" pitchFamily="34" charset="0"/>
              <a:buNone/>
            </a:pPr>
            <a:r>
              <a:rPr lang="sl-SI" altLang="sl-SI" b="1">
                <a:solidFill>
                  <a:srgbClr val="C00000"/>
                </a:solidFill>
              </a:rPr>
              <a:t>                 </a:t>
            </a:r>
            <a:r>
              <a:rPr lang="sl-SI" altLang="sl-SI" b="1" u="sng">
                <a:solidFill>
                  <a:srgbClr val="C00000"/>
                </a:solidFill>
              </a:rPr>
              <a:t>KRIZNA ŽARIŠČA V EVROPI IN SVETU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altLang="sl-SI" sz="2000" b="1">
                <a:solidFill>
                  <a:srgbClr val="C00000"/>
                </a:solidFill>
              </a:rPr>
              <a:t>Nemško vprašanje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altLang="sl-SI" sz="2000" b="1">
                <a:solidFill>
                  <a:srgbClr val="C00000"/>
                </a:solidFill>
              </a:rPr>
              <a:t>Avstrijsko vprašanje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altLang="sl-SI" sz="2000" b="1">
                <a:solidFill>
                  <a:srgbClr val="C00000"/>
                </a:solidFill>
              </a:rPr>
              <a:t>Tržaško vprašanje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altLang="sl-SI" sz="2000" b="1">
                <a:solidFill>
                  <a:srgbClr val="C00000"/>
                </a:solidFill>
              </a:rPr>
              <a:t>Bližnji vzhod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altLang="sl-SI" sz="2000" b="1">
                <a:solidFill>
                  <a:srgbClr val="C00000"/>
                </a:solidFill>
              </a:rPr>
              <a:t>Korejska vojna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altLang="sl-SI" sz="2000" b="1">
                <a:solidFill>
                  <a:srgbClr val="C00000"/>
                </a:solidFill>
              </a:rPr>
              <a:t>Vietnamska vojna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altLang="sl-SI" sz="2000" b="1">
                <a:solidFill>
                  <a:srgbClr val="C00000"/>
                </a:solidFill>
              </a:rPr>
              <a:t>Kubanska kriza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altLang="sl-SI" sz="2000" b="1">
                <a:solidFill>
                  <a:srgbClr val="C00000"/>
                </a:solidFill>
              </a:rPr>
              <a:t>Afganistanska vojna</a:t>
            </a:r>
          </a:p>
          <a:p>
            <a:pPr>
              <a:buFont typeface="Courier New" panose="02070309020205020404" pitchFamily="49" charset="0"/>
              <a:buChar char="o"/>
            </a:pPr>
            <a:endParaRPr lang="sl-SI" altLang="sl-SI" b="1">
              <a:solidFill>
                <a:srgbClr val="C00000"/>
              </a:solidFill>
            </a:endParaRPr>
          </a:p>
        </p:txBody>
      </p:sp>
      <p:pic>
        <p:nvPicPr>
          <p:cNvPr id="19459" name="Picture 2" descr="http://upload.wikimedia.org/wikipedia/commons/8/8d/Reagan_and_Gorbachev_signing.jpg">
            <a:extLst>
              <a:ext uri="{FF2B5EF4-FFF2-40B4-BE49-F238E27FC236}">
                <a16:creationId xmlns:a16="http://schemas.microsoft.com/office/drawing/2014/main" id="{72027974-3E2C-4681-9C07-B7D49AEE0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0350"/>
            <a:ext cx="3357563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83868DE3-EC23-464D-8C81-4C927D94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500063"/>
            <a:ext cx="8229600" cy="4525962"/>
          </a:xfrm>
        </p:spPr>
        <p:txBody>
          <a:bodyPr/>
          <a:lstStyle/>
          <a:p>
            <a:r>
              <a:rPr lang="sl-SI" altLang="sl-SI" b="1" u="sng">
                <a:solidFill>
                  <a:srgbClr val="C00000"/>
                </a:solidFill>
              </a:rPr>
              <a:t>NASTANEK 2 NEMČIJ IN BERLINSKA KRIZA: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2000"/>
              <a:t>1945 – 1949: NEM povsem uničena. Razdeljena na </a:t>
            </a:r>
            <a:r>
              <a:rPr lang="sl-SI" altLang="sl-SI" sz="2000" b="1"/>
              <a:t>4 cone</a:t>
            </a:r>
            <a:r>
              <a:rPr lang="sl-SI" altLang="sl-SI" sz="2000"/>
              <a:t>: SZ,VB, ZDA, FR. Berlin razdeljen na 4 dele (poseben status)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2000"/>
              <a:t>Povezovanje ZDA, FR in VB cone; SZ v svoji coni forsira socializem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sl-SI" altLang="sl-SI" sz="2000"/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2000" b="1" u="sng"/>
              <a:t>1948: 1. berlinska kriza- </a:t>
            </a:r>
            <a:r>
              <a:rPr lang="sl-SI" altLang="sl-SI" sz="2000"/>
              <a:t>SZ 15 mesecev blokira Z </a:t>
            </a:r>
            <a:r>
              <a:rPr lang="sl-SI" altLang="sl-SI" sz="2000" u="sng"/>
              <a:t>Berlin</a:t>
            </a:r>
            <a:r>
              <a:rPr lang="sl-SI" altLang="sl-SI" sz="2000"/>
              <a:t> ( zah. zavezniki), kot odgovor na povezovanje zah. con. Zahod organizira </a:t>
            </a:r>
            <a:r>
              <a:rPr lang="sl-SI" altLang="sl-SI" sz="2000" u="sng"/>
              <a:t>zračni most </a:t>
            </a:r>
            <a:r>
              <a:rPr lang="sl-SI" altLang="sl-SI" sz="2000"/>
              <a:t>za preskrbo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2000"/>
              <a:t>1949 nastane </a:t>
            </a:r>
            <a:r>
              <a:rPr lang="sl-SI" altLang="sl-SI" sz="2000" b="1" u="sng"/>
              <a:t>ZRN</a:t>
            </a:r>
            <a:r>
              <a:rPr lang="sl-SI" altLang="sl-SI" sz="2000"/>
              <a:t> iz zah. con in </a:t>
            </a:r>
            <a:r>
              <a:rPr lang="sl-SI" altLang="sl-SI" sz="2000" b="1" u="sng"/>
              <a:t>NDR</a:t>
            </a:r>
            <a:r>
              <a:rPr lang="sl-SI" altLang="sl-SI" sz="2000"/>
              <a:t> iz sovj. Cone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sl-SI" altLang="sl-SI" sz="2000"/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2000" b="1" u="sng"/>
              <a:t>1961 2. berlinska kriza</a:t>
            </a:r>
            <a:r>
              <a:rPr lang="sl-SI" altLang="sl-SI" sz="2000"/>
              <a:t>: Nemci beže iz NDR  v ZRN (boljše življenje), zato NDR zgradi </a:t>
            </a:r>
            <a:r>
              <a:rPr lang="sl-SI" altLang="sl-SI" sz="2000" u="sng"/>
              <a:t>berlinski zid</a:t>
            </a:r>
          </a:p>
        </p:txBody>
      </p:sp>
      <p:sp>
        <p:nvSpPr>
          <p:cNvPr id="20483" name="TextBox 4">
            <a:extLst>
              <a:ext uri="{FF2B5EF4-FFF2-40B4-BE49-F238E27FC236}">
                <a16:creationId xmlns:a16="http://schemas.microsoft.com/office/drawing/2014/main" id="{2A1BA8C4-0151-454C-96B3-019266AF6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4214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4 okupac . cone</a:t>
            </a:r>
          </a:p>
        </p:txBody>
      </p:sp>
      <p:sp>
        <p:nvSpPr>
          <p:cNvPr id="20484" name="TextBox 6">
            <a:extLst>
              <a:ext uri="{FF2B5EF4-FFF2-40B4-BE49-F238E27FC236}">
                <a16:creationId xmlns:a16="http://schemas.microsoft.com/office/drawing/2014/main" id="{3F6F7DEC-0382-4934-9ECD-5EFF3466C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6357938"/>
            <a:ext cx="2201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Zračni most</a:t>
            </a:r>
          </a:p>
        </p:txBody>
      </p:sp>
      <p:pic>
        <p:nvPicPr>
          <p:cNvPr id="20485" name="Picture 6" descr="http://www.joker.si/images/clank/6961_200.jpg">
            <a:extLst>
              <a:ext uri="{FF2B5EF4-FFF2-40B4-BE49-F238E27FC236}">
                <a16:creationId xmlns:a16="http://schemas.microsoft.com/office/drawing/2014/main" id="{B39035D2-A4A2-4654-961E-BDD0297C6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15748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http://www.joker.si/images/clank/6962_200.jpg">
            <a:hlinkClick r:id="rId3"/>
            <a:extLst>
              <a:ext uri="{FF2B5EF4-FFF2-40B4-BE49-F238E27FC236}">
                <a16:creationId xmlns:a16="http://schemas.microsoft.com/office/drawing/2014/main" id="{A7EFE800-F6D5-4BF9-90FE-5BA8FEF73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857750"/>
            <a:ext cx="19764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http://www.joker.si/images/clank/6964_800.jpg">
            <a:extLst>
              <a:ext uri="{FF2B5EF4-FFF2-40B4-BE49-F238E27FC236}">
                <a16:creationId xmlns:a16="http://schemas.microsoft.com/office/drawing/2014/main" id="{702CEE32-7E33-4B76-8E9F-445CA7354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900613"/>
            <a:ext cx="2509838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10">
            <a:extLst>
              <a:ext uri="{FF2B5EF4-FFF2-40B4-BE49-F238E27FC236}">
                <a16:creationId xmlns:a16="http://schemas.microsoft.com/office/drawing/2014/main" id="{B7FB141B-F48B-4966-AFBE-DA753BE54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75" y="6286500"/>
            <a:ext cx="935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Berl. zid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5A190-BA18-4A57-9530-4C9981A3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rgbClr val="C00000"/>
                </a:solidFill>
              </a:rPr>
              <a:t>DRUGA SVET. VOJNA KOT TOTALNA VOJNA IN NJENE POSLEDICE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37DAD929-2703-49B6-929F-30117F223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000">
                <a:solidFill>
                  <a:srgbClr val="C00000"/>
                </a:solidFill>
              </a:rPr>
              <a:t>SPOPAD DVEH TABOROV: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2000">
                <a:solidFill>
                  <a:srgbClr val="7030A0"/>
                </a:solidFill>
              </a:rPr>
              <a:t>Fašistične države- „sile osi“, Trojni pakt, IT-NEM-JAP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2000">
                <a:solidFill>
                  <a:srgbClr val="FF0000"/>
                </a:solidFill>
              </a:rPr>
              <a:t>Protifašistična koalicija- Zavezniki- VB, FR, ZDA, RUS…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2000"/>
              <a:t>Nevtralne: Švica, Španija, Švedska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sl-SI" altLang="sl-SI" sz="2000"/>
          </a:p>
          <a:p>
            <a:pPr eaLnBrk="1" hangingPunct="1"/>
            <a:r>
              <a:rPr lang="sl-SI" altLang="sl-SI" sz="2400">
                <a:solidFill>
                  <a:srgbClr val="C00000"/>
                </a:solidFill>
              </a:rPr>
              <a:t>VZROKI ZA VOJNO: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2000"/>
              <a:t>Versajska pogodba po 1. vojni je obremenila in ponižala Nemčijo- revanšizem!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2000"/>
              <a:t>Nacizem v Nemčiji zahteva nova ozemlja- “življenski prostor”(“Drang nach Osten”- širjenje na JV)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2000"/>
              <a:t>Fašizem in nacizem se širi tudi v Italiji, pozneje v Avstriji, Španiji, Madžarski, Slovaški, Hrvaški, Franciji...</a:t>
            </a:r>
          </a:p>
          <a:p>
            <a:pPr lvl="1" eaLnBrk="1" hangingPunct="1"/>
            <a:endParaRPr lang="sl-SI" altLang="sl-SI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6B16D94E-DDB8-4A83-BECC-53B156C87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5786438"/>
          </a:xfrm>
        </p:spPr>
        <p:txBody>
          <a:bodyPr/>
          <a:lstStyle/>
          <a:p>
            <a:r>
              <a:rPr lang="sl-SI" altLang="sl-SI" b="1">
                <a:solidFill>
                  <a:schemeClr val="accent2"/>
                </a:solidFill>
                <a:latin typeface="Comic Sans MS" panose="030F0702030302020204" pitchFamily="66" charset="0"/>
              </a:rPr>
              <a:t>AVSTRIJSKO VPRAŠANJE:</a:t>
            </a:r>
            <a:endParaRPr lang="sl-SI" altLang="sl-SI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>
                <a:latin typeface="Comic Sans MS" panose="030F0702030302020204" pitchFamily="66" charset="0"/>
              </a:rPr>
              <a:t>1945 razdeljena na 4 cone, o njeni usodi se razpravlja 10 let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sl-SI" altLang="sl-SI"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b="1">
                <a:solidFill>
                  <a:schemeClr val="accent2"/>
                </a:solidFill>
                <a:latin typeface="Comic Sans MS" panose="030F0702030302020204" pitchFamily="66" charset="0"/>
              </a:rPr>
              <a:t>1955- avstrijska državna pogodba: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l-SI" altLang="sl-SI">
                <a:latin typeface="Comic Sans MS" panose="030F0702030302020204" pitchFamily="66" charset="0"/>
              </a:rPr>
              <a:t>ZDA, ZSSR, VB, FR, AVST, YU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l-SI" altLang="sl-SI">
                <a:latin typeface="Comic Sans MS" panose="030F0702030302020204" pitchFamily="66" charset="0"/>
              </a:rPr>
              <a:t>Dobi suverenost in meje iz 1938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l-SI" altLang="sl-SI">
                <a:latin typeface="Comic Sans MS" panose="030F0702030302020204" pitchFamily="66" charset="0"/>
              </a:rPr>
              <a:t>Ne sme se združit z NEM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l-SI" altLang="sl-SI">
                <a:latin typeface="Comic Sans MS" panose="030F0702030302020204" pitchFamily="66" charset="0"/>
              </a:rPr>
              <a:t>Trajna nevtralnost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l-SI" altLang="sl-SI" u="sng">
                <a:solidFill>
                  <a:srgbClr val="00B050"/>
                </a:solidFill>
                <a:latin typeface="Comic Sans MS" panose="030F0702030302020204" pitchFamily="66" charset="0"/>
              </a:rPr>
              <a:t>7. člen: </a:t>
            </a:r>
            <a:r>
              <a:rPr lang="sl-SI" altLang="sl-SI">
                <a:solidFill>
                  <a:srgbClr val="00B050"/>
                </a:solidFill>
                <a:latin typeface="Comic Sans MS" panose="030F0702030302020204" pitchFamily="66" charset="0"/>
              </a:rPr>
              <a:t>sl. in hr. manjšini enake pravice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sl-SI" altLang="sl-SI"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sl-SI" altLang="sl-SI" b="1" u="sng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8A550-6446-4277-B8DC-B5E346B33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sl-SI" b="1" dirty="0">
                <a:solidFill>
                  <a:schemeClr val="accent2"/>
                </a:solidFill>
                <a:latin typeface="Comic Sans MS" pitchFamily="66" charset="0"/>
              </a:rPr>
              <a:t>TRŽAŠKO VPRAŠANJE: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sl-SI" dirty="0">
                <a:latin typeface="Comic Sans MS" pitchFamily="66" charset="0"/>
              </a:rPr>
              <a:t> 1945 Trst zasede Titova armada le za 42 dni</a:t>
            </a:r>
          </a:p>
          <a:p>
            <a:pPr lvl="1">
              <a:spcBef>
                <a:spcPts val="0"/>
              </a:spcBef>
              <a:buFont typeface="Wingdings" pitchFamily="2" charset="2"/>
              <a:buChar char="q"/>
              <a:defRPr/>
            </a:pPr>
            <a:endParaRPr lang="sl-SI" dirty="0">
              <a:latin typeface="Comic Sans MS" pitchFamily="66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sl-SI" dirty="0">
                <a:latin typeface="Comic Sans MS" pitchFamily="66" charset="0"/>
              </a:rPr>
              <a:t> Spor med IT in YU za nekdanjo Julijsko krajino (IT dobi 1920)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q"/>
              <a:defRPr/>
            </a:pPr>
            <a:endParaRPr lang="sl-SI" dirty="0">
              <a:latin typeface="Comic Sans MS" pitchFamily="66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sl-SI" dirty="0">
                <a:latin typeface="Comic Sans MS" pitchFamily="66" charset="0"/>
              </a:rPr>
              <a:t> 1945 določena </a:t>
            </a:r>
            <a:r>
              <a:rPr lang="sl-SI" u="sng" dirty="0">
                <a:solidFill>
                  <a:schemeClr val="accent2"/>
                </a:solidFill>
                <a:latin typeface="Comic Sans MS" pitchFamily="66" charset="0"/>
              </a:rPr>
              <a:t>Morganova linija </a:t>
            </a:r>
            <a:r>
              <a:rPr lang="sl-SI" dirty="0">
                <a:latin typeface="Comic Sans MS" pitchFamily="66" charset="0"/>
              </a:rPr>
              <a:t>z Devinskim sporazumom:</a:t>
            </a:r>
            <a:endParaRPr lang="sl-SI" u="sng" dirty="0">
              <a:solidFill>
                <a:schemeClr val="accent2"/>
              </a:solidFill>
              <a:latin typeface="Comic Sans MS" pitchFamily="66" charset="0"/>
            </a:endParaRPr>
          </a:p>
          <a:p>
            <a:pPr lvl="2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l-SI" dirty="0">
                <a:latin typeface="Comic Sans MS" pitchFamily="66" charset="0"/>
              </a:rPr>
              <a:t>Cona A: Trst, Gorica, Pulj; pod angloam. upravo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l-SI" dirty="0">
                <a:latin typeface="Comic Sans MS" pitchFamily="66" charset="0"/>
              </a:rPr>
              <a:t>Cona B: pod YU upravo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l-SI" dirty="0">
              <a:latin typeface="Comic Sans MS" pitchFamily="66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sl-SI" dirty="0">
                <a:latin typeface="Comic Sans MS" pitchFamily="66" charset="0"/>
              </a:rPr>
              <a:t> </a:t>
            </a:r>
            <a:r>
              <a:rPr lang="sl-SI" dirty="0">
                <a:solidFill>
                  <a:srgbClr val="00B050"/>
                </a:solidFill>
                <a:latin typeface="Comic Sans MS" pitchFamily="66" charset="0"/>
              </a:rPr>
              <a:t>1947 </a:t>
            </a:r>
            <a:r>
              <a:rPr lang="sl-SI" u="sng" dirty="0">
                <a:solidFill>
                  <a:srgbClr val="00B050"/>
                </a:solidFill>
                <a:latin typeface="Comic Sans MS" pitchFamily="66" charset="0"/>
              </a:rPr>
              <a:t>mirovna pogodba z IT </a:t>
            </a:r>
            <a:r>
              <a:rPr lang="sl-SI" dirty="0">
                <a:solidFill>
                  <a:srgbClr val="00B050"/>
                </a:solidFill>
                <a:latin typeface="Comic Sans MS" pitchFamily="66" charset="0"/>
              </a:rPr>
              <a:t>– </a:t>
            </a:r>
            <a:r>
              <a:rPr lang="sl-SI" dirty="0">
                <a:latin typeface="Comic Sans MS" pitchFamily="66" charset="0"/>
              </a:rPr>
              <a:t>YU dobi večji del spornega ozemlja (Primorsko, Istro, Reko, otoke, Zadar)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q"/>
              <a:defRPr/>
            </a:pPr>
            <a:endParaRPr lang="sl-SI" dirty="0">
              <a:latin typeface="Comic Sans MS" pitchFamily="66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sl-SI" u="sng" dirty="0">
                <a:latin typeface="Comic Sans MS" pitchFamily="66" charset="0"/>
              </a:rPr>
              <a:t>Trst in okolica </a:t>
            </a:r>
            <a:r>
              <a:rPr lang="sl-SI" dirty="0">
                <a:latin typeface="Comic Sans MS" pitchFamily="66" charset="0"/>
              </a:rPr>
              <a:t>postane </a:t>
            </a:r>
            <a:r>
              <a:rPr lang="sl-SI" b="1" dirty="0">
                <a:solidFill>
                  <a:srgbClr val="00B050"/>
                </a:solidFill>
                <a:latin typeface="Comic Sans MS" pitchFamily="66" charset="0"/>
              </a:rPr>
              <a:t>STO- Svobodno tržaško ozemlje </a:t>
            </a:r>
            <a:r>
              <a:rPr lang="sl-SI" b="1" dirty="0">
                <a:latin typeface="Comic Sans MS" pitchFamily="66" charset="0"/>
              </a:rPr>
              <a:t>pod nadzorom OZN </a:t>
            </a:r>
            <a:r>
              <a:rPr lang="sl-SI" dirty="0">
                <a:latin typeface="Comic Sans MS" pitchFamily="66" charset="0"/>
              </a:rPr>
              <a:t>(tamponska država med IT in YU)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l-SI" dirty="0">
                <a:latin typeface="Comic Sans MS" pitchFamily="66" charset="0"/>
              </a:rPr>
              <a:t>Cona  A STO: Trst, pod brit.- am. upravo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l-SI" dirty="0">
                <a:latin typeface="Comic Sans MS" pitchFamily="66" charset="0"/>
              </a:rPr>
              <a:t>Cona B: sl. in hr. obala do Novigrada pod YU upravo</a:t>
            </a:r>
          </a:p>
          <a:p>
            <a:pPr lvl="1">
              <a:spcBef>
                <a:spcPts val="0"/>
              </a:spcBef>
              <a:buFont typeface="Wingdings" pitchFamily="2" charset="2"/>
              <a:buChar char="q"/>
              <a:defRPr/>
            </a:pPr>
            <a:endParaRPr lang="sl-SI" dirty="0">
              <a:latin typeface="Comic Sans MS" pitchFamily="66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q"/>
              <a:defRPr/>
            </a:pPr>
            <a:endParaRPr lang="sl-SI" dirty="0"/>
          </a:p>
          <a:p>
            <a:pPr lvl="2">
              <a:buFont typeface="Wingdings" pitchFamily="2" charset="2"/>
              <a:buChar char="Ø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slovenski-branik.net/zemljevid2.jpg">
            <a:extLst>
              <a:ext uri="{FF2B5EF4-FFF2-40B4-BE49-F238E27FC236}">
                <a16:creationId xmlns:a16="http://schemas.microsoft.com/office/drawing/2014/main" id="{20481372-013A-4A78-93A8-5BEEF35F1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96975"/>
            <a:ext cx="35020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275B7CBC-BF2B-4F45-893F-BF79622F7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452596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sl-SI" altLang="sl-SI" sz="2400"/>
              <a:t>STO ni zaživelo in je bilo generator pol. krize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2400"/>
              <a:t>1953 vrh tržaške krize (VB in ZDA hotejicono a prepustiti Italiji)- grozi spopad med YU in zah. zavezniki. YU popusti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sl-SI" altLang="sl-SI" sz="2400"/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2400" b="1" u="sng"/>
              <a:t>1954 Londonski memorandum </a:t>
            </a:r>
            <a:r>
              <a:rPr lang="sl-SI" altLang="sl-SI" sz="2400"/>
              <a:t>cono A dodeli IT, cono B k YU. Tržaški Slovenci dobe narodno enakopravnost z Italijani.ta meja potrjena 1975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sl-SI" altLang="sl-SI" sz="2400"/>
              <a:t>    z </a:t>
            </a:r>
            <a:r>
              <a:rPr lang="sl-SI" altLang="sl-SI" sz="2400" b="1"/>
              <a:t>Osimskimi sporazumi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b="1" u="sng"/>
          </a:p>
        </p:txBody>
      </p:sp>
      <p:pic>
        <p:nvPicPr>
          <p:cNvPr id="24579" name="Picture 2" descr="http://upload.wikimedia.org/wikipedia/sl/thumb/2/2a/STO.png/300px-STO.png">
            <a:extLst>
              <a:ext uri="{FF2B5EF4-FFF2-40B4-BE49-F238E27FC236}">
                <a16:creationId xmlns:a16="http://schemas.microsoft.com/office/drawing/2014/main" id="{6FA74494-200E-4048-9144-744E1A8B7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068638"/>
            <a:ext cx="2214562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D5A3AC3-47C5-4AD2-B1B7-20E4600B8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096000"/>
          </a:xfrm>
        </p:spPr>
        <p:txBody>
          <a:bodyPr/>
          <a:lstStyle/>
          <a:p>
            <a:r>
              <a:rPr lang="sl-SI" altLang="sl-SI" b="1" u="sng">
                <a:solidFill>
                  <a:srgbClr val="C00000"/>
                </a:solidFill>
              </a:rPr>
              <a:t>BLIŽNJI VZHOD:</a:t>
            </a:r>
            <a:endParaRPr lang="sl-SI" altLang="sl-SI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2000" b="1"/>
              <a:t>PALESTINSKO VPRAŠANJE: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l-SI" altLang="sl-SI" sz="2000"/>
              <a:t>Po vojni mandatno območje VB. 1947 razdeljeno na arabski in židovski del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l-SI" altLang="sl-SI" sz="2000" b="1"/>
              <a:t>1948</a:t>
            </a:r>
            <a:r>
              <a:rPr lang="sl-SI" altLang="sl-SI" sz="2000"/>
              <a:t> nastane židovski </a:t>
            </a:r>
            <a:r>
              <a:rPr lang="sl-SI" altLang="sl-SI" sz="2000" b="1"/>
              <a:t>Izrael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l-SI" altLang="sl-SI" sz="2000"/>
              <a:t>Sirija, Libanon, Jordanija, Egipt in palestinski Arabci </a:t>
            </a:r>
            <a:r>
              <a:rPr lang="sl-SI" altLang="sl-SI" sz="2000" u="sng"/>
              <a:t>napadejo Izrael</a:t>
            </a:r>
            <a:r>
              <a:rPr lang="sl-SI" altLang="sl-SI" sz="2000"/>
              <a:t>, ki je uspešnejši in zasede večino predvidenega ozemlja za Palestince (načrt OZN)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l-SI" altLang="sl-SI" sz="2000"/>
              <a:t>Palestina postane </a:t>
            </a:r>
            <a:r>
              <a:rPr lang="sl-SI" altLang="sl-SI" sz="2000" u="sng"/>
              <a:t>trajno vojno žarišče</a:t>
            </a:r>
            <a:r>
              <a:rPr lang="sl-SI" altLang="sl-SI" sz="2000"/>
              <a:t>. Izrael podprejo ZDA in VB, Arabce pa ZSSR. Vsakih nekaj let krvava vojna, posredujejo sile OZN.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2000" b="1"/>
              <a:t>SUEŠKA KRIZA 1956:</a:t>
            </a:r>
            <a:endParaRPr lang="sl-SI" altLang="sl-SI" sz="2000"/>
          </a:p>
          <a:p>
            <a:pPr lvl="2">
              <a:buFont typeface="Courier New" panose="02070309020205020404" pitchFamily="49" charset="0"/>
              <a:buChar char="o"/>
            </a:pPr>
            <a:r>
              <a:rPr lang="sl-SI" altLang="sl-SI" sz="2000"/>
              <a:t>EGIPT podržavi prekop, zato ga napadejo VB, FR in Izrael. Posredujejo ZDA in SZ, zato se umaknejo.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l-SI" altLang="sl-SI" sz="2000"/>
              <a:t>Ostanejo modre čelade – mirovne sile OZN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sl-SI" altLang="sl-SI"/>
          </a:p>
          <a:p>
            <a:pPr lvl="2">
              <a:buFont typeface="Courier New" panose="02070309020205020404" pitchFamily="49" charset="0"/>
              <a:buChar char="o"/>
            </a:pPr>
            <a:endParaRPr lang="sl-SI" altLang="sl-SI"/>
          </a:p>
          <a:p>
            <a:pPr lvl="2">
              <a:buFont typeface="Wingdings" panose="05000000000000000000" pitchFamily="2" charset="2"/>
              <a:buChar char="Ø"/>
            </a:pPr>
            <a:endParaRPr lang="sl-SI" altLang="sl-SI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EBC15C48-963E-4F15-8E39-ED513A70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452596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sl-SI" altLang="sl-SI" sz="2000" b="1"/>
              <a:t>VOJNA LETA 1967: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l-SI" altLang="sl-SI" sz="2000"/>
              <a:t>Egipt izžene OZN in zapre vhod v Akabski zaliv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l-SI" altLang="sl-SI" sz="2000" u="sng"/>
              <a:t>Izrael napade Egipt, Sirijo in Jordanijo </a:t>
            </a:r>
            <a:r>
              <a:rPr lang="sl-SI" altLang="sl-SI" sz="2000"/>
              <a:t>ter zasede Sinjski polotok, Golansko planoto in Jeruzalem. Ker jih podpro ZDA to obdrže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2000" b="1"/>
              <a:t>VOJNA LETA 1973: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l-SI" altLang="sl-SI" sz="2000" u="sng"/>
              <a:t>Egipt in Sirija napadeta Izrael,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sl-SI" altLang="sl-SI" sz="2000"/>
              <a:t>  posredujejo OZN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l-SI" altLang="sl-SI" sz="2000"/>
              <a:t>Izrael se umakne s Sinaja, 1979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sl-SI" altLang="sl-SI" sz="2000"/>
              <a:t>   podpisan mir. sporazum v Camp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sl-SI" altLang="sl-SI" sz="2000"/>
              <a:t>   Davidu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sl-SI" altLang="sl-SI"/>
          </a:p>
        </p:txBody>
      </p:sp>
      <p:pic>
        <p:nvPicPr>
          <p:cNvPr id="26627" name="Picture 2" descr="http://www.morainevalley.edu/ctl/MiddleEast/images/Map_Israel1967.jpg">
            <a:extLst>
              <a:ext uri="{FF2B5EF4-FFF2-40B4-BE49-F238E27FC236}">
                <a16:creationId xmlns:a16="http://schemas.microsoft.com/office/drawing/2014/main" id="{71C3EADA-B7F9-4F40-B12B-B66DFF7CE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43125"/>
            <a:ext cx="23796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http://www.hrvatski-vojnik.hr/hrvatski-vojnik/0202005/pictures/CrniRujan2.jpg">
            <a:extLst>
              <a:ext uri="{FF2B5EF4-FFF2-40B4-BE49-F238E27FC236}">
                <a16:creationId xmlns:a16="http://schemas.microsoft.com/office/drawing/2014/main" id="{7BFF08BB-BE6B-4ECD-AF0E-9F3A1F4A0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500563"/>
            <a:ext cx="2871788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085AA-3C28-4BD0-BF01-B90E69A2A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sl-SI" b="1" u="sng" dirty="0">
                <a:solidFill>
                  <a:srgbClr val="C00000"/>
                </a:solidFill>
              </a:rPr>
              <a:t>KOREJSKA VOJNA 1950: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sl-SI" dirty="0"/>
              <a:t>1948 nastaneta 2 Koreji</a:t>
            </a:r>
          </a:p>
          <a:p>
            <a:pPr lvl="3">
              <a:buFont typeface="Wingdings" pitchFamily="2" charset="2"/>
              <a:buChar char="Ø"/>
              <a:defRPr/>
            </a:pPr>
            <a:r>
              <a:rPr lang="sl-SI" b="1" dirty="0"/>
              <a:t>Severna Koreja</a:t>
            </a:r>
            <a:r>
              <a:rPr lang="sl-SI" dirty="0"/>
              <a:t> – vpliv ZSSR – komunistična</a:t>
            </a:r>
          </a:p>
          <a:p>
            <a:pPr lvl="3">
              <a:buFont typeface="Wingdings" pitchFamily="2" charset="2"/>
              <a:buChar char="Ø"/>
              <a:defRPr/>
            </a:pPr>
            <a:r>
              <a:rPr lang="sl-SI" b="1" dirty="0"/>
              <a:t>Južna Koreja </a:t>
            </a:r>
            <a:r>
              <a:rPr lang="sl-SI" dirty="0"/>
              <a:t>– vpliv ZDA in OZN </a:t>
            </a:r>
          </a:p>
          <a:p>
            <a:pPr marL="971550" lvl="1" indent="-457200">
              <a:buFont typeface="Wingdings" pitchFamily="2" charset="2"/>
              <a:buChar char="q"/>
              <a:defRPr/>
            </a:pPr>
            <a:r>
              <a:rPr lang="sl-SI" dirty="0"/>
              <a:t>S Koreja napade J Korejo in zasede Seul. Sile OZN oz. ameriški vojaki zasedejo večino Koreje in se približajo Kitajski</a:t>
            </a:r>
          </a:p>
          <a:p>
            <a:pPr marL="971550" lvl="1" indent="-457200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sl-SI" dirty="0"/>
              <a:t>V vojno se vključi Kitajska.</a:t>
            </a:r>
          </a:p>
          <a:p>
            <a:pPr marL="971550" lvl="1" indent="-457200">
              <a:lnSpc>
                <a:spcPct val="120000"/>
              </a:lnSpc>
              <a:buFont typeface="Arial" charset="0"/>
              <a:buNone/>
              <a:defRPr/>
            </a:pPr>
            <a:r>
              <a:rPr lang="sl-SI" dirty="0"/>
              <a:t>      Krvava vojna traja 3 leta,</a:t>
            </a:r>
          </a:p>
          <a:p>
            <a:pPr marL="971550" lvl="1" indent="-457200">
              <a:lnSpc>
                <a:spcPct val="120000"/>
              </a:lnSpc>
              <a:buFont typeface="Arial" charset="0"/>
              <a:buNone/>
              <a:defRPr/>
            </a:pPr>
            <a:r>
              <a:rPr lang="sl-SI" dirty="0"/>
              <a:t>      konča se neodločeno</a:t>
            </a:r>
          </a:p>
          <a:p>
            <a:pPr marL="971550" lvl="1" indent="-457200">
              <a:buFont typeface="Wingdings" pitchFamily="2" charset="2"/>
              <a:buChar char="q"/>
              <a:defRPr/>
            </a:pPr>
            <a:r>
              <a:rPr lang="sl-SI" dirty="0"/>
              <a:t>Koreja ostane razdeljena po </a:t>
            </a:r>
          </a:p>
          <a:p>
            <a:pPr marL="971550" lvl="1" indent="-457200">
              <a:buFont typeface="Arial" charset="0"/>
              <a:buNone/>
              <a:defRPr/>
            </a:pPr>
            <a:r>
              <a:rPr lang="sl-SI" dirty="0"/>
              <a:t>       </a:t>
            </a:r>
            <a:r>
              <a:rPr lang="sl-SI" u="sng" dirty="0"/>
              <a:t>38 vzporedniku</a:t>
            </a:r>
          </a:p>
        </p:txBody>
      </p:sp>
      <p:pic>
        <p:nvPicPr>
          <p:cNvPr id="27651" name="Picture 6" descr="http://sillysoft.net/plugins/images/Korean%20War.jpg">
            <a:extLst>
              <a:ext uri="{FF2B5EF4-FFF2-40B4-BE49-F238E27FC236}">
                <a16:creationId xmlns:a16="http://schemas.microsoft.com/office/drawing/2014/main" id="{F5658318-9D39-44A4-A075-22E0A90D6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786063"/>
            <a:ext cx="3089275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E8546CBE-740B-4D49-B9C4-FC3FFB40D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4525963"/>
          </a:xfrm>
        </p:spPr>
        <p:txBody>
          <a:bodyPr/>
          <a:lstStyle/>
          <a:p>
            <a:r>
              <a:rPr lang="sl-SI" altLang="sl-SI" b="1" u="sng">
                <a:solidFill>
                  <a:srgbClr val="C00000"/>
                </a:solidFill>
              </a:rPr>
              <a:t>VIETNAMSKA VOJNA:</a:t>
            </a:r>
            <a:endParaRPr lang="sl-SI" altLang="sl-SI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2000"/>
              <a:t>1945 nastane socialist. </a:t>
            </a:r>
            <a:r>
              <a:rPr lang="sl-SI" altLang="sl-SI" sz="2000" b="1"/>
              <a:t>DR Vietnam</a:t>
            </a:r>
            <a:r>
              <a:rPr lang="sl-SI" altLang="sl-SI" sz="2000"/>
              <a:t> ( Ho Ši Minh)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2000"/>
              <a:t>Dolgoletna vojna s Francijo. 1954 zasedejo največje franc. oporišče Dien Bien Phu. Francija se umakne iz Indokine, ki razpade na 4 države: Laos, Kambodžo, </a:t>
            </a:r>
            <a:r>
              <a:rPr lang="sl-SI" altLang="sl-SI" sz="2000" b="1"/>
              <a:t>DR Vietnam </a:t>
            </a:r>
            <a:r>
              <a:rPr lang="sl-SI" altLang="sl-SI" sz="2000"/>
              <a:t>(social. S Vietnam) in </a:t>
            </a:r>
            <a:r>
              <a:rPr lang="sl-SI" altLang="sl-SI" sz="2000" b="1"/>
              <a:t>Republiko Vietnam </a:t>
            </a:r>
            <a:r>
              <a:rPr lang="sl-SI" altLang="sl-SI" sz="2000"/>
              <a:t>na J.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2000"/>
              <a:t>1964 </a:t>
            </a:r>
            <a:r>
              <a:rPr lang="sl-SI" altLang="sl-SI" sz="2000" b="1"/>
              <a:t>izbruhne</a:t>
            </a:r>
            <a:r>
              <a:rPr lang="sl-SI" altLang="sl-SI" sz="2000"/>
              <a:t> </a:t>
            </a:r>
            <a:r>
              <a:rPr lang="sl-SI" altLang="sl-SI" sz="2000" b="1"/>
              <a:t>vojna med obema Vietnama. </a:t>
            </a:r>
            <a:r>
              <a:rPr lang="sl-SI" altLang="sl-SI" sz="2000"/>
              <a:t>ZDA podprejo J, ZSSR pa 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2000"/>
              <a:t>1975 se morajo ZDA umakniti, oba Vietnama se združita v Socialist. Republiko Vietnam</a:t>
            </a:r>
          </a:p>
        </p:txBody>
      </p:sp>
      <p:pic>
        <p:nvPicPr>
          <p:cNvPr id="28675" name="Picture 2" descr="http://www.vietnammemorial.com/vietnam-soldiers-1.jpg">
            <a:extLst>
              <a:ext uri="{FF2B5EF4-FFF2-40B4-BE49-F238E27FC236}">
                <a16:creationId xmlns:a16="http://schemas.microsoft.com/office/drawing/2014/main" id="{4AE6FC5C-1593-431C-9DFF-16850253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714875"/>
            <a:ext cx="2476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http://msnbcmedia.msn.com/j/msnbc/Components/Newsweek/Photos/Web_Exclusives/040308_040314/040313_vietnamIraq_vl.widec.jpg">
            <a:extLst>
              <a:ext uri="{FF2B5EF4-FFF2-40B4-BE49-F238E27FC236}">
                <a16:creationId xmlns:a16="http://schemas.microsoft.com/office/drawing/2014/main" id="{4CCE1B47-023F-4434-82F8-57CC496A6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643313"/>
            <a:ext cx="17160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http://www.iraqwar.co.uk/kimphuc2.jpg">
            <a:extLst>
              <a:ext uri="{FF2B5EF4-FFF2-40B4-BE49-F238E27FC236}">
                <a16:creationId xmlns:a16="http://schemas.microsoft.com/office/drawing/2014/main" id="{6C7C70F3-3416-4AA5-9205-C722D9E68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714875"/>
            <a:ext cx="26908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 descr="http://www.slsa.sa.gov.au/saatwar/collection/srg124_8_7.jpg">
            <a:extLst>
              <a:ext uri="{FF2B5EF4-FFF2-40B4-BE49-F238E27FC236}">
                <a16:creationId xmlns:a16="http://schemas.microsoft.com/office/drawing/2014/main" id="{3CEDB4CA-6FE4-464F-A544-CDC5099F3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714875"/>
            <a:ext cx="10414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67FE2AF9-5500-4567-8E2D-1D11D6DB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3286125"/>
          </a:xfrm>
        </p:spPr>
        <p:txBody>
          <a:bodyPr/>
          <a:lstStyle/>
          <a:p>
            <a:r>
              <a:rPr lang="sl-SI" altLang="sl-SI" b="1" u="sng">
                <a:solidFill>
                  <a:srgbClr val="C00000"/>
                </a:solidFill>
              </a:rPr>
              <a:t>KUBANSKA ATOMSKA KRIZA 1962:</a:t>
            </a:r>
            <a:endParaRPr lang="sl-SI" altLang="sl-SI">
              <a:solidFill>
                <a:srgbClr val="C00000"/>
              </a:solidFill>
            </a:endParaRPr>
          </a:p>
          <a:p>
            <a:pPr lvl="1" indent="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sl-SI" altLang="sl-SI" sz="2000"/>
              <a:t>1959 zavlada </a:t>
            </a:r>
            <a:r>
              <a:rPr lang="sl-SI" altLang="sl-SI" sz="2000" b="1"/>
              <a:t>Fidel Castro</a:t>
            </a:r>
            <a:r>
              <a:rPr lang="sl-SI" altLang="sl-SI" sz="2000"/>
              <a:t>, povezan z ZSSR</a:t>
            </a:r>
          </a:p>
          <a:p>
            <a:pPr lvl="1" indent="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sl-SI" altLang="sl-SI" sz="2000"/>
          </a:p>
          <a:p>
            <a:pPr lvl="1" indent="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sl-SI" altLang="sl-SI" sz="2000"/>
              <a:t>1961 CIA poskuša </a:t>
            </a:r>
            <a:r>
              <a:rPr lang="sl-SI" altLang="sl-SI" sz="2000" u="sng"/>
              <a:t>strmoglaviti Castra</a:t>
            </a:r>
            <a:r>
              <a:rPr lang="sl-SI" altLang="sl-SI" sz="2000"/>
              <a:t>, zaprosi </a:t>
            </a:r>
          </a:p>
          <a:p>
            <a:pPr lvl="1" indent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sz="2000"/>
              <a:t>	ZSSR za voj. pomoč. Montirajo rakete z jedrskimi 	</a:t>
            </a:r>
          </a:p>
          <a:p>
            <a:pPr lvl="1" indent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sz="2000"/>
              <a:t>   naboji, usmerjene proti ZDA. Grozi jedrska vojna, 	</a:t>
            </a:r>
          </a:p>
          <a:p>
            <a:pPr lvl="1" indent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sz="2000"/>
              <a:t>    ki se mirno konča. Med SZ (Hruščov) in ZDA 	(Kennedy) vzpostavljen        	“</a:t>
            </a:r>
            <a:r>
              <a:rPr lang="sl-SI" altLang="sl-SI" sz="2000" u="sng"/>
              <a:t>rdeči telefon</a:t>
            </a:r>
            <a:r>
              <a:rPr lang="sl-SI" altLang="sl-SI" sz="2000"/>
              <a:t>” za rešitev sporov	</a:t>
            </a:r>
          </a:p>
          <a:p>
            <a:pPr lvl="1" indent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l-SI" altLang="sl-SI" sz="2000"/>
          </a:p>
        </p:txBody>
      </p:sp>
      <p:pic>
        <p:nvPicPr>
          <p:cNvPr id="29699" name="Picture 2" descr="http://www.argentour.com/images/che_guevara_fidel_castro.jpg">
            <a:extLst>
              <a:ext uri="{FF2B5EF4-FFF2-40B4-BE49-F238E27FC236}">
                <a16:creationId xmlns:a16="http://schemas.microsoft.com/office/drawing/2014/main" id="{CF6B0CEC-9C64-4BB0-A441-E76A99CAC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284538"/>
            <a:ext cx="2781300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4">
            <a:extLst>
              <a:ext uri="{FF2B5EF4-FFF2-40B4-BE49-F238E27FC236}">
                <a16:creationId xmlns:a16="http://schemas.microsoft.com/office/drawing/2014/main" id="{CAF2D1DC-A666-44F2-9D56-6088666DD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237288"/>
            <a:ext cx="2500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Che Guevara in Castro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B7A4BC8A-5120-4D9C-AB59-C182BE11B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2800" b="1" u="sng">
                <a:solidFill>
                  <a:schemeClr val="accent2"/>
                </a:solidFill>
                <a:latin typeface="Comic Sans MS" panose="030F0702030302020204" pitchFamily="66" charset="0"/>
              </a:rPr>
              <a:t>SVETOVNO POVEZOVANJE</a:t>
            </a:r>
            <a:br>
              <a:rPr lang="sl-SI" altLang="sl-SI" sz="2800" b="1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sl-SI" altLang="sl-SI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ORGANIZACIJA ZDRUŽENIH NARODOV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0E9054A3-6BD1-4001-9E7B-EC9AF0E52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302250"/>
          </a:xfrm>
        </p:spPr>
        <p:txBody>
          <a:bodyPr/>
          <a:lstStyle/>
          <a:p>
            <a:r>
              <a:rPr lang="sl-SI" altLang="sl-SI" sz="1400" b="1">
                <a:solidFill>
                  <a:schemeClr val="accent2"/>
                </a:solidFill>
                <a:latin typeface="Comic Sans MS" panose="030F0702030302020204" pitchFamily="66" charset="0"/>
              </a:rPr>
              <a:t>Ustanovitev: </a:t>
            </a:r>
          </a:p>
          <a:p>
            <a:pPr lvl="1"/>
            <a:r>
              <a:rPr lang="sl-SI" altLang="sl-SI" sz="1400" b="1">
                <a:latin typeface="Comic Sans MS" panose="030F0702030302020204" pitchFamily="66" charset="0"/>
              </a:rPr>
              <a:t>1945</a:t>
            </a:r>
            <a:r>
              <a:rPr lang="sl-SI" altLang="sl-SI" sz="1400">
                <a:latin typeface="Comic Sans MS" panose="030F0702030302020204" pitchFamily="66" charset="0"/>
              </a:rPr>
              <a:t> v San Franciscu (51 držav), nastajala od 1942 (Atlantska listina)</a:t>
            </a:r>
          </a:p>
          <a:p>
            <a:pPr lvl="1"/>
            <a:r>
              <a:rPr lang="sl-SI" altLang="sl-SI" sz="1400">
                <a:solidFill>
                  <a:srgbClr val="00B050"/>
                </a:solidFill>
                <a:latin typeface="Comic Sans MS" panose="030F0702030302020204" pitchFamily="66" charset="0"/>
              </a:rPr>
              <a:t>Ustanovna listina OZN- </a:t>
            </a:r>
            <a:r>
              <a:rPr lang="sl-SI" altLang="sl-SI" sz="1400">
                <a:latin typeface="Comic Sans MS" panose="030F0702030302020204" pitchFamily="66" charset="0"/>
              </a:rPr>
              <a:t>OZN naj usklajuje prizadevanja narodov za dosego skupnih ciljev</a:t>
            </a:r>
          </a:p>
          <a:p>
            <a:pPr lvl="1"/>
            <a:r>
              <a:rPr lang="sl-SI" altLang="sl-SI" sz="1400">
                <a:latin typeface="Comic Sans MS" panose="030F0702030302020204" pitchFamily="66" charset="0"/>
              </a:rPr>
              <a:t>Sedež ima v New Yorku, ZDA prispevajo največ financ</a:t>
            </a:r>
          </a:p>
          <a:p>
            <a:pPr lvl="1"/>
            <a:r>
              <a:rPr lang="sl-SI" altLang="sl-SI" sz="1400">
                <a:latin typeface="Comic Sans MS" panose="030F0702030302020204" pitchFamily="66" charset="0"/>
              </a:rPr>
              <a:t>Temeljna naloga je varovanje miru ter spoštovanje človekovih pravic</a:t>
            </a:r>
          </a:p>
          <a:p>
            <a:pPr lvl="1"/>
            <a:endParaRPr lang="sl-SI" altLang="sl-SI" sz="1400">
              <a:latin typeface="Comic Sans MS" panose="030F0702030302020204" pitchFamily="66" charset="0"/>
            </a:endParaRPr>
          </a:p>
          <a:p>
            <a:r>
              <a:rPr lang="sl-SI" altLang="sl-SI" sz="1400" b="1">
                <a:solidFill>
                  <a:schemeClr val="accent2"/>
                </a:solidFill>
                <a:latin typeface="Comic Sans MS" panose="030F0702030302020204" pitchFamily="66" charset="0"/>
              </a:rPr>
              <a:t>Organi in delovanje: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1400" b="1">
                <a:solidFill>
                  <a:srgbClr val="00B050"/>
                </a:solidFill>
                <a:latin typeface="Comic Sans MS" panose="030F0702030302020204" pitchFamily="66" charset="0"/>
              </a:rPr>
              <a:t>GENERALNA SKUPŠČINA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1400">
                <a:latin typeface="Comic Sans MS" panose="030F0702030302020204" pitchFamily="66" charset="0"/>
              </a:rPr>
              <a:t>Sprejema le priporočila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1400">
                <a:latin typeface="Comic Sans MS" panose="030F0702030302020204" pitchFamily="66" charset="0"/>
              </a:rPr>
              <a:t>Vsaka članica 1 glas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1400" b="1">
                <a:solidFill>
                  <a:srgbClr val="00B050"/>
                </a:solidFill>
                <a:latin typeface="Comic Sans MS" panose="030F0702030302020204" pitchFamily="66" charset="0"/>
              </a:rPr>
              <a:t>VARNOSTNI SVET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1400">
                <a:latin typeface="Comic Sans MS" panose="030F0702030302020204" pitchFamily="66" charset="0"/>
              </a:rPr>
              <a:t>Najpomembnejši, sprejema obvezne sklepe in vojaške intervencije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1400">
                <a:latin typeface="Comic Sans MS" panose="030F0702030302020204" pitchFamily="66" charset="0"/>
              </a:rPr>
              <a:t>15 članic- 5 stalnih: ZDA, RUS, VB, FR, KIT, ki imajo pravico veta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1400" b="1">
                <a:solidFill>
                  <a:srgbClr val="00B050"/>
                </a:solidFill>
                <a:latin typeface="Comic Sans MS" panose="030F0702030302020204" pitchFamily="66" charset="0"/>
              </a:rPr>
              <a:t>SEKRETARIAT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1400" b="1">
                <a:solidFill>
                  <a:srgbClr val="00B050"/>
                </a:solidFill>
                <a:latin typeface="Comic Sans MS" panose="030F0702030302020204" pitchFamily="66" charset="0"/>
              </a:rPr>
              <a:t>EKONOMSKO SOCIALNI SVET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1000">
                <a:latin typeface="Comic Sans MS" panose="030F0702030302020204" pitchFamily="66" charset="0"/>
              </a:rPr>
              <a:t>REŠUJE GOSP., SOCIALNE, ZDRAVSTVENE PROBLEME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sl-SI" altLang="sl-SI" sz="1400" b="1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1400" b="1">
                <a:solidFill>
                  <a:srgbClr val="00B050"/>
                </a:solidFill>
                <a:latin typeface="Comic Sans MS" panose="030F0702030302020204" pitchFamily="66" charset="0"/>
              </a:rPr>
              <a:t>MEDNARODNO SODIŠČE </a:t>
            </a:r>
            <a:r>
              <a:rPr lang="sl-SI" altLang="sl-SI" sz="1400">
                <a:latin typeface="Comic Sans MS" panose="030F0702030302020204" pitchFamily="66" charset="0"/>
              </a:rPr>
              <a:t>(Haag)- 15 sodnikov</a:t>
            </a:r>
            <a:endParaRPr lang="sl-SI" altLang="sl-SI" sz="14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sl-SI" altLang="sl-SI" sz="1400" b="1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530C6A23-5169-446A-A5EA-6F5A07266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/>
            <a:r>
              <a:rPr lang="sl-SI" altLang="sl-SI" sz="2000" b="1">
                <a:solidFill>
                  <a:srgbClr val="C00000"/>
                </a:solidFill>
              </a:rPr>
              <a:t>Sovjetska zveza:</a:t>
            </a:r>
          </a:p>
          <a:p>
            <a:pPr lvl="1" eaLnBrk="1" hangingPunct="1"/>
            <a:r>
              <a:rPr lang="sl-SI" altLang="sl-SI" sz="2000"/>
              <a:t>Komunizem od 1917</a:t>
            </a:r>
          </a:p>
          <a:p>
            <a:pPr lvl="1" eaLnBrk="1" hangingPunct="1"/>
            <a:r>
              <a:rPr lang="sl-SI" altLang="sl-SI" sz="2000"/>
              <a:t>Kominterna (zveza komunist. partij) pod Stalinovim vodstvom propagirala ustanavljanje </a:t>
            </a:r>
            <a:r>
              <a:rPr lang="sl-SI" altLang="sl-SI" sz="2000" b="1"/>
              <a:t>ljudskih front </a:t>
            </a:r>
            <a:r>
              <a:rPr lang="sl-SI" altLang="sl-SI" sz="2000"/>
              <a:t>proti nemški nevarnosti</a:t>
            </a:r>
          </a:p>
          <a:p>
            <a:pPr lvl="1" eaLnBrk="1" hangingPunct="1"/>
            <a:r>
              <a:rPr lang="sl-SI" altLang="sl-SI" sz="2000"/>
              <a:t>23. 8. 1939 podpisala </a:t>
            </a:r>
            <a:r>
              <a:rPr lang="sl-SI" altLang="sl-SI" sz="2000">
                <a:solidFill>
                  <a:srgbClr val="7030A0"/>
                </a:solidFill>
              </a:rPr>
              <a:t>sporazum o nenapadanju z Nemčijo,</a:t>
            </a:r>
            <a:r>
              <a:rPr lang="sl-SI" altLang="sl-SI" sz="2000"/>
              <a:t>v tajnem delu sta si razdelili Pojsko, SZ dobi Finsko, Estonijo in Latvijo</a:t>
            </a:r>
            <a:endParaRPr lang="sl-SI" altLang="sl-SI" sz="2000">
              <a:solidFill>
                <a:srgbClr val="7030A0"/>
              </a:solidFill>
            </a:endParaRPr>
          </a:p>
        </p:txBody>
      </p:sp>
      <p:pic>
        <p:nvPicPr>
          <p:cNvPr id="4099" name="Picture 4" descr="http://upload.wikimedia.org/wikipedia/commons/4/4c/MolotovRibbentropStalin.jpg">
            <a:extLst>
              <a:ext uri="{FF2B5EF4-FFF2-40B4-BE49-F238E27FC236}">
                <a16:creationId xmlns:a16="http://schemas.microsoft.com/office/drawing/2014/main" id="{57E3901B-294F-40A6-9140-BEDC18A64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57563"/>
            <a:ext cx="2505075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http://1.bp.blogspot.com/_zoBTKiA4xhM/SpKNUrdyXuI/AAAAAAAAC84/LJALu3cC5X4/s400/Molotov_Ribbentrop+02.bmp">
            <a:extLst>
              <a:ext uri="{FF2B5EF4-FFF2-40B4-BE49-F238E27FC236}">
                <a16:creationId xmlns:a16="http://schemas.microsoft.com/office/drawing/2014/main" id="{BDCE08F0-A3C3-4D64-869D-F3378EBF9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29000"/>
            <a:ext cx="2928937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5F4F179D-F93C-485B-BD58-D3C69B1E4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9275"/>
            <a:ext cx="80645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sl-SI" altLang="sl-SI" sz="1400" b="1">
                <a:solidFill>
                  <a:srgbClr val="00B050"/>
                </a:solidFill>
                <a:latin typeface="Comic Sans MS" panose="030F0702030302020204" pitchFamily="66" charset="0"/>
              </a:rPr>
              <a:t>POSEBNE ORGANIZACIJE, FONDI IN REGIONALNE GOSP. KOMISIJE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sl-SI" altLang="sl-SI" sz="1400" b="1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 sz="1400">
                <a:solidFill>
                  <a:srgbClr val="00B050"/>
                </a:solidFill>
                <a:latin typeface="Comic Sans MS" panose="030F0702030302020204" pitchFamily="66" charset="0"/>
              </a:rPr>
              <a:t>UNESCO</a:t>
            </a:r>
            <a:r>
              <a:rPr lang="sl-SI" altLang="sl-SI" sz="1400">
                <a:latin typeface="Comic Sans MS" panose="030F0702030302020204" pitchFamily="66" charset="0"/>
              </a:rPr>
              <a:t> (Paris)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sl-SI" altLang="sl-SI" sz="1400">
                <a:latin typeface="Comic Sans MS" panose="030F0702030302020204" pitchFamily="66" charset="0"/>
              </a:rPr>
              <a:t>Organizacija ZN za izobraževanje, znanost in kulturo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sl-SI" altLang="sl-SI" sz="1400">
              <a:latin typeface="Comic Sans MS" panose="030F0702030302020204" pitchFamily="66" charset="0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 sz="1400">
                <a:solidFill>
                  <a:srgbClr val="00B050"/>
                </a:solidFill>
                <a:latin typeface="Comic Sans MS" panose="030F0702030302020204" pitchFamily="66" charset="0"/>
              </a:rPr>
              <a:t>UNICEF </a:t>
            </a:r>
            <a:r>
              <a:rPr lang="sl-SI" altLang="sl-SI" sz="1400">
                <a:latin typeface="Comic Sans MS" panose="030F0702030302020204" pitchFamily="66" charset="0"/>
              </a:rPr>
              <a:t>(New York)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sl-SI" altLang="sl-SI" sz="1400">
                <a:latin typeface="Comic Sans MS" panose="030F0702030302020204" pitchFamily="66" charset="0"/>
              </a:rPr>
              <a:t>Mednarodni sklad ZN za pomoč otrokom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sl-SI" altLang="sl-SI" sz="1400">
              <a:latin typeface="Comic Sans MS" panose="030F0702030302020204" pitchFamily="66" charset="0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 sz="1400">
                <a:solidFill>
                  <a:srgbClr val="00B050"/>
                </a:solidFill>
                <a:latin typeface="Comic Sans MS" panose="030F0702030302020204" pitchFamily="66" charset="0"/>
              </a:rPr>
              <a:t>FAO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sl-SI" altLang="sl-SI" sz="1400">
                <a:latin typeface="Comic Sans MS" panose="030F0702030302020204" pitchFamily="66" charset="0"/>
              </a:rPr>
              <a:t>Prehrana in kmetijstvo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sl-SI" altLang="sl-SI" sz="1400">
              <a:latin typeface="Comic Sans MS" panose="030F0702030302020204" pitchFamily="66" charset="0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 sz="1400">
                <a:solidFill>
                  <a:srgbClr val="00B050"/>
                </a:solidFill>
                <a:latin typeface="Comic Sans MS" panose="030F0702030302020204" pitchFamily="66" charset="0"/>
              </a:rPr>
              <a:t>IBRD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sl-SI" altLang="sl-SI" sz="1400">
                <a:latin typeface="Comic Sans MS" panose="030F0702030302020204" pitchFamily="66" charset="0"/>
              </a:rPr>
              <a:t>Svetovna banka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sl-SI" altLang="sl-SI" sz="1400">
              <a:latin typeface="Comic Sans MS" panose="030F0702030302020204" pitchFamily="66" charset="0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 sz="1400">
                <a:solidFill>
                  <a:srgbClr val="00B050"/>
                </a:solidFill>
                <a:latin typeface="Comic Sans MS" panose="030F0702030302020204" pitchFamily="66" charset="0"/>
              </a:rPr>
              <a:t>WHO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sl-SI" altLang="sl-SI" sz="1400">
                <a:latin typeface="Comic Sans MS" panose="030F0702030302020204" pitchFamily="66" charset="0"/>
              </a:rPr>
              <a:t>Svetovna zdravstvena organizacija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sl-SI" altLang="sl-SI" sz="1400">
              <a:latin typeface="Comic Sans MS" panose="030F0702030302020204" pitchFamily="66" charset="0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 sz="1400">
                <a:solidFill>
                  <a:srgbClr val="00B050"/>
                </a:solidFill>
                <a:latin typeface="Comic Sans MS" panose="030F0702030302020204" pitchFamily="66" charset="0"/>
              </a:rPr>
              <a:t>IMF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sl-SI" altLang="sl-SI" sz="1400">
                <a:latin typeface="Comic Sans MS" panose="030F0702030302020204" pitchFamily="66" charset="0"/>
              </a:rPr>
              <a:t>Mednarodni denarni sklad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sl-SI" altLang="sl-SI" sz="140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6DC27-CB85-4560-9B78-A1F91FBD4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500063"/>
            <a:ext cx="8229600" cy="5500687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sl-SI" b="1" dirty="0">
                <a:solidFill>
                  <a:schemeClr val="accent2"/>
                </a:solidFill>
                <a:latin typeface="Comic Sans MS" pitchFamily="66" charset="0"/>
              </a:rPr>
              <a:t>Splošna deklaracija o čl. pravicah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sl-SI" dirty="0">
                <a:latin typeface="Comic Sans MS" pitchFamily="66" charset="0"/>
              </a:rPr>
              <a:t>1948 sprejela Gen. skupščina, podpisale vse članice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sl-SI" dirty="0">
                <a:latin typeface="Comic Sans MS" pitchFamily="66" charset="0"/>
              </a:rPr>
              <a:t>Podlaga za sprejemanje aktov za varstvo čl. pravic</a:t>
            </a:r>
          </a:p>
          <a:p>
            <a:pPr lvl="2">
              <a:buFont typeface="Arial" charset="0"/>
              <a:buChar char="•"/>
              <a:defRPr/>
            </a:pPr>
            <a:r>
              <a:rPr lang="sl-SI" b="1" dirty="0">
                <a:solidFill>
                  <a:srgbClr val="00B050"/>
                </a:solidFill>
                <a:latin typeface="Comic Sans MS" pitchFamily="66" charset="0"/>
              </a:rPr>
              <a:t>Civilne in pol. pravice</a:t>
            </a:r>
            <a:r>
              <a:rPr lang="sl-SI" b="1" dirty="0">
                <a:latin typeface="Comic Sans MS" pitchFamily="66" charset="0"/>
              </a:rPr>
              <a:t>: </a:t>
            </a:r>
            <a:r>
              <a:rPr lang="sl-SI" dirty="0">
                <a:latin typeface="Comic Sans MS" pitchFamily="66" charset="0"/>
              </a:rPr>
              <a:t>do življ., varnosti, pol. svobode, poštenega sojenja, prostega gibanja...</a:t>
            </a:r>
          </a:p>
          <a:p>
            <a:pPr lvl="2">
              <a:buFont typeface="Arial" charset="0"/>
              <a:buChar char="•"/>
              <a:defRPr/>
            </a:pPr>
            <a:r>
              <a:rPr lang="sl-SI" b="1" dirty="0">
                <a:solidFill>
                  <a:srgbClr val="00B050"/>
                </a:solidFill>
                <a:latin typeface="Comic Sans MS" pitchFamily="66" charset="0"/>
              </a:rPr>
              <a:t>Socialne, ekonomske in kult. pravice</a:t>
            </a:r>
            <a:r>
              <a:rPr lang="sl-SI" dirty="0">
                <a:latin typeface="Comic Sans MS" pitchFamily="66" charset="0"/>
              </a:rPr>
              <a:t>: pravica do enakega življ. standarda, do hrane, zdravst. zavarovanja, do dela...</a:t>
            </a:r>
          </a:p>
          <a:p>
            <a:pPr lvl="2">
              <a:buFont typeface="Arial" charset="0"/>
              <a:buChar char="•"/>
              <a:defRPr/>
            </a:pPr>
            <a:endParaRPr lang="sl-SI" dirty="0">
              <a:latin typeface="Comic Sans MS" pitchFamily="66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sl-SI" b="1" dirty="0">
                <a:solidFill>
                  <a:schemeClr val="accent2"/>
                </a:solidFill>
                <a:latin typeface="Comic Sans MS" pitchFamily="66" charset="0"/>
              </a:rPr>
              <a:t>ZN v rokah velesil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sl-SI" dirty="0">
                <a:latin typeface="Comic Sans MS" pitchFamily="66" charset="0"/>
              </a:rPr>
              <a:t>OZN ni preprečila hladne vojne</a:t>
            </a:r>
          </a:p>
          <a:p>
            <a:pPr lvl="1">
              <a:buFont typeface="Arial" charset="0"/>
              <a:buNone/>
              <a:defRPr/>
            </a:pPr>
            <a:r>
              <a:rPr lang="sl-SI" dirty="0">
                <a:latin typeface="Comic Sans MS" pitchFamily="66" charset="0"/>
              </a:rPr>
              <a:t>    in 200 spopadov do konca 20. </a:t>
            </a:r>
          </a:p>
          <a:p>
            <a:pPr lvl="1">
              <a:buFont typeface="Arial" charset="0"/>
              <a:buNone/>
              <a:defRPr/>
            </a:pPr>
            <a:r>
              <a:rPr lang="sl-SI" dirty="0">
                <a:latin typeface="Comic Sans MS" pitchFamily="66" charset="0"/>
              </a:rPr>
              <a:t>    stol.(kubanska kriza, vietnam.</a:t>
            </a:r>
          </a:p>
          <a:p>
            <a:pPr lvl="1">
              <a:buFont typeface="Arial" charset="0"/>
              <a:buNone/>
              <a:defRPr/>
            </a:pPr>
            <a:r>
              <a:rPr lang="sl-SI" dirty="0">
                <a:latin typeface="Comic Sans MS" pitchFamily="66" charset="0"/>
              </a:rPr>
              <a:t>    vojna, afganist.  vojna...)</a:t>
            </a:r>
          </a:p>
          <a:p>
            <a:pPr lvl="1">
              <a:buFont typeface="Arial" charset="0"/>
              <a:buNone/>
              <a:defRPr/>
            </a:pPr>
            <a:endParaRPr lang="sl-SI" dirty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sl-SI" dirty="0">
                <a:latin typeface="Comic Sans MS" pitchFamily="66" charset="0"/>
              </a:rPr>
              <a:t>Varnostni svetje neuspešen- </a:t>
            </a:r>
          </a:p>
          <a:p>
            <a:pPr lvl="1">
              <a:buFont typeface="Arial" charset="0"/>
              <a:buNone/>
              <a:defRPr/>
            </a:pPr>
            <a:r>
              <a:rPr lang="sl-SI" dirty="0">
                <a:latin typeface="Comic Sans MS" pitchFamily="66" charset="0"/>
              </a:rPr>
              <a:t>   stalne članice s pravico veta </a:t>
            </a:r>
          </a:p>
          <a:p>
            <a:pPr lvl="1">
              <a:buFont typeface="Arial" charset="0"/>
              <a:buNone/>
              <a:defRPr/>
            </a:pPr>
            <a:r>
              <a:rPr lang="sl-SI" dirty="0">
                <a:latin typeface="Comic Sans MS" pitchFamily="66" charset="0"/>
              </a:rPr>
              <a:t>   blokirajo delo</a:t>
            </a:r>
          </a:p>
          <a:p>
            <a:pPr lvl="1">
              <a:buFont typeface="Wingdings" pitchFamily="2" charset="2"/>
              <a:buChar char="Ø"/>
              <a:defRPr/>
            </a:pPr>
            <a:endParaRPr lang="sl-SI" dirty="0">
              <a:latin typeface="Comic Sans MS" pitchFamily="66" charset="0"/>
            </a:endParaRPr>
          </a:p>
        </p:txBody>
      </p:sp>
      <p:pic>
        <p:nvPicPr>
          <p:cNvPr id="32771" name="Picture 2" descr="http://www.rtvslo.si/_up/photos/2008/10/04/u11221-62679_ozn_blogshow.jpg">
            <a:extLst>
              <a:ext uri="{FF2B5EF4-FFF2-40B4-BE49-F238E27FC236}">
                <a16:creationId xmlns:a16="http://schemas.microsoft.com/office/drawing/2014/main" id="{BE6CEB94-15D0-4603-99DD-ABEFF576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221288"/>
            <a:ext cx="2452688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 descr="http://upload.wikimedia.org/wikipedia/commons/b/bd/United_Nations_HQ_-_New_York_City.jpg">
            <a:extLst>
              <a:ext uri="{FF2B5EF4-FFF2-40B4-BE49-F238E27FC236}">
                <a16:creationId xmlns:a16="http://schemas.microsoft.com/office/drawing/2014/main" id="{97ADB3ED-1097-416A-A9FC-8DAF8883C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928938"/>
            <a:ext cx="2703513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5">
            <a:extLst>
              <a:ext uri="{FF2B5EF4-FFF2-40B4-BE49-F238E27FC236}">
                <a16:creationId xmlns:a16="http://schemas.microsoft.com/office/drawing/2014/main" id="{981604D9-3821-48E7-ADCF-EC9F39DFD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4786313"/>
            <a:ext cx="2400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Sedež OZN v New Yorku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8AEC5D16-150E-4353-8601-8634F7E6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 b="1">
                <a:solidFill>
                  <a:srgbClr val="C00000"/>
                </a:solidFill>
              </a:rPr>
              <a:t>GOSPODARSKI RAZVOJ IN NJEGOVA NIHANJA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5D53F164-FC3B-4FC4-9C08-FCCCE6911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800" b="1">
                <a:solidFill>
                  <a:srgbClr val="C00000"/>
                </a:solidFill>
              </a:rPr>
              <a:t>Gospod po 1. sv. vojni: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altLang="sl-SI" sz="1800"/>
              <a:t>Vojno razdeljanje, človeške izgube, pomanjkanje, inflacija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altLang="sl-SI" sz="1800"/>
              <a:t>Vojna ni prizadela ZDA, Švice, Skandinavije- tu se poveča proizvodnja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sl-SI" altLang="sl-SI" sz="1800"/>
          </a:p>
          <a:p>
            <a:pPr lvl="1">
              <a:buFont typeface="Wingdings" panose="05000000000000000000" pitchFamily="2" charset="2"/>
              <a:buChar char="Ø"/>
            </a:pPr>
            <a:r>
              <a:rPr lang="sl-SI" altLang="sl-SI" sz="1800" b="1" u="sng"/>
              <a:t>Napredek znanosti: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1800"/>
              <a:t>Nafta, bencin, lahke kovine (NEM), avtomobilizem, letalstvo, motor z notranjim izgorevanjem- traktor, kombajn, mlini, umetna gnojila, umetne mase, umetni kavčuk, radio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sl-SI" altLang="sl-SI" sz="1800"/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1800"/>
              <a:t>F. Pregl- slov. rodu, Nobelovo nagrado za kemijo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1800"/>
              <a:t>A.Fleming-penicilin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1800"/>
              <a:t>Zakonca Curie- radioaktivni izotopi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1800"/>
              <a:t>Roentgen- rentgenski žarki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1800"/>
              <a:t>N.Bohr- model atoma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l-SI" sz="1800"/>
              <a:t>A. Einstein- relativnostna teorija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sl-SI" altLang="sl-SI" sz="1800"/>
              <a:t>	</a:t>
            </a:r>
          </a:p>
          <a:p>
            <a:endParaRPr lang="sl-SI" altLang="sl-SI" sz="1800">
              <a:solidFill>
                <a:srgbClr val="C00000"/>
              </a:solidFill>
            </a:endParaRPr>
          </a:p>
          <a:p>
            <a:pPr lvl="1"/>
            <a:endParaRPr lang="sl-SI" altLang="sl-SI" sz="18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3C20BE21-D954-4C6E-B6E7-04F7ABEFB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692150"/>
            <a:ext cx="8229600" cy="452596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sl-SI" altLang="sl-SI"/>
              <a:t>ZDA so financirale porušeno Evropo in gospodarstva držav, stabilizirale so evrop. valute in postale največji investitor v svetu (“zlata dvajseta leta”</a:t>
            </a:r>
          </a:p>
        </p:txBody>
      </p:sp>
      <p:pic>
        <p:nvPicPr>
          <p:cNvPr id="34819" name="Picture 2" descr="http://www.forties.net/files/migrant_mother_1936__great_depression.jpg">
            <a:extLst>
              <a:ext uri="{FF2B5EF4-FFF2-40B4-BE49-F238E27FC236}">
                <a16:creationId xmlns:a16="http://schemas.microsoft.com/office/drawing/2014/main" id="{D798E9AE-B514-41DB-89B4-48FF9C8BE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286000"/>
            <a:ext cx="308451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F77DC-7D03-4EEC-9A19-58B3A734E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571500"/>
            <a:ext cx="8229600" cy="56435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sl-SI" b="1" dirty="0">
                <a:latin typeface="Comic Sans MS" pitchFamily="66" charset="0"/>
              </a:rPr>
              <a:t>GOSPODARSKA KRIZA PO VOJNI: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sl-SI" dirty="0">
                <a:latin typeface="Comic Sans MS" pitchFamily="66" charset="0"/>
              </a:rPr>
              <a:t>Vojna je prizadela vse države, razen ZDA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sl-SI" dirty="0">
                <a:latin typeface="Comic Sans MS" pitchFamily="66" charset="0"/>
              </a:rPr>
              <a:t>Uveljavlja se Japonska s ceneno proizvodnjo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sl-SI" dirty="0">
                <a:latin typeface="Comic Sans MS" pitchFamily="66" charset="0"/>
              </a:rPr>
              <a:t>Vojaško proizvodnjo je bilo treba preusmeriti v mirnodobno – najemanje kreditov od ZDA (zlasti NEM zaradi reparacij)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sl-SI" dirty="0">
                <a:latin typeface="Comic Sans MS" pitchFamily="66" charset="0"/>
              </a:rPr>
              <a:t>Novo bančno središče postane New York (dolar in am. Borza!)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sl-SI" dirty="0">
                <a:latin typeface="Comic Sans MS" pitchFamily="66" charset="0"/>
              </a:rPr>
              <a:t>Brezposelnost, pomanjkanje, majhna kupna moč, ponovno izseljevanje v ZDA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80BFF5E2-D9A4-4F2C-AD92-6A64F7D14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4525962"/>
          </a:xfrm>
        </p:spPr>
        <p:txBody>
          <a:bodyPr/>
          <a:lstStyle/>
          <a:p>
            <a:r>
              <a:rPr lang="sl-SI" altLang="sl-SI" b="1">
                <a:latin typeface="Comic Sans MS" panose="030F0702030302020204" pitchFamily="66" charset="0"/>
              </a:rPr>
              <a:t>GOSPODARSKI VZPON: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>
                <a:latin typeface="Comic Sans MS" panose="030F0702030302020204" pitchFamily="66" charset="0"/>
              </a:rPr>
              <a:t>Nova znanstvena odkritja in teh. izboljšave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>
                <a:latin typeface="Comic Sans MS" panose="030F0702030302020204" pitchFamily="66" charset="0"/>
              </a:rPr>
              <a:t>Razvite države še vedno izkoriščajo kolonije</a:t>
            </a:r>
          </a:p>
        </p:txBody>
      </p:sp>
      <p:pic>
        <p:nvPicPr>
          <p:cNvPr id="36867" name="Picture 2" descr="http://imagecache2.allposters.com/images/pic/FIP/AV-00069-C~Our-Hero-Charles-Lindbergh-Posters.jpg">
            <a:extLst>
              <a:ext uri="{FF2B5EF4-FFF2-40B4-BE49-F238E27FC236}">
                <a16:creationId xmlns:a16="http://schemas.microsoft.com/office/drawing/2014/main" id="{946D5046-DE51-4F51-8732-07F8DBCC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500313"/>
            <a:ext cx="2525712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3">
            <a:extLst>
              <a:ext uri="{FF2B5EF4-FFF2-40B4-BE49-F238E27FC236}">
                <a16:creationId xmlns:a16="http://schemas.microsoft.com/office/drawing/2014/main" id="{424D0DB2-32B7-4310-A289-B6AD7A72B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143625"/>
            <a:ext cx="292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1927 – prvi prelet Atlantika</a:t>
            </a:r>
          </a:p>
        </p:txBody>
      </p:sp>
      <p:pic>
        <p:nvPicPr>
          <p:cNvPr id="36869" name="Picture 4" descr="http://www.joker.si/images/clank/7612_510.jpg">
            <a:extLst>
              <a:ext uri="{FF2B5EF4-FFF2-40B4-BE49-F238E27FC236}">
                <a16:creationId xmlns:a16="http://schemas.microsoft.com/office/drawing/2014/main" id="{FD440848-B736-4346-88A1-3D0B5FE57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071688"/>
            <a:ext cx="3429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6">
            <a:extLst>
              <a:ext uri="{FF2B5EF4-FFF2-40B4-BE49-F238E27FC236}">
                <a16:creationId xmlns:a16="http://schemas.microsoft.com/office/drawing/2014/main" id="{EDCF09F6-5D54-4E5F-A9BC-BB552D530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4429125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1920- redni radijski program v ZDA</a:t>
            </a:r>
          </a:p>
        </p:txBody>
      </p:sp>
      <p:pic>
        <p:nvPicPr>
          <p:cNvPr id="36871" name="Picture 6" descr="http://z.about.com/d/physics/1/0/E/0/-/-/Albert_Einstein_Head.jpg">
            <a:extLst>
              <a:ext uri="{FF2B5EF4-FFF2-40B4-BE49-F238E27FC236}">
                <a16:creationId xmlns:a16="http://schemas.microsoft.com/office/drawing/2014/main" id="{7D021447-5CD6-4AC9-8C25-FEDE1828D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000250"/>
            <a:ext cx="25050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Box 11">
            <a:extLst>
              <a:ext uri="{FF2B5EF4-FFF2-40B4-BE49-F238E27FC236}">
                <a16:creationId xmlns:a16="http://schemas.microsoft.com/office/drawing/2014/main" id="{AFEB7A43-FA13-4057-BC00-F3434E77A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4429125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Temelji moderne fizike </a:t>
            </a:r>
          </a:p>
        </p:txBody>
      </p:sp>
      <p:pic>
        <p:nvPicPr>
          <p:cNvPr id="36873" name="Picture 8" descr="http://www.tvhistory.tv/Baird-with-1925-Apparatus.JPG">
            <a:extLst>
              <a:ext uri="{FF2B5EF4-FFF2-40B4-BE49-F238E27FC236}">
                <a16:creationId xmlns:a16="http://schemas.microsoft.com/office/drawing/2014/main" id="{ACAD8F1A-BE03-4544-ADCC-CF841592F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4714875"/>
            <a:ext cx="2687637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TextBox 13">
            <a:extLst>
              <a:ext uri="{FF2B5EF4-FFF2-40B4-BE49-F238E27FC236}">
                <a16:creationId xmlns:a16="http://schemas.microsoft.com/office/drawing/2014/main" id="{04BDD395-8B50-4BB5-BFE5-1DD895E58D8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29375" y="6500813"/>
            <a:ext cx="2714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Baird -izum TV snemanja</a:t>
            </a:r>
          </a:p>
        </p:txBody>
      </p:sp>
      <p:sp>
        <p:nvSpPr>
          <p:cNvPr id="36875" name="TextBox 15">
            <a:extLst>
              <a:ext uri="{FF2B5EF4-FFF2-40B4-BE49-F238E27FC236}">
                <a16:creationId xmlns:a16="http://schemas.microsoft.com/office/drawing/2014/main" id="{2F15652E-2869-40B9-8353-87B4A677A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6215063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1928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5ED01-AB95-4F84-B0C9-94B657E4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  <a:defRPr/>
            </a:pPr>
            <a:r>
              <a:rPr lang="sl-SI" b="1" dirty="0">
                <a:latin typeface="Comic Sans MS" pitchFamily="66" charset="0"/>
              </a:rPr>
              <a:t>VELIKA GOSP. KRIZA 1929: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sl-SI" dirty="0">
                <a:latin typeface="Comic Sans MS" pitchFamily="66" charset="0"/>
              </a:rPr>
              <a:t>VZROKI KRIZE:	</a:t>
            </a:r>
          </a:p>
          <a:p>
            <a:pPr lvl="2">
              <a:buFont typeface="Courier New" pitchFamily="49" charset="0"/>
              <a:buChar char="o"/>
              <a:defRPr/>
            </a:pPr>
            <a:r>
              <a:rPr lang="sl-SI" dirty="0">
                <a:latin typeface="Comic Sans MS" pitchFamily="66" charset="0"/>
              </a:rPr>
              <a:t>HIPERPRODUKCIJA v ZDA – Evropa si je do 1929 že opomogla in ni več rabila amer. blaga in hrane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sl-SI" dirty="0">
                <a:latin typeface="Comic Sans MS" pitchFamily="66" charset="0"/>
              </a:rPr>
              <a:t>ZAČETEK:</a:t>
            </a:r>
          </a:p>
          <a:p>
            <a:pPr lvl="2">
              <a:buFont typeface="Courier New" pitchFamily="49" charset="0"/>
              <a:buChar char="o"/>
              <a:defRPr/>
            </a:pPr>
            <a:r>
              <a:rPr lang="sl-SI" dirty="0">
                <a:latin typeface="Comic Sans MS" pitchFamily="66" charset="0"/>
              </a:rPr>
              <a:t>ČRNI PETEK na newyorški borzi- zlom borze zaradi borznih špekulacij, zaradi katerih je hitro padla vrednost delnic</a:t>
            </a:r>
          </a:p>
          <a:p>
            <a:pPr lvl="2">
              <a:buFont typeface="Courier New" pitchFamily="49" charset="0"/>
              <a:buChar char="o"/>
              <a:defRPr/>
            </a:pPr>
            <a:r>
              <a:rPr lang="sl-SI" dirty="0">
                <a:latin typeface="Comic Sans MS" pitchFamily="66" charset="0"/>
              </a:rPr>
              <a:t>Porušilo se je denarno in gosp. </a:t>
            </a:r>
          </a:p>
          <a:p>
            <a:pPr lvl="2">
              <a:buFont typeface="Arial" charset="0"/>
              <a:buNone/>
              <a:defRPr/>
            </a:pPr>
            <a:r>
              <a:rPr lang="sl-SI" dirty="0">
                <a:latin typeface="Comic Sans MS" pitchFamily="66" charset="0"/>
              </a:rPr>
              <a:t>   ravnotežje</a:t>
            </a:r>
          </a:p>
          <a:p>
            <a:pPr lvl="2">
              <a:buFont typeface="Courier New" pitchFamily="49" charset="0"/>
              <a:buChar char="o"/>
              <a:defRPr/>
            </a:pPr>
            <a:r>
              <a:rPr lang="sl-SI" dirty="0">
                <a:latin typeface="Comic Sans MS" pitchFamily="66" charset="0"/>
              </a:rPr>
              <a:t>Kriza je zajela ves svet, razen SZ</a:t>
            </a:r>
          </a:p>
        </p:txBody>
      </p:sp>
      <p:pic>
        <p:nvPicPr>
          <p:cNvPr id="37891" name="Picture 2" descr="http://upload.wikimedia.org/wikipedia/commons/e/e1/Crowd_outside_nyse.jpg">
            <a:extLst>
              <a:ext uri="{FF2B5EF4-FFF2-40B4-BE49-F238E27FC236}">
                <a16:creationId xmlns:a16="http://schemas.microsoft.com/office/drawing/2014/main" id="{E9312C3A-54AB-480C-A294-CC329C504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429000"/>
            <a:ext cx="22098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3">
            <a:extLst>
              <a:ext uri="{FF2B5EF4-FFF2-40B4-BE49-F238E27FC236}">
                <a16:creationId xmlns:a16="http://schemas.microsoft.com/office/drawing/2014/main" id="{0CF957AD-7E80-42E6-99A0-2232899AC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6215063"/>
            <a:ext cx="135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Črni petek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1F932-46FC-445C-AD95-C2E8F1BA5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8575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sl-SI" b="1" dirty="0">
                <a:latin typeface="Comic Sans MS" pitchFamily="66" charset="0"/>
              </a:rPr>
              <a:t>ZNAKI KRIZE: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sl-SI" dirty="0">
                <a:latin typeface="Comic Sans MS" pitchFamily="66" charset="0"/>
              </a:rPr>
              <a:t>Padec ind. proizvodnje razvitih držav na raven iz 1905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sl-SI" dirty="0">
                <a:latin typeface="Comic Sans MS" pitchFamily="66" charset="0"/>
              </a:rPr>
              <a:t>Padec kmet. proiz. in beg kmetov  v mesta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sl-SI" dirty="0">
                <a:latin typeface="Comic Sans MS" pitchFamily="66" charset="0"/>
              </a:rPr>
              <a:t>Padec svet. trg. in zapiranje meja pred uvozom tujega blaga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sl-SI" dirty="0">
                <a:latin typeface="Comic Sans MS" pitchFamily="66" charset="0"/>
              </a:rPr>
              <a:t>Finančna kriza, ki je prisilila veliko držav, da so razvrednotile zlato podlago denarja in jo zamenjale s srebrno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sl-SI" dirty="0">
                <a:latin typeface="Comic Sans MS" pitchFamily="66" charset="0"/>
              </a:rPr>
              <a:t>1932 je bilo 30 milij. brezposelnih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1405B502-5E62-4FB3-B358-CEDEC32FA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5929313"/>
          </a:xfrm>
        </p:spPr>
        <p:txBody>
          <a:bodyPr/>
          <a:lstStyle/>
          <a:p>
            <a:r>
              <a:rPr lang="sl-SI" altLang="sl-SI" sz="2800" b="1">
                <a:latin typeface="Comic Sans MS" panose="030F0702030302020204" pitchFamily="66" charset="0"/>
              </a:rPr>
              <a:t>REŠEVANJE KRIZE: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>
                <a:latin typeface="Comic Sans MS" panose="030F0702030302020204" pitchFamily="66" charset="0"/>
              </a:rPr>
              <a:t>1932 nov am. predsdnik </a:t>
            </a:r>
            <a:r>
              <a:rPr lang="sl-SI" altLang="sl-SI" b="1">
                <a:latin typeface="Comic Sans MS" panose="030F0702030302020204" pitchFamily="66" charset="0"/>
              </a:rPr>
              <a:t>Franklin Delano </a:t>
            </a:r>
            <a:r>
              <a:rPr lang="sl-SI" altLang="sl-SI" b="1" u="sng">
                <a:latin typeface="Comic Sans MS" panose="030F0702030302020204" pitchFamily="66" charset="0"/>
              </a:rPr>
              <a:t>Roosevelt</a:t>
            </a:r>
            <a:r>
              <a:rPr lang="sl-SI" altLang="sl-SI" b="1">
                <a:latin typeface="Comic Sans MS" panose="030F0702030302020204" pitchFamily="66" charset="0"/>
              </a:rPr>
              <a:t> – </a:t>
            </a:r>
            <a:r>
              <a:rPr lang="sl-SI" altLang="sl-SI" u="sng">
                <a:latin typeface="Comic Sans MS" panose="030F0702030302020204" pitchFamily="66" charset="0"/>
              </a:rPr>
              <a:t>program </a:t>
            </a:r>
            <a:r>
              <a:rPr lang="sl-SI" altLang="sl-SI" b="1" u="sng">
                <a:latin typeface="Comic Sans MS" panose="030F0702030302020204" pitchFamily="66" charset="0"/>
              </a:rPr>
              <a:t>New Deal</a:t>
            </a:r>
            <a:r>
              <a:rPr lang="sl-SI" altLang="sl-SI" b="1">
                <a:latin typeface="Comic Sans MS" panose="030F0702030302020204" pitchFamily="66" charset="0"/>
              </a:rPr>
              <a:t>-</a:t>
            </a:r>
            <a:r>
              <a:rPr lang="sl-SI" altLang="sl-SI">
                <a:latin typeface="Comic Sans MS" panose="030F0702030302020204" pitchFamily="66" charset="0"/>
              </a:rPr>
              <a:t>uvede </a:t>
            </a:r>
            <a:r>
              <a:rPr lang="sl-SI" altLang="sl-SI" u="sng">
                <a:latin typeface="Comic Sans MS" panose="030F0702030302020204" pitchFamily="66" charset="0"/>
              </a:rPr>
              <a:t>državni kapitalizem </a:t>
            </a:r>
            <a:r>
              <a:rPr lang="sl-SI" altLang="sl-SI">
                <a:latin typeface="Comic Sans MS" panose="030F0702030302020204" pitchFamily="66" charset="0"/>
              </a:rPr>
              <a:t>(drž. nadzor gospodarstva)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>
                <a:latin typeface="Comic Sans MS" panose="030F0702030302020204" pitchFamily="66" charset="0"/>
              </a:rPr>
              <a:t>Denarna reforma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>
                <a:latin typeface="Comic Sans MS" panose="030F0702030302020204" pitchFamily="66" charset="0"/>
              </a:rPr>
              <a:t>Posojila za povečanje proiz., denarna podpora brezposelnim, odpiranje javnih del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>
                <a:latin typeface="Comic Sans MS" panose="030F0702030302020204" pitchFamily="66" charset="0"/>
              </a:rPr>
              <a:t>Davčne olajšave za kmete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>
                <a:latin typeface="Comic Sans MS" panose="030F0702030302020204" pitchFamily="66" charset="0"/>
              </a:rPr>
              <a:t>V NEM krizo reši Hitler z vojno industrijo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sl-SI" altLang="sl-SI" sz="2800"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sl-SI" altLang="sl-SI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homeofheroes.com/presidents/pres_roosevelt_franklin.jpg">
            <a:extLst>
              <a:ext uri="{FF2B5EF4-FFF2-40B4-BE49-F238E27FC236}">
                <a16:creationId xmlns:a16="http://schemas.microsoft.com/office/drawing/2014/main" id="{AED25AE4-BE61-430B-A99A-22D2D5691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85750"/>
            <a:ext cx="29432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 descr="http://img.timeinc.net/time/80days/images/330304.jpg">
            <a:extLst>
              <a:ext uri="{FF2B5EF4-FFF2-40B4-BE49-F238E27FC236}">
                <a16:creationId xmlns:a16="http://schemas.microsoft.com/office/drawing/2014/main" id="{22564797-BE14-460B-8EF4-988642EB9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714375"/>
            <a:ext cx="3857625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http://img485.imageshack.us/img485/9766/75759764rt8.jpg">
            <a:extLst>
              <a:ext uri="{FF2B5EF4-FFF2-40B4-BE49-F238E27FC236}">
                <a16:creationId xmlns:a16="http://schemas.microsoft.com/office/drawing/2014/main" id="{3775783B-492D-4F84-9376-73A1E0DA4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343400"/>
            <a:ext cx="3071812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6">
            <a:extLst>
              <a:ext uri="{FF2B5EF4-FFF2-40B4-BE49-F238E27FC236}">
                <a16:creationId xmlns:a16="http://schemas.microsoft.com/office/drawing/2014/main" id="{FA6E102B-8FA6-48AC-83A8-75D0BE023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000500"/>
            <a:ext cx="126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ROOSEVELT</a:t>
            </a:r>
          </a:p>
        </p:txBody>
      </p:sp>
      <p:sp>
        <p:nvSpPr>
          <p:cNvPr id="40966" name="TextBox 9">
            <a:extLst>
              <a:ext uri="{FF2B5EF4-FFF2-40B4-BE49-F238E27FC236}">
                <a16:creationId xmlns:a16="http://schemas.microsoft.com/office/drawing/2014/main" id="{FC89F96D-0F23-4333-ABEB-E654EBAB4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714750"/>
            <a:ext cx="3643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JAVNA DELA NA REKI AKANSASS</a:t>
            </a:r>
          </a:p>
        </p:txBody>
      </p:sp>
      <p:sp>
        <p:nvSpPr>
          <p:cNvPr id="40967" name="TextBox 10">
            <a:extLst>
              <a:ext uri="{FF2B5EF4-FFF2-40B4-BE49-F238E27FC236}">
                <a16:creationId xmlns:a16="http://schemas.microsoft.com/office/drawing/2014/main" id="{1BF59987-019B-40DE-9231-15280889B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6143625"/>
            <a:ext cx="2571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HITLER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4">
            <a:extLst>
              <a:ext uri="{FF2B5EF4-FFF2-40B4-BE49-F238E27FC236}">
                <a16:creationId xmlns:a16="http://schemas.microsoft.com/office/drawing/2014/main" id="{9C394AF4-8FF5-44CE-A4B0-DFB633F7B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549275"/>
            <a:ext cx="4038600" cy="5759450"/>
          </a:xfrm>
        </p:spPr>
        <p:txBody>
          <a:bodyPr/>
          <a:lstStyle/>
          <a:p>
            <a:pPr eaLnBrk="1" hangingPunct="1"/>
            <a:r>
              <a:rPr lang="sl-SI" altLang="sl-SI" sz="1800"/>
              <a:t>5. 1939-NEM in IT podpišeta </a:t>
            </a:r>
            <a:r>
              <a:rPr lang="sl-SI" altLang="sl-SI" sz="1800">
                <a:solidFill>
                  <a:srgbClr val="7030A0"/>
                </a:solidFill>
              </a:rPr>
              <a:t>jekleni</a:t>
            </a:r>
            <a:r>
              <a:rPr lang="sl-SI" altLang="sl-SI" sz="1800"/>
              <a:t> </a:t>
            </a:r>
            <a:r>
              <a:rPr lang="sl-SI" altLang="sl-SI" sz="1800">
                <a:solidFill>
                  <a:srgbClr val="7030A0"/>
                </a:solidFill>
              </a:rPr>
              <a:t>pakt (</a:t>
            </a:r>
            <a:r>
              <a:rPr lang="sl-SI" altLang="sl-SI" sz="1800"/>
              <a:t>Os Rim-Berlin)</a:t>
            </a:r>
          </a:p>
          <a:p>
            <a:pPr eaLnBrk="1" hangingPunct="1"/>
            <a:endParaRPr lang="sl-SI" altLang="sl-SI" sz="1800"/>
          </a:p>
          <a:p>
            <a:pPr eaLnBrk="1" hangingPunct="1"/>
            <a:r>
              <a:rPr lang="sl-SI" altLang="sl-SI" sz="1800"/>
              <a:t>1.9 1939- </a:t>
            </a:r>
            <a:r>
              <a:rPr lang="sl-SI" altLang="sl-SI" sz="1800" b="1">
                <a:solidFill>
                  <a:srgbClr val="7030A0"/>
                </a:solidFill>
              </a:rPr>
              <a:t>napad na Poljsko</a:t>
            </a:r>
            <a:r>
              <a:rPr lang="sl-SI" altLang="sl-SI" sz="1800" b="1"/>
              <a:t>- </a:t>
            </a:r>
            <a:r>
              <a:rPr lang="sl-SI" altLang="sl-SI" sz="1800"/>
              <a:t>ZAČETEK 2.SVET. VOJNE</a:t>
            </a:r>
          </a:p>
          <a:p>
            <a:pPr eaLnBrk="1" hangingPunct="1"/>
            <a:endParaRPr lang="sl-SI" altLang="sl-SI" sz="1800"/>
          </a:p>
          <a:p>
            <a:pPr eaLnBrk="1" hangingPunct="1"/>
            <a:r>
              <a:rPr lang="sl-SI" altLang="sl-SI" sz="1800"/>
              <a:t>27.9.1940 podpisan </a:t>
            </a:r>
            <a:r>
              <a:rPr lang="sl-SI" altLang="sl-SI" sz="1800" b="1">
                <a:solidFill>
                  <a:srgbClr val="7030A0"/>
                </a:solidFill>
              </a:rPr>
              <a:t>trojni pakt </a:t>
            </a:r>
            <a:r>
              <a:rPr lang="sl-SI" altLang="sl-SI" sz="1800"/>
              <a:t>med NEM, IT, JAP, kjer so poudarile boj za pravičnejšo ureditev sveta, razdelile so si interesna področja (JAP- Azija, IT- Sredozemlje, NEM- srednja Evropa). Želele preprečiti vstop ZDA v vojno.</a:t>
            </a:r>
          </a:p>
          <a:p>
            <a:pPr eaLnBrk="1" hangingPunct="1"/>
            <a:r>
              <a:rPr lang="sl-SI" altLang="sl-SI" sz="1800"/>
              <a:t>K paktu pristopijoMADŽ, ROMUN, SLOVAŠKA,BOLG,JUGOSL (25. 3.1941)</a:t>
            </a:r>
          </a:p>
          <a:p>
            <a:pPr eaLnBrk="1" hangingPunct="1"/>
            <a:endParaRPr lang="sl-SI" altLang="sl-SI" sz="1800"/>
          </a:p>
          <a:p>
            <a:pPr eaLnBrk="1" hangingPunct="1"/>
            <a:r>
              <a:rPr lang="sl-SI" altLang="sl-SI" sz="1800"/>
              <a:t>Protifaš. koalicija se je oblikovala s težavo zaradi ideoloških nasprotij (strah zahoda pred komunizmom)</a:t>
            </a:r>
          </a:p>
        </p:txBody>
      </p:sp>
      <p:pic>
        <p:nvPicPr>
          <p:cNvPr id="5123" name="Picture 2" descr="http://img.rtvslo.si/_up/upload/2009/09/01/64617858_dsv2_show.jpg">
            <a:extLst>
              <a:ext uri="{FF2B5EF4-FFF2-40B4-BE49-F238E27FC236}">
                <a16:creationId xmlns:a16="http://schemas.microsoft.com/office/drawing/2014/main" id="{779D295D-E490-40D4-A527-8D064CC10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0350"/>
            <a:ext cx="295433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dw-world.de/image/0,,4596772_1,00.jpg">
            <a:extLst>
              <a:ext uri="{FF2B5EF4-FFF2-40B4-BE49-F238E27FC236}">
                <a16:creationId xmlns:a16="http://schemas.microsoft.com/office/drawing/2014/main" id="{E99C7F85-853C-4476-8E84-2F5A86F04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92375"/>
            <a:ext cx="346075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http://www.svetskirat.net/wp-content/uploads/2010/01/trojni_pakt.jpg">
            <a:extLst>
              <a:ext uri="{FF2B5EF4-FFF2-40B4-BE49-F238E27FC236}">
                <a16:creationId xmlns:a16="http://schemas.microsoft.com/office/drawing/2014/main" id="{24F49D2C-6587-47C4-AE2D-15338D908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437063"/>
            <a:ext cx="33051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52E9373D-5571-4A17-B078-2DA453DBF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476250"/>
            <a:ext cx="8229600" cy="4525963"/>
          </a:xfrm>
        </p:spPr>
        <p:txBody>
          <a:bodyPr/>
          <a:lstStyle/>
          <a:p>
            <a:r>
              <a:rPr lang="sl-SI" altLang="sl-SI" b="1">
                <a:solidFill>
                  <a:srgbClr val="C00000"/>
                </a:solidFill>
              </a:rPr>
              <a:t>GOSPOD. PO 2. SV. VOJNI.:</a:t>
            </a:r>
          </a:p>
          <a:p>
            <a:pPr lvl="1"/>
            <a:r>
              <a:rPr lang="sl-SI" altLang="sl-SI" sz="2000"/>
              <a:t>Vlaganje v drage laboratorijske raziskave, ki jih financira država</a:t>
            </a:r>
          </a:p>
          <a:p>
            <a:pPr lvl="1"/>
            <a:r>
              <a:rPr lang="sl-SI" altLang="sl-SI" sz="2000"/>
              <a:t>Mnogo raziskav financira vojska</a:t>
            </a:r>
          </a:p>
          <a:p>
            <a:pPr lvl="1"/>
            <a:r>
              <a:rPr lang="sl-SI" altLang="sl-SI" sz="2000" b="1"/>
              <a:t>Mednarodni denarni sklad </a:t>
            </a:r>
            <a:r>
              <a:rPr lang="sl-SI" altLang="sl-SI" sz="2000"/>
              <a:t>in </a:t>
            </a:r>
            <a:r>
              <a:rPr lang="sl-SI" altLang="sl-SI" sz="2000" b="1"/>
              <a:t>Mednarodna banka za obnovo in razvoj </a:t>
            </a:r>
            <a:r>
              <a:rPr lang="sl-SI" altLang="sl-SI" sz="2000"/>
              <a:t>pomagata pri razvoju posameznih držav</a:t>
            </a:r>
          </a:p>
          <a:p>
            <a:pPr lvl="1"/>
            <a:r>
              <a:rPr lang="sl-SI" altLang="sl-SI" sz="2000"/>
              <a:t>Finančni sistem so vezali na dolar- ta sistem je še okrepil ZDA kot svetovno gosp.silo</a:t>
            </a:r>
          </a:p>
          <a:p>
            <a:pPr lvl="1"/>
            <a:r>
              <a:rPr lang="sl-SI" altLang="sl-SI" sz="2000"/>
              <a:t>Evropa se po zaslugi Marshallovega plana hitro razvija, NEM spet postane gosp. Velesila</a:t>
            </a:r>
          </a:p>
          <a:p>
            <a:pPr lvl="1"/>
            <a:endParaRPr lang="sl-SI" altLang="sl-SI" sz="2000"/>
          </a:p>
          <a:p>
            <a:pPr lvl="1"/>
            <a:r>
              <a:rPr lang="sl-SI" altLang="sl-SI" sz="2000" b="1"/>
              <a:t>1973 zastoj v gospodarstvu zaradi arabsko-izraelske vojne: </a:t>
            </a:r>
            <a:r>
              <a:rPr lang="sl-SI" altLang="sl-SI" sz="2000"/>
              <a:t>izvoznice nafte ustavile dobavo državam, podpornicam Izraela. Posledice so bile 5x dvig cen nafte, zastoj kemične, avtomob. ind. Nekatere države zaradi naftne krize niso mogle odplačevati dolgov (dolžniška kriza). V Vzhodni Evropi je zlom gospod. omogočil padce komunističnih režim ov.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7A85487D-ACD5-4719-BB90-37FFF9B98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476250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b="1">
                <a:solidFill>
                  <a:srgbClr val="C00000"/>
                </a:solidFill>
              </a:rPr>
              <a:t>        EGS IN EVROPSKO POVEZOVANJE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altLang="sl-SI" sz="2400"/>
              <a:t>1947- FR, VB, IT, BELG, NZ, LUX- pogodba o vojaški, gospod. in kult. zvezi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altLang="sl-SI" sz="2400"/>
              <a:t>1951 </a:t>
            </a:r>
            <a:r>
              <a:rPr lang="sl-SI" altLang="sl-SI" sz="2400">
                <a:solidFill>
                  <a:srgbClr val="C00000"/>
                </a:solidFill>
              </a:rPr>
              <a:t>Evropska skupnost za premog in jeklo</a:t>
            </a:r>
          </a:p>
          <a:p>
            <a:pPr>
              <a:buFont typeface="Courier New" panose="02070309020205020404" pitchFamily="49" charset="0"/>
              <a:buChar char="o"/>
            </a:pPr>
            <a:endParaRPr lang="sl-SI" altLang="sl-SI" sz="2400"/>
          </a:p>
          <a:p>
            <a:pPr>
              <a:buFont typeface="Courier New" panose="02070309020205020404" pitchFamily="49" charset="0"/>
              <a:buChar char="o"/>
            </a:pPr>
            <a:r>
              <a:rPr lang="sl-SI" altLang="sl-SI" sz="2400" b="1"/>
              <a:t>1957 “rimski sporazumi”-</a:t>
            </a:r>
            <a:r>
              <a:rPr lang="sl-SI" altLang="sl-SI" sz="2400" b="1">
                <a:solidFill>
                  <a:srgbClr val="C00000"/>
                </a:solidFill>
              </a:rPr>
              <a:t>EGS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l-SI" altLang="sl-SI" sz="2000"/>
              <a:t>Sprva samo FR, IT, ZRN, BENELUX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l-SI" altLang="sl-SI" sz="2000"/>
              <a:t>Zagotovila naj bi hitrejši gosp. razvoj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l-SI" altLang="sl-SI" sz="2000"/>
              <a:t> FR hotela glavno vlogo- nasprotovala vključitvi VB in ZDA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l-SI" altLang="sl-SI" sz="2000"/>
              <a:t>VB se vključi 1975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l-SI" altLang="sl-SI" sz="2000"/>
              <a:t>Naftna kriza v 70. letih zavrla delovanje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l-SI" altLang="sl-SI" sz="2000"/>
              <a:t>Razpad vzhodnega bloka je omogočil resnično povezovanje evr. držav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sl-SI" altLang="sl-SI" sz="2000"/>
          </a:p>
          <a:p>
            <a:pPr>
              <a:buFont typeface="Courier New" panose="02070309020205020404" pitchFamily="49" charset="0"/>
              <a:buChar char="o"/>
            </a:pPr>
            <a:r>
              <a:rPr lang="sl-SI" altLang="sl-SI" sz="2400"/>
              <a:t>1960 </a:t>
            </a:r>
            <a:r>
              <a:rPr lang="sl-SI" altLang="sl-SI" sz="2400">
                <a:solidFill>
                  <a:srgbClr val="C00000"/>
                </a:solidFill>
              </a:rPr>
              <a:t>EFTA</a:t>
            </a:r>
            <a:r>
              <a:rPr lang="sl-SI" altLang="sl-SI" sz="2400"/>
              <a:t> (Ev. skupnost za svobodno trg.)- pod vplivom VB	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b="1">
                <a:solidFill>
                  <a:srgbClr val="C00000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C0F28E03-2B77-4903-8E98-F4B0A3E69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45259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sl-SI" altLang="sl-SI" sz="2400" b="1">
                <a:solidFill>
                  <a:srgbClr val="C00000"/>
                </a:solidFill>
              </a:rPr>
              <a:t>1993 Evropska zveza (unija) </a:t>
            </a:r>
            <a:r>
              <a:rPr lang="sl-SI" altLang="sl-SI" sz="2400"/>
              <a:t>na osnovi </a:t>
            </a:r>
            <a:r>
              <a:rPr lang="sl-SI" altLang="sl-SI" sz="2400" b="1"/>
              <a:t>Maastrichtskega sporazuma </a:t>
            </a:r>
            <a:r>
              <a:rPr lang="sl-SI" altLang="sl-SI" sz="2400"/>
              <a:t>iz 1991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altLang="sl-SI" sz="2000"/>
              <a:t>Oblikovanje skupne zakonodaje, trga, odprava mej, evro...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altLang="sl-SI" sz="2000"/>
              <a:t>Pravica veta</a:t>
            </a:r>
          </a:p>
          <a:p>
            <a:pPr lvl="1">
              <a:buFont typeface="Arial" panose="020B0604020202020204" pitchFamily="34" charset="0"/>
              <a:buNone/>
            </a:pPr>
            <a:endParaRPr lang="sl-SI" altLang="sl-SI" sz="2000"/>
          </a:p>
        </p:txBody>
      </p:sp>
      <p:pic>
        <p:nvPicPr>
          <p:cNvPr id="44035" name="Picture 2" descr="http://t3.gstatic.com/images?q=tbn:ANd9GcQRTiv5X9bpcnGEv7s1liPeE8f3NcIx_6EpvXy52T4Qlm5AdUi9ex6bcG99Hg">
            <a:extLst>
              <a:ext uri="{FF2B5EF4-FFF2-40B4-BE49-F238E27FC236}">
                <a16:creationId xmlns:a16="http://schemas.microsoft.com/office/drawing/2014/main" id="{10A4810B-50C3-46CB-827D-0B471CA33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60575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http://ceppei.ba/bos/images/stories/euro07.jpg">
            <a:extLst>
              <a:ext uri="{FF2B5EF4-FFF2-40B4-BE49-F238E27FC236}">
                <a16:creationId xmlns:a16="http://schemas.microsoft.com/office/drawing/2014/main" id="{D57C1D2F-283A-4AB2-AE7F-9887541C2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060575"/>
            <a:ext cx="3810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6" descr="http://www.radiostudent.si/thumb.php?pic=images/articles/15/090226154738.jpg&amp;w=431&amp;sq=N">
            <a:extLst>
              <a:ext uri="{FF2B5EF4-FFF2-40B4-BE49-F238E27FC236}">
                <a16:creationId xmlns:a16="http://schemas.microsoft.com/office/drawing/2014/main" id="{DA37D85E-8CEE-4018-9E62-1E885450C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41052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6B2B6562-311B-4A4F-9E05-376514023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620713"/>
            <a:ext cx="8229600" cy="452596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b="1">
                <a:solidFill>
                  <a:srgbClr val="C00000"/>
                </a:solidFill>
              </a:rPr>
              <a:t>      SPREMEMBE IN POVEZOVANJA PO SVETU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altLang="sl-SI" sz="2400" b="1">
                <a:solidFill>
                  <a:srgbClr val="C00000"/>
                </a:solidFill>
              </a:rPr>
              <a:t>DEKOLONIZACIJA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altLang="sl-SI" sz="2000"/>
              <a:t>Osvobajanja kolonij po 2. sv. vojni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altLang="sl-SI" sz="2000"/>
              <a:t>Osamosvojitev  Indije izpod VB (1947), Indonezije izpod NZ, Afriških držav, Oceanije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altLang="sl-SI" sz="2000"/>
              <a:t>VB dopuščala mirno osamosvojitev, vendar poskušala povezati kolonije v Commonwealth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altLang="sl-SI" sz="2000"/>
              <a:t>Portugalci niso bili pripravljeni popustiti, zato je prišlo do uporov v Angoli in Mozambiku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altLang="sl-SI" sz="2000"/>
              <a:t>Oblikuje se  nerazviti TRETJI SVET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altLang="sl-SI" sz="2000"/>
              <a:t>Afriške države zapadejo v korupcijo, krvave državljanske vojne, vojaške udare...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altLang="sl-SI" sz="2000" b="1"/>
              <a:t>Neokolonializem</a:t>
            </a:r>
            <a:r>
              <a:rPr lang="sl-SI" altLang="sl-SI" sz="2000"/>
              <a:t>- gospodarska odvisnost nerazvitih držav od razvitega sveta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sl-SI" altLang="sl-SI" sz="2000" b="1">
                <a:solidFill>
                  <a:srgbClr val="C00000"/>
                </a:solidFill>
              </a:rPr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l-SI" altLang="sl-SI" sz="20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A64B-13F7-4136-9E08-93E94FE75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-285750"/>
            <a:ext cx="8229600" cy="6572250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None/>
              <a:defRPr/>
            </a:pPr>
            <a:endParaRPr lang="sl-SI" dirty="0"/>
          </a:p>
          <a:p>
            <a:pPr lvl="2">
              <a:buFont typeface="Courier New" pitchFamily="49" charset="0"/>
              <a:buChar char="o"/>
              <a:defRPr/>
            </a:pPr>
            <a:endParaRPr lang="sl-SI" dirty="0"/>
          </a:p>
          <a:p>
            <a:pPr>
              <a:buFont typeface="Arial" charset="0"/>
              <a:buNone/>
              <a:defRPr/>
            </a:pPr>
            <a:r>
              <a:rPr lang="sl-SI" sz="4100" b="1" dirty="0">
                <a:solidFill>
                  <a:schemeClr val="accent2"/>
                </a:solidFill>
                <a:latin typeface="Comic Sans MS" pitchFamily="66" charset="0"/>
              </a:rPr>
              <a:t>      GIBANJE NEUVRŠČENIH</a:t>
            </a:r>
          </a:p>
          <a:p>
            <a:pPr>
              <a:buFont typeface="Arial" charset="0"/>
              <a:buNone/>
              <a:defRPr/>
            </a:pPr>
            <a:endParaRPr lang="sl-SI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q"/>
              <a:defRPr/>
            </a:pPr>
            <a:r>
              <a:rPr lang="sl-SI" dirty="0">
                <a:latin typeface="Comic Sans MS" pitchFamily="66" charset="0"/>
              </a:rPr>
              <a:t>Začetek 1955 – </a:t>
            </a:r>
            <a:r>
              <a:rPr lang="sl-SI" b="1" dirty="0">
                <a:solidFill>
                  <a:srgbClr val="00B050"/>
                </a:solidFill>
                <a:latin typeface="Comic Sans MS" pitchFamily="66" charset="0"/>
              </a:rPr>
              <a:t>Konferenca v Bandungu </a:t>
            </a:r>
            <a:r>
              <a:rPr lang="sl-SI" dirty="0">
                <a:latin typeface="Comic Sans MS" pitchFamily="66" charset="0"/>
              </a:rPr>
              <a:t>(Indonezija) – </a:t>
            </a:r>
            <a:r>
              <a:rPr lang="sl-SI" dirty="0">
                <a:solidFill>
                  <a:schemeClr val="accent2"/>
                </a:solidFill>
                <a:latin typeface="Comic Sans MS" pitchFamily="66" charset="0"/>
              </a:rPr>
              <a:t>povezava revnih držav “tretjega sveta” Afrike, Azije in J Amerike z nestabilnimi pol. režimi in diktaturami ter Titove Jugoslavije</a:t>
            </a:r>
          </a:p>
          <a:p>
            <a:pPr lvl="1">
              <a:buFont typeface="Wingdings" pitchFamily="2" charset="2"/>
              <a:buChar char="q"/>
              <a:defRPr/>
            </a:pPr>
            <a:endParaRPr lang="sl-SI" dirty="0">
              <a:latin typeface="Comic Sans MS" pitchFamily="66" charset="0"/>
            </a:endParaRPr>
          </a:p>
          <a:p>
            <a:pPr lvl="1">
              <a:buFont typeface="Wingdings" pitchFamily="2" charset="2"/>
              <a:buChar char="q"/>
              <a:defRPr/>
            </a:pPr>
            <a:r>
              <a:rPr lang="sl-SI" dirty="0">
                <a:latin typeface="Comic Sans MS" pitchFamily="66" charset="0"/>
              </a:rPr>
              <a:t>Ustanovitelji: </a:t>
            </a:r>
            <a:r>
              <a:rPr lang="sl-SI" u="sng" dirty="0">
                <a:latin typeface="Comic Sans MS" pitchFamily="66" charset="0"/>
              </a:rPr>
              <a:t>Nehru (</a:t>
            </a:r>
            <a:r>
              <a:rPr lang="sl-SI" dirty="0">
                <a:latin typeface="Comic Sans MS" pitchFamily="66" charset="0"/>
              </a:rPr>
              <a:t>INDIJA), </a:t>
            </a:r>
            <a:r>
              <a:rPr lang="sl-SI" u="sng" dirty="0">
                <a:latin typeface="Comic Sans MS" pitchFamily="66" charset="0"/>
              </a:rPr>
              <a:t>Naser (</a:t>
            </a:r>
            <a:r>
              <a:rPr lang="sl-SI" dirty="0">
                <a:latin typeface="Comic Sans MS" pitchFamily="66" charset="0"/>
              </a:rPr>
              <a:t>EGIPT), </a:t>
            </a:r>
            <a:r>
              <a:rPr lang="sl-SI" u="sng" dirty="0">
                <a:latin typeface="Comic Sans MS" pitchFamily="66" charset="0"/>
              </a:rPr>
              <a:t>Tito</a:t>
            </a:r>
          </a:p>
          <a:p>
            <a:pPr lvl="1">
              <a:buFont typeface="Wingdings" pitchFamily="2" charset="2"/>
              <a:buChar char="q"/>
              <a:defRPr/>
            </a:pPr>
            <a:endParaRPr lang="sl-SI" u="sng" dirty="0">
              <a:latin typeface="Comic Sans MS" pitchFamily="66" charset="0"/>
            </a:endParaRPr>
          </a:p>
          <a:p>
            <a:pPr lvl="1">
              <a:buFont typeface="Wingdings" pitchFamily="2" charset="2"/>
              <a:buChar char="q"/>
              <a:defRPr/>
            </a:pPr>
            <a:r>
              <a:rPr lang="sl-SI" u="sng" dirty="0">
                <a:latin typeface="Comic Sans MS" pitchFamily="66" charset="0"/>
              </a:rPr>
              <a:t>1. konferenca v Beogradu 1961- beograjska deklaracij</a:t>
            </a:r>
            <a:r>
              <a:rPr lang="sl-SI" dirty="0">
                <a:latin typeface="Comic Sans MS" pitchFamily="66" charset="0"/>
              </a:rPr>
              <a:t>a-temeljna načela gibanja</a:t>
            </a:r>
          </a:p>
          <a:p>
            <a:pPr lvl="1">
              <a:buFont typeface="Wingdings" pitchFamily="2" charset="2"/>
              <a:buChar char="q"/>
              <a:defRPr/>
            </a:pPr>
            <a:endParaRPr lang="sl-SI" u="sng" dirty="0">
              <a:latin typeface="Comic Sans MS" pitchFamily="66" charset="0"/>
            </a:endParaRPr>
          </a:p>
          <a:p>
            <a:pPr lvl="1">
              <a:buFont typeface="Wingdings" pitchFamily="2" charset="2"/>
              <a:buChar char="q"/>
              <a:defRPr/>
            </a:pPr>
            <a:r>
              <a:rPr lang="sl-SI" dirty="0">
                <a:latin typeface="Comic Sans MS" pitchFamily="66" charset="0"/>
              </a:rPr>
              <a:t>Program: protikolonialni boj, protijederski boj, sodelovanje, mir, ekonomsko povezovanje...</a:t>
            </a:r>
          </a:p>
          <a:p>
            <a:pPr lvl="1">
              <a:buFont typeface="Wingdings" pitchFamily="2" charset="2"/>
              <a:buChar char="q"/>
              <a:defRPr/>
            </a:pPr>
            <a:endParaRPr lang="sl-SI" dirty="0">
              <a:latin typeface="Comic Sans MS" pitchFamily="66" charset="0"/>
            </a:endParaRPr>
          </a:p>
          <a:p>
            <a:pPr lvl="1">
              <a:buFont typeface="Wingdings" pitchFamily="2" charset="2"/>
              <a:buChar char="q"/>
              <a:defRPr/>
            </a:pPr>
            <a:r>
              <a:rPr lang="sl-SI" dirty="0">
                <a:latin typeface="Comic Sans MS" pitchFamily="66" charset="0"/>
              </a:rPr>
              <a:t>Postane alternativa blokom in blaži hladno vojno</a:t>
            </a:r>
          </a:p>
          <a:p>
            <a:pPr lvl="1">
              <a:buFont typeface="Wingdings" pitchFamily="2" charset="2"/>
              <a:buChar char="q"/>
              <a:defRPr/>
            </a:pPr>
            <a:endParaRPr lang="sl-SI" dirty="0">
              <a:latin typeface="Comic Sans MS" pitchFamily="66" charset="0"/>
            </a:endParaRPr>
          </a:p>
          <a:p>
            <a:pPr lvl="1">
              <a:buFont typeface="Wingdings" pitchFamily="2" charset="2"/>
              <a:buChar char="q"/>
              <a:defRPr/>
            </a:pPr>
            <a:r>
              <a:rPr lang="sl-SI" dirty="0">
                <a:latin typeface="Comic Sans MS" pitchFamily="66" charset="0"/>
              </a:rPr>
              <a:t>Po 1990 gibanje zbledi</a:t>
            </a:r>
          </a:p>
          <a:p>
            <a:pPr lvl="1">
              <a:buFont typeface="Arial" charset="0"/>
              <a:buNone/>
              <a:defRPr/>
            </a:pPr>
            <a:r>
              <a:rPr lang="sl-SI" dirty="0">
                <a:latin typeface="Comic Sans MS" pitchFamily="66" charset="0"/>
              </a:rPr>
              <a:t>    Članice gibanja ekonomsko šibke, njihov vpliv v OZN je bil majhen, bile so v medsebojnih sporih</a:t>
            </a:r>
          </a:p>
          <a:p>
            <a:pPr lvl="1">
              <a:buFont typeface="Arial" charset="0"/>
              <a:buNone/>
              <a:defRPr/>
            </a:pPr>
            <a:endParaRPr lang="sl-SI" dirty="0">
              <a:latin typeface="Comic Sans MS" pitchFamily="66" charset="0"/>
            </a:endParaRPr>
          </a:p>
          <a:p>
            <a:pPr lvl="1">
              <a:buFont typeface="Arial" charset="0"/>
              <a:buNone/>
              <a:defRPr/>
            </a:pPr>
            <a:endParaRPr lang="sl-SI" dirty="0">
              <a:latin typeface="Comic Sans MS" pitchFamily="66" charset="0"/>
            </a:endParaRPr>
          </a:p>
          <a:p>
            <a:pPr lvl="1">
              <a:buFont typeface="Wingdings" pitchFamily="2" charset="2"/>
              <a:buChar char="q"/>
              <a:defRPr/>
            </a:pPr>
            <a:endParaRPr lang="sl-SI" b="1" u="sng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upload.wikimedia.org/wikipedia/commons/thumb/8/83/Map_Non-Aligned_Movement.png/360px-Map_Non-Aligned_Movement.png">
            <a:extLst>
              <a:ext uri="{FF2B5EF4-FFF2-40B4-BE49-F238E27FC236}">
                <a16:creationId xmlns:a16="http://schemas.microsoft.com/office/drawing/2014/main" id="{9FE0C18C-0B6B-4786-8687-B01661DED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71500"/>
            <a:ext cx="531018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 descr="http://upload.wikimedia.org/wikipedia/commons/8/83/Map_Non-Aligned_Movement.png">
            <a:extLst>
              <a:ext uri="{FF2B5EF4-FFF2-40B4-BE49-F238E27FC236}">
                <a16:creationId xmlns:a16="http://schemas.microsoft.com/office/drawing/2014/main" id="{AF45D053-3C66-47D5-927B-483EFF762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57188"/>
            <a:ext cx="663892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 descr="http://upload.wikimedia.org/wikipedia/commons/0/01/Gedung.Merdeka.jpg">
            <a:extLst>
              <a:ext uri="{FF2B5EF4-FFF2-40B4-BE49-F238E27FC236}">
                <a16:creationId xmlns:a16="http://schemas.microsoft.com/office/drawing/2014/main" id="{CE38914C-13BA-469A-831C-B94D5CD31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00438"/>
            <a:ext cx="4129087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8" descr="http://castni.kamnik-perovo.si/tito/images/jbt107.jpg">
            <a:extLst>
              <a:ext uri="{FF2B5EF4-FFF2-40B4-BE49-F238E27FC236}">
                <a16:creationId xmlns:a16="http://schemas.microsoft.com/office/drawing/2014/main" id="{B8FA91AC-94F3-4E14-9860-4607B3889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928938"/>
            <a:ext cx="3986213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Box 7">
            <a:extLst>
              <a:ext uri="{FF2B5EF4-FFF2-40B4-BE49-F238E27FC236}">
                <a16:creationId xmlns:a16="http://schemas.microsoft.com/office/drawing/2014/main" id="{D6A0FFD0-ABBD-47D1-8C41-0AE7BC4EC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2071688"/>
            <a:ext cx="1201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neuvrščeni</a:t>
            </a:r>
          </a:p>
        </p:txBody>
      </p:sp>
      <p:sp>
        <p:nvSpPr>
          <p:cNvPr id="47111" name="TextBox 8">
            <a:extLst>
              <a:ext uri="{FF2B5EF4-FFF2-40B4-BE49-F238E27FC236}">
                <a16:creationId xmlns:a16="http://schemas.microsoft.com/office/drawing/2014/main" id="{F7F27731-8C1B-4310-B176-9CDA7CCA4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6215063"/>
            <a:ext cx="230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Bandunška konferenca</a:t>
            </a:r>
          </a:p>
        </p:txBody>
      </p:sp>
      <p:sp>
        <p:nvSpPr>
          <p:cNvPr id="47112" name="TextBox 9">
            <a:extLst>
              <a:ext uri="{FF2B5EF4-FFF2-40B4-BE49-F238E27FC236}">
                <a16:creationId xmlns:a16="http://schemas.microsoft.com/office/drawing/2014/main" id="{251AC493-0DA2-4F58-A50C-C0CD4BA1A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6429375"/>
            <a:ext cx="208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Ustanovitelji gibanja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1FD-3D7E-40A6-863E-2F47AD577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6286500"/>
          </a:xfrm>
        </p:spPr>
        <p:txBody>
          <a:bodyPr>
            <a:normAutofit fontScale="6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sl-SI" b="1" dirty="0">
                <a:latin typeface="Comic Sans MS" pitchFamily="66" charset="0"/>
              </a:rPr>
              <a:t>             </a:t>
            </a:r>
            <a:r>
              <a:rPr lang="sl-SI" b="1" dirty="0">
                <a:solidFill>
                  <a:schemeClr val="accent2"/>
                </a:solidFill>
                <a:latin typeface="Comic Sans MS" pitchFamily="66" charset="0"/>
              </a:rPr>
              <a:t>TERORIZEM</a:t>
            </a:r>
          </a:p>
          <a:p>
            <a:pPr>
              <a:buFont typeface="Arial" charset="0"/>
              <a:buChar char="•"/>
              <a:defRPr/>
            </a:pPr>
            <a:r>
              <a:rPr lang="sl-SI" b="1" dirty="0">
                <a:solidFill>
                  <a:srgbClr val="00B050"/>
                </a:solidFill>
                <a:latin typeface="Comic Sans MS" pitchFamily="66" charset="0"/>
              </a:rPr>
              <a:t>Zgodovina</a:t>
            </a:r>
          </a:p>
          <a:p>
            <a:pPr lvl="1">
              <a:buFont typeface="Arial" charset="0"/>
              <a:buChar char="–"/>
              <a:defRPr/>
            </a:pPr>
            <a:r>
              <a:rPr lang="sl-SI" dirty="0">
                <a:latin typeface="Comic Sans MS" pitchFamily="66" charset="0"/>
              </a:rPr>
              <a:t>Izraz izhaja iz </a:t>
            </a:r>
            <a:r>
              <a:rPr lang="sl-SI" b="1" dirty="0">
                <a:latin typeface="Comic Sans MS" pitchFamily="66" charset="0"/>
              </a:rPr>
              <a:t>jakobinske diktature </a:t>
            </a:r>
            <a:r>
              <a:rPr lang="sl-SI" dirty="0">
                <a:latin typeface="Comic Sans MS" pitchFamily="66" charset="0"/>
              </a:rPr>
              <a:t>(izvajanje terorja:odstranjevanje sovražnikov)</a:t>
            </a:r>
          </a:p>
          <a:p>
            <a:pPr lvl="1">
              <a:buFont typeface="Arial" charset="0"/>
              <a:buChar char="–"/>
              <a:defRPr/>
            </a:pPr>
            <a:endParaRPr lang="sl-SI" dirty="0">
              <a:latin typeface="Comic Sans MS" pitchFamily="66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sl-SI" b="1" dirty="0">
                <a:solidFill>
                  <a:srgbClr val="00B050"/>
                </a:solidFill>
                <a:latin typeface="Comic Sans MS" pitchFamily="66" charset="0"/>
              </a:rPr>
              <a:t>Vrste</a:t>
            </a:r>
          </a:p>
          <a:p>
            <a:pPr lvl="1">
              <a:buFont typeface="Arial" charset="0"/>
              <a:buChar char="–"/>
              <a:defRPr/>
            </a:pPr>
            <a:r>
              <a:rPr lang="sl-SI" dirty="0">
                <a:solidFill>
                  <a:srgbClr val="7030A0"/>
                </a:solidFill>
                <a:latin typeface="Comic Sans MS" pitchFamily="66" charset="0"/>
              </a:rPr>
              <a:t>Nacionalistični</a:t>
            </a:r>
          </a:p>
          <a:p>
            <a:pPr lvl="1">
              <a:buFont typeface="Arial" charset="0"/>
              <a:buChar char="–"/>
              <a:defRPr/>
            </a:pPr>
            <a:r>
              <a:rPr lang="sl-SI" dirty="0">
                <a:solidFill>
                  <a:srgbClr val="7030A0"/>
                </a:solidFill>
                <a:latin typeface="Comic Sans MS" pitchFamily="66" charset="0"/>
              </a:rPr>
              <a:t>Verski</a:t>
            </a:r>
          </a:p>
          <a:p>
            <a:pPr lvl="1">
              <a:buFont typeface="Arial" charset="0"/>
              <a:buChar char="–"/>
              <a:defRPr/>
            </a:pPr>
            <a:r>
              <a:rPr lang="sl-SI" dirty="0">
                <a:solidFill>
                  <a:srgbClr val="7030A0"/>
                </a:solidFill>
                <a:latin typeface="Comic Sans MS" pitchFamily="66" charset="0"/>
              </a:rPr>
              <a:t> levičarski</a:t>
            </a:r>
          </a:p>
          <a:p>
            <a:pPr lvl="1">
              <a:buFont typeface="Arial" charset="0"/>
              <a:buChar char="–"/>
              <a:defRPr/>
            </a:pPr>
            <a:r>
              <a:rPr lang="sl-SI" dirty="0">
                <a:solidFill>
                  <a:srgbClr val="7030A0"/>
                </a:solidFill>
                <a:latin typeface="Comic Sans MS" pitchFamily="66" charset="0"/>
              </a:rPr>
              <a:t>Desničarski</a:t>
            </a:r>
          </a:p>
          <a:p>
            <a:pPr lvl="1">
              <a:buFont typeface="Arial" charset="0"/>
              <a:buChar char="–"/>
              <a:defRPr/>
            </a:pPr>
            <a:r>
              <a:rPr lang="sl-SI" dirty="0">
                <a:solidFill>
                  <a:srgbClr val="7030A0"/>
                </a:solidFill>
                <a:latin typeface="Comic Sans MS" pitchFamily="66" charset="0"/>
              </a:rPr>
              <a:t>Anarhistični</a:t>
            </a:r>
          </a:p>
          <a:p>
            <a:pPr lvl="1">
              <a:buFont typeface="Arial" charset="0"/>
              <a:buChar char="–"/>
              <a:defRPr/>
            </a:pPr>
            <a:r>
              <a:rPr lang="sl-SI" dirty="0">
                <a:solidFill>
                  <a:srgbClr val="7030A0"/>
                </a:solidFill>
                <a:latin typeface="Comic Sans MS" pitchFamily="66" charset="0"/>
              </a:rPr>
              <a:t>Državni</a:t>
            </a:r>
          </a:p>
          <a:p>
            <a:pPr lvl="1">
              <a:buFont typeface="Arial" charset="0"/>
              <a:buChar char="–"/>
              <a:defRPr/>
            </a:pPr>
            <a:endParaRPr lang="sl-SI" dirty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sl-SI" b="1" dirty="0">
                <a:solidFill>
                  <a:srgbClr val="00B050"/>
                </a:solidFill>
                <a:latin typeface="Comic Sans MS" pitchFamily="66" charset="0"/>
              </a:rPr>
              <a:t>Nacionalistični</a:t>
            </a:r>
          </a:p>
          <a:p>
            <a:pPr lvl="1">
              <a:buFont typeface="Arial" charset="0"/>
              <a:buChar char="–"/>
              <a:defRPr/>
            </a:pPr>
            <a:r>
              <a:rPr lang="sl-SI" dirty="0">
                <a:latin typeface="Comic Sans MS" pitchFamily="66" charset="0"/>
              </a:rPr>
              <a:t>Za osvoboditev naroda</a:t>
            </a:r>
          </a:p>
          <a:p>
            <a:pPr lvl="1">
              <a:buFont typeface="Arial" charset="0"/>
              <a:buChar char="–"/>
              <a:defRPr/>
            </a:pPr>
            <a:r>
              <a:rPr lang="sl-SI" dirty="0">
                <a:latin typeface="Comic Sans MS" pitchFamily="66" charset="0"/>
              </a:rPr>
              <a:t>pritegniti pozornost javnosti z atentati, samomorilskimi napadi, ugrabitvami...</a:t>
            </a:r>
          </a:p>
          <a:p>
            <a:pPr lvl="2">
              <a:buFont typeface="Arial" charset="0"/>
              <a:buChar char="•"/>
              <a:defRPr/>
            </a:pPr>
            <a:r>
              <a:rPr lang="sl-SI" b="1" dirty="0">
                <a:solidFill>
                  <a:schemeClr val="accent4"/>
                </a:solidFill>
                <a:latin typeface="Comic Sans MS" pitchFamily="66" charset="0"/>
              </a:rPr>
              <a:t>IRA</a:t>
            </a:r>
            <a:r>
              <a:rPr lang="sl-SI" b="1" dirty="0">
                <a:latin typeface="Comic Sans MS" pitchFamily="66" charset="0"/>
              </a:rPr>
              <a:t>-</a:t>
            </a:r>
            <a:r>
              <a:rPr lang="sl-SI" dirty="0">
                <a:latin typeface="Comic Sans MS" pitchFamily="66" charset="0"/>
              </a:rPr>
              <a:t> za priključ. Severne Irske k Irski</a:t>
            </a:r>
          </a:p>
          <a:p>
            <a:pPr lvl="2">
              <a:buFont typeface="Arial" charset="0"/>
              <a:buChar char="•"/>
              <a:defRPr/>
            </a:pPr>
            <a:endParaRPr lang="sl-SI" dirty="0">
              <a:latin typeface="Comic Sans MS" pitchFamily="66" charset="0"/>
            </a:endParaRPr>
          </a:p>
          <a:p>
            <a:pPr lvl="2">
              <a:buFont typeface="Arial" charset="0"/>
              <a:buChar char="•"/>
              <a:defRPr/>
            </a:pPr>
            <a:r>
              <a:rPr lang="sl-SI" b="1" dirty="0">
                <a:solidFill>
                  <a:schemeClr val="accent4"/>
                </a:solidFill>
                <a:latin typeface="Comic Sans MS" pitchFamily="66" charset="0"/>
              </a:rPr>
              <a:t>PLO</a:t>
            </a:r>
            <a:r>
              <a:rPr lang="sl-SI" dirty="0">
                <a:latin typeface="Comic Sans MS" pitchFamily="66" charset="0"/>
              </a:rPr>
              <a:t>- nastala 1964, boj proti Izraelu in osvoboditev Palestine, v njenem okviru še bolj skrajne: Al Fatah, Črni september.... 1988 seje PLO po zaslugi Jaserja Arafata odrekla nasilju in priznala Izrael, boj nadaljujejo Hamas in Hezbolah</a:t>
            </a:r>
          </a:p>
          <a:p>
            <a:pPr lvl="1">
              <a:buFont typeface="Arial" charset="0"/>
              <a:buChar char="–"/>
              <a:defRPr/>
            </a:pPr>
            <a:endParaRPr lang="sl-SI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8131" name="Picture 2" descr="http://www.s-sc.ce.edus.si/tomi/seminarske2007/Terorizem/slike/WTCPhotoSequenceReuters.jpg">
            <a:extLst>
              <a:ext uri="{FF2B5EF4-FFF2-40B4-BE49-F238E27FC236}">
                <a16:creationId xmlns:a16="http://schemas.microsoft.com/office/drawing/2014/main" id="{350C292A-B24C-4B5A-BF5A-703F2C128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571625"/>
            <a:ext cx="2857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http://www.s-sc.ce.edus.si/tomi/Seminarske2007/Terorizem/slike/Kopija%20od%20Madrid_Bombing_Train.jpg">
            <a:extLst>
              <a:ext uri="{FF2B5EF4-FFF2-40B4-BE49-F238E27FC236}">
                <a16:creationId xmlns:a16="http://schemas.microsoft.com/office/drawing/2014/main" id="{021A79ED-B573-4155-AEF3-757106269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928813"/>
            <a:ext cx="326707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A4099-019F-4BD2-9419-8B529DB02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4525963"/>
          </a:xfrm>
        </p:spPr>
        <p:txBody>
          <a:bodyPr/>
          <a:lstStyle/>
          <a:p>
            <a:pPr lvl="2">
              <a:buFont typeface="Arial" charset="0"/>
              <a:buChar char="•"/>
              <a:defRPr/>
            </a:pPr>
            <a:r>
              <a:rPr lang="sl-SI" b="1" dirty="0">
                <a:solidFill>
                  <a:schemeClr val="accent4"/>
                </a:solidFill>
                <a:latin typeface="Comic Sans MS" pitchFamily="66" charset="0"/>
              </a:rPr>
              <a:t>ETA- </a:t>
            </a:r>
            <a:r>
              <a:rPr lang="sl-SI" dirty="0">
                <a:latin typeface="Comic Sans MS" pitchFamily="66" charset="0"/>
              </a:rPr>
              <a:t>baskovska separatistična organizacija</a:t>
            </a:r>
          </a:p>
          <a:p>
            <a:pPr lvl="2">
              <a:buFont typeface="Arial" charset="0"/>
              <a:buChar char="•"/>
              <a:defRPr/>
            </a:pPr>
            <a:r>
              <a:rPr lang="sl-SI" b="1" dirty="0">
                <a:solidFill>
                  <a:schemeClr val="accent4"/>
                </a:solidFill>
                <a:latin typeface="Comic Sans MS" pitchFamily="66" charset="0"/>
              </a:rPr>
              <a:t>Kurdska delavska stranka- </a:t>
            </a:r>
            <a:r>
              <a:rPr lang="sl-SI" dirty="0">
                <a:latin typeface="Comic Sans MS" pitchFamily="66" charset="0"/>
              </a:rPr>
              <a:t>za nastanek neodvisne države na JV Turčije</a:t>
            </a:r>
            <a:endParaRPr lang="sl-SI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pic>
        <p:nvPicPr>
          <p:cNvPr id="49155" name="Picture 2" descr="http://irish.fishersportswear.com/catalog/images/IRA.jpg">
            <a:extLst>
              <a:ext uri="{FF2B5EF4-FFF2-40B4-BE49-F238E27FC236}">
                <a16:creationId xmlns:a16="http://schemas.microsoft.com/office/drawing/2014/main" id="{34C779BD-8544-4FCA-8141-5D7B5F028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85938"/>
            <a:ext cx="28733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http://www.israellycool.com/PLO%20Arabs%20in%20training.jpg">
            <a:extLst>
              <a:ext uri="{FF2B5EF4-FFF2-40B4-BE49-F238E27FC236}">
                <a16:creationId xmlns:a16="http://schemas.microsoft.com/office/drawing/2014/main" id="{1F4762BE-9237-4BD8-BC29-B31B38C11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857375"/>
            <a:ext cx="32385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6" descr="http://electronicintifada.net/artman2/uploads/1/070730-plo-khalil.jpg">
            <a:extLst>
              <a:ext uri="{FF2B5EF4-FFF2-40B4-BE49-F238E27FC236}">
                <a16:creationId xmlns:a16="http://schemas.microsoft.com/office/drawing/2014/main" id="{E12FF621-09BD-40EB-9802-9FAB1E539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4071938"/>
            <a:ext cx="33956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8" descr="http://tmideast.files.wordpress.com/2009/02/hamas_bomber.jpg">
            <a:extLst>
              <a:ext uri="{FF2B5EF4-FFF2-40B4-BE49-F238E27FC236}">
                <a16:creationId xmlns:a16="http://schemas.microsoft.com/office/drawing/2014/main" id="{2F91ECE9-1BE5-40E3-BEFD-0720D6905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785938"/>
            <a:ext cx="22796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0" descr="http://themustardseed.files.wordpress.com/2009/01/hamas_war0402.jpg">
            <a:extLst>
              <a:ext uri="{FF2B5EF4-FFF2-40B4-BE49-F238E27FC236}">
                <a16:creationId xmlns:a16="http://schemas.microsoft.com/office/drawing/2014/main" id="{77DB612B-0558-49A2-8C08-E5686A763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643438"/>
            <a:ext cx="295275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12" descr="http://www.smh.com.au/ffximage/2006/03/23/eta23306_wideweb__470x348,0.jpg">
            <a:extLst>
              <a:ext uri="{FF2B5EF4-FFF2-40B4-BE49-F238E27FC236}">
                <a16:creationId xmlns:a16="http://schemas.microsoft.com/office/drawing/2014/main" id="{A2AB55BF-0CEF-4F97-BC63-BE0E76D09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00500"/>
            <a:ext cx="297656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441AD-EB09-4767-9C74-5958BAB96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"/>
            <a:ext cx="8229600" cy="6357938"/>
          </a:xfrm>
        </p:spPr>
        <p:txBody>
          <a:bodyPr>
            <a:normAutofit fontScale="6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sl-SI" b="1" dirty="0">
                <a:solidFill>
                  <a:srgbClr val="00B050"/>
                </a:solidFill>
                <a:latin typeface="Comic Sans MS" pitchFamily="66" charset="0"/>
              </a:rPr>
              <a:t>Anarhistični</a:t>
            </a:r>
          </a:p>
          <a:p>
            <a:pPr lvl="1">
              <a:buFont typeface="Arial" charset="0"/>
              <a:buChar char="–"/>
              <a:defRPr/>
            </a:pPr>
            <a:r>
              <a:rPr lang="sl-SI" dirty="0">
                <a:latin typeface="Comic Sans MS" pitchFamily="66" charset="0"/>
              </a:rPr>
              <a:t>Za odpravo države in zakonov</a:t>
            </a:r>
          </a:p>
          <a:p>
            <a:pPr lvl="1">
              <a:buFont typeface="Arial" charset="0"/>
              <a:buChar char="–"/>
              <a:defRPr/>
            </a:pPr>
            <a:r>
              <a:rPr lang="sl-SI" dirty="0">
                <a:latin typeface="Comic Sans MS" pitchFamily="66" charset="0"/>
              </a:rPr>
              <a:t>FR in RUS v 70. letih 19.st (Blanqui, Bakunin)- zavračali marxizem, atentati!</a:t>
            </a:r>
          </a:p>
          <a:p>
            <a:pPr lvl="1">
              <a:buFont typeface="Arial" charset="0"/>
              <a:buChar char="–"/>
              <a:defRPr/>
            </a:pPr>
            <a:endParaRPr lang="sl-SI" dirty="0">
              <a:latin typeface="Comic Sans MS" pitchFamily="66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sl-SI" b="1" dirty="0">
                <a:solidFill>
                  <a:srgbClr val="00B050"/>
                </a:solidFill>
                <a:latin typeface="Comic Sans MS" pitchFamily="66" charset="0"/>
              </a:rPr>
              <a:t>Levičarski</a:t>
            </a:r>
          </a:p>
          <a:p>
            <a:pPr lvl="1">
              <a:buFont typeface="Arial" charset="0"/>
              <a:buChar char="–"/>
              <a:defRPr/>
            </a:pPr>
            <a:r>
              <a:rPr lang="sl-SI" dirty="0">
                <a:latin typeface="Comic Sans MS" pitchFamily="66" charset="0"/>
              </a:rPr>
              <a:t>Boj proti kapitalizmu in za “pravičen socializem”</a:t>
            </a:r>
          </a:p>
          <a:p>
            <a:pPr lvl="1">
              <a:buFont typeface="Arial" charset="0"/>
              <a:buChar char="–"/>
              <a:defRPr/>
            </a:pPr>
            <a:r>
              <a:rPr lang="sl-SI" dirty="0">
                <a:latin typeface="Comic Sans MS" pitchFamily="66" charset="0"/>
              </a:rPr>
              <a:t>Poboji civilistov, ugrabitve letal, zasedbe veleposlaništev</a:t>
            </a:r>
          </a:p>
          <a:p>
            <a:pPr lvl="2">
              <a:buFont typeface="Arial" charset="0"/>
              <a:buChar char="•"/>
              <a:defRPr/>
            </a:pPr>
            <a:r>
              <a:rPr lang="sl-SI" dirty="0">
                <a:solidFill>
                  <a:srgbClr val="7030A0"/>
                </a:solidFill>
                <a:latin typeface="Comic Sans MS" pitchFamily="66" charset="0"/>
              </a:rPr>
              <a:t>Japonska rdeča armada</a:t>
            </a:r>
          </a:p>
          <a:p>
            <a:pPr lvl="2">
              <a:buFont typeface="Arial" charset="0"/>
              <a:buChar char="•"/>
              <a:defRPr/>
            </a:pPr>
            <a:r>
              <a:rPr lang="sl-SI" dirty="0">
                <a:solidFill>
                  <a:srgbClr val="7030A0"/>
                </a:solidFill>
                <a:latin typeface="Comic Sans MS" pitchFamily="66" charset="0"/>
              </a:rPr>
              <a:t>Baader- Meinhof </a:t>
            </a:r>
            <a:r>
              <a:rPr lang="sl-SI" dirty="0">
                <a:latin typeface="Comic Sans MS" pitchFamily="66" charset="0"/>
              </a:rPr>
              <a:t>iz NEM</a:t>
            </a:r>
          </a:p>
          <a:p>
            <a:pPr lvl="2">
              <a:buFont typeface="Arial" charset="0"/>
              <a:buChar char="•"/>
              <a:defRPr/>
            </a:pPr>
            <a:r>
              <a:rPr lang="sl-SI" dirty="0">
                <a:solidFill>
                  <a:srgbClr val="7030A0"/>
                </a:solidFill>
                <a:latin typeface="Comic Sans MS" pitchFamily="66" charset="0"/>
              </a:rPr>
              <a:t>Rdeče brigade </a:t>
            </a:r>
            <a:r>
              <a:rPr lang="sl-SI" dirty="0">
                <a:latin typeface="Comic Sans MS" pitchFamily="66" charset="0"/>
              </a:rPr>
              <a:t>v IT- 1878 ugrabili in ubili predsednika Alda Mora</a:t>
            </a:r>
          </a:p>
          <a:p>
            <a:pPr lvl="2">
              <a:buFont typeface="Arial" charset="0"/>
              <a:buChar char="•"/>
              <a:defRPr/>
            </a:pPr>
            <a:r>
              <a:rPr lang="sl-SI" dirty="0">
                <a:solidFill>
                  <a:srgbClr val="7030A0"/>
                </a:solidFill>
                <a:latin typeface="Comic Sans MS" pitchFamily="66" charset="0"/>
              </a:rPr>
              <a:t>Santero luminosa </a:t>
            </a:r>
            <a:r>
              <a:rPr lang="sl-SI" dirty="0">
                <a:latin typeface="Comic Sans MS" pitchFamily="66" charset="0"/>
              </a:rPr>
              <a:t>v Peruju- najbolj brezobzirna, pobila že več kot 30000ljudi</a:t>
            </a:r>
          </a:p>
          <a:p>
            <a:pPr lvl="2">
              <a:buFont typeface="Arial" charset="0"/>
              <a:buChar char="•"/>
              <a:defRPr/>
            </a:pPr>
            <a:endParaRPr lang="sl-SI" dirty="0">
              <a:latin typeface="Comic Sans MS" pitchFamily="66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sl-SI" b="1" dirty="0">
                <a:solidFill>
                  <a:srgbClr val="00B050"/>
                </a:solidFill>
                <a:latin typeface="Comic Sans MS" pitchFamily="66" charset="0"/>
              </a:rPr>
              <a:t>Desničarski</a:t>
            </a:r>
          </a:p>
          <a:p>
            <a:pPr lvl="1">
              <a:buFont typeface="Arial" charset="0"/>
              <a:buChar char="–"/>
              <a:defRPr/>
            </a:pPr>
            <a:r>
              <a:rPr lang="sl-SI" dirty="0">
                <a:latin typeface="Comic Sans MS" pitchFamily="66" charset="0"/>
              </a:rPr>
              <a:t>Ekstremni nacionalisti, obritoglavci</a:t>
            </a:r>
          </a:p>
          <a:p>
            <a:pPr lvl="1">
              <a:buFont typeface="Arial" charset="0"/>
              <a:buChar char="–"/>
              <a:defRPr/>
            </a:pPr>
            <a:r>
              <a:rPr lang="sl-SI" dirty="0">
                <a:latin typeface="Comic Sans MS" pitchFamily="66" charset="0"/>
              </a:rPr>
              <a:t>Za odparavo parlament. demokracij in vzpostavitev neofašist. režimov </a:t>
            </a:r>
          </a:p>
          <a:p>
            <a:pPr lvl="1">
              <a:buFont typeface="Arial" charset="0"/>
              <a:buChar char="–"/>
              <a:defRPr/>
            </a:pPr>
            <a:r>
              <a:rPr lang="sl-SI" dirty="0">
                <a:latin typeface="Comic Sans MS" pitchFamily="66" charset="0"/>
              </a:rPr>
              <a:t>Napadi na emigrante, begunce...</a:t>
            </a:r>
          </a:p>
          <a:p>
            <a:pPr lvl="1">
              <a:buFont typeface="Arial" charset="0"/>
              <a:buChar char="–"/>
              <a:defRPr/>
            </a:pPr>
            <a:endParaRPr lang="sl-SI" dirty="0">
              <a:latin typeface="Comic Sans MS" pitchFamily="66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sl-SI" b="1" dirty="0">
                <a:solidFill>
                  <a:srgbClr val="00B050"/>
                </a:solidFill>
                <a:latin typeface="Comic Sans MS" pitchFamily="66" charset="0"/>
              </a:rPr>
              <a:t>Verski</a:t>
            </a:r>
          </a:p>
          <a:p>
            <a:pPr lvl="1">
              <a:buFont typeface="Arial" charset="0"/>
              <a:buChar char="–"/>
              <a:defRPr/>
            </a:pPr>
            <a:r>
              <a:rPr lang="sl-SI" dirty="0">
                <a:latin typeface="Comic Sans MS" pitchFamily="66" charset="0"/>
              </a:rPr>
              <a:t>Voditelji- “preroki”, večinoma islamski</a:t>
            </a:r>
          </a:p>
          <a:p>
            <a:pPr lvl="2">
              <a:buFont typeface="Arial" charset="0"/>
              <a:buChar char="•"/>
              <a:defRPr/>
            </a:pPr>
            <a:r>
              <a:rPr lang="sl-SI" dirty="0">
                <a:solidFill>
                  <a:srgbClr val="7030A0"/>
                </a:solidFill>
                <a:latin typeface="Comic Sans MS" pitchFamily="66" charset="0"/>
              </a:rPr>
              <a:t>Al Keida- </a:t>
            </a:r>
            <a:r>
              <a:rPr lang="sl-SI" b="1" dirty="0">
                <a:latin typeface="Comic Sans MS" pitchFamily="66" charset="0"/>
              </a:rPr>
              <a:t>Osama bin Laden</a:t>
            </a:r>
            <a:r>
              <a:rPr lang="sl-SI" dirty="0">
                <a:latin typeface="Comic Sans MS" pitchFamily="66" charset="0"/>
              </a:rPr>
              <a:t>, nastala v 80. letih kot del boja mudžahedinov (sveti bojevniki) proti sovjet. okupaciji Afganistana ob podpori ZDA. Po koncu okupacije so zahtevali popolno islamizacijo Afganistana in uničenje zahod. vpliva</a:t>
            </a:r>
            <a:endParaRPr lang="sl-SI" dirty="0">
              <a:solidFill>
                <a:srgbClr val="7030A0"/>
              </a:solidFill>
              <a:latin typeface="Comic Sans MS" pitchFamily="66" charset="0"/>
            </a:endParaRPr>
          </a:p>
          <a:p>
            <a:pPr lvl="1">
              <a:buFont typeface="Arial" charset="0"/>
              <a:buChar char="–"/>
              <a:defRPr/>
            </a:pPr>
            <a:endParaRPr lang="sl-SI" dirty="0">
              <a:latin typeface="Comic Sans MS" pitchFamily="66" charset="0"/>
            </a:endParaRPr>
          </a:p>
          <a:p>
            <a:pPr lvl="2">
              <a:buFont typeface="Arial" charset="0"/>
              <a:buChar char="•"/>
              <a:defRPr/>
            </a:pPr>
            <a:endParaRPr lang="sl-SI" dirty="0">
              <a:latin typeface="Comic Sans MS" pitchFamily="66" charset="0"/>
            </a:endParaRPr>
          </a:p>
          <a:p>
            <a:pPr>
              <a:buFont typeface="Arial" charset="0"/>
              <a:buChar char="•"/>
              <a:defRPr/>
            </a:pPr>
            <a:endParaRPr lang="sl-SI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4.bp.blogspot.com/_aFUgHABZUG4/Rx-KnmbQZQI/AAAAAAAABcI/Qc_CA145Ov0/s400/Osam+sBin+Laden.jpg">
            <a:extLst>
              <a:ext uri="{FF2B5EF4-FFF2-40B4-BE49-F238E27FC236}">
                <a16:creationId xmlns:a16="http://schemas.microsoft.com/office/drawing/2014/main" id="{479AE6C0-4D0F-4886-AF03-9DA1C2236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28625"/>
            <a:ext cx="316706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 descr="http://www.delo.si/assets/media/picture/iman/2004_09/sz5_napad_terorizem6.jpg">
            <a:extLst>
              <a:ext uri="{FF2B5EF4-FFF2-40B4-BE49-F238E27FC236}">
                <a16:creationId xmlns:a16="http://schemas.microsoft.com/office/drawing/2014/main" id="{321770C2-EC38-49E6-B30A-5CB04A423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28625"/>
            <a:ext cx="45720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6" descr="http://jihadmedia.files.wordpress.com/2007/12/01.jpg">
            <a:extLst>
              <a:ext uri="{FF2B5EF4-FFF2-40B4-BE49-F238E27FC236}">
                <a16:creationId xmlns:a16="http://schemas.microsoft.com/office/drawing/2014/main" id="{9870B5B3-90A8-4386-94C1-10D7B2CA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75"/>
            <a:ext cx="39052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8" descr="http://direkt.si/uploads/articles/2008/04/14/74631_1.jpg">
            <a:extLst>
              <a:ext uri="{FF2B5EF4-FFF2-40B4-BE49-F238E27FC236}">
                <a16:creationId xmlns:a16="http://schemas.microsoft.com/office/drawing/2014/main" id="{64CEC46F-986A-4BB4-A64C-BB273BDD2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714750"/>
            <a:ext cx="32004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64E54-6273-4A21-914B-A906BF84F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549275"/>
            <a:ext cx="4038600" cy="5903913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/>
              <a:t>22. 6.1941 </a:t>
            </a:r>
            <a:r>
              <a:rPr lang="sl-SI" sz="2000" dirty="0">
                <a:solidFill>
                  <a:srgbClr val="7030A0"/>
                </a:solidFill>
              </a:rPr>
              <a:t>napad na SZ- </a:t>
            </a:r>
            <a:r>
              <a:rPr lang="sl-SI" sz="2000" dirty="0"/>
              <a:t>operacija “Barbarossa”- pomoč obljubita VB in ZDA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/>
              <a:t>9.8.1941 Roosevelt in Churchill na vojni ladji Prince of Wales podpisala </a:t>
            </a:r>
            <a:r>
              <a:rPr lang="sl-SI" sz="2000" b="1" dirty="0">
                <a:solidFill>
                  <a:srgbClr val="C00000"/>
                </a:solidFill>
              </a:rPr>
              <a:t>Atlantsko izjavo</a:t>
            </a:r>
            <a:r>
              <a:rPr lang="sl-SI" sz="2000" dirty="0"/>
              <a:t>, ki je določala povojno ureditev</a:t>
            </a:r>
          </a:p>
          <a:p>
            <a:pPr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sz="1600" dirty="0"/>
              <a:t>ZDA in VB ne iščeta dobička v vojni</a:t>
            </a:r>
          </a:p>
          <a:p>
            <a:pPr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sz="1600" dirty="0"/>
              <a:t>Nobenih nasilnih ozemeljskih sprememb</a:t>
            </a:r>
          </a:p>
          <a:p>
            <a:pPr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sz="1600" dirty="0"/>
              <a:t>Pravica narodov do svobodne izbire vladavine po vojni</a:t>
            </a:r>
          </a:p>
          <a:p>
            <a:pPr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sz="1600" dirty="0"/>
              <a:t>Podjarmljenim narodom se vrnejo suverene pravice in izvoljene vlade</a:t>
            </a:r>
          </a:p>
          <a:p>
            <a:pPr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sz="1600" dirty="0"/>
              <a:t>Enak dostop do surovin in gosp. sodelovanje</a:t>
            </a:r>
          </a:p>
          <a:p>
            <a:pPr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sz="1600" dirty="0"/>
              <a:t>Življenje v miru</a:t>
            </a:r>
          </a:p>
          <a:p>
            <a:pPr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sz="1600" dirty="0"/>
              <a:t> Svobodna plovba</a:t>
            </a:r>
          </a:p>
          <a:p>
            <a:pPr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sz="1600" dirty="0"/>
              <a:t>Razorožitev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/>
              <a:t>Temelj za oblikovanje velike protifašist. koalicije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/>
              <a:t>1.1.1942 te točke vključene </a:t>
            </a:r>
            <a:r>
              <a:rPr lang="sl-SI" sz="2000" dirty="0">
                <a:solidFill>
                  <a:srgbClr val="C00000"/>
                </a:solidFill>
              </a:rPr>
              <a:t>v Deklaracijo Združenih narodov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sz="20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9600" dirty="0"/>
              <a:t>7. 12. 1941 japonski </a:t>
            </a:r>
            <a:r>
              <a:rPr lang="sl-SI" sz="9600" dirty="0">
                <a:solidFill>
                  <a:srgbClr val="7030A0"/>
                </a:solidFill>
              </a:rPr>
              <a:t>napad na Pearl Harbour- </a:t>
            </a:r>
            <a:r>
              <a:rPr lang="sl-SI" sz="9600" dirty="0"/>
              <a:t>vstop ZDA v vojno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sz="96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9600" dirty="0"/>
              <a:t>ZDA začnejo pošiljati orožje in surovine v SZ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sz="96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8000" dirty="0"/>
              <a:t>Po izkrcanju ANG in ZDA v Severni Afriki so sklenili: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sz="8000" dirty="0"/>
              <a:t>Zavezniki se bodo najprej izkrcali na Siciliji in šele jeseni 43 v Franciji. VB je zagovarjala izkrcanje na Balkanu.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sz="8000" dirty="0"/>
              <a:t>Prvič zahtevajo brezpogojno kapitulacijo fašističnih sil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sz="8000" dirty="0"/>
              <a:t>Sklenili letalski napad na NEM in se seznanili z atomskimi raziskavami v ZDA</a:t>
            </a:r>
          </a:p>
        </p:txBody>
      </p:sp>
      <p:pic>
        <p:nvPicPr>
          <p:cNvPr id="6147" name="Picture 2" descr="http://upload.wikimedia.org/wikipedia/commons/3/36/Operation_Barbarossa_corrected_border.png">
            <a:extLst>
              <a:ext uri="{FF2B5EF4-FFF2-40B4-BE49-F238E27FC236}">
                <a16:creationId xmlns:a16="http://schemas.microsoft.com/office/drawing/2014/main" id="{66F96989-AB64-4E81-B54F-133AD79C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9713"/>
            <a:ext cx="2635250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upload.wikimedia.org/wikipedia/commons/thumb/c/c6/Prince_of_Wales-5.jpg/250px-Prince_of_Wales-5.jpg">
            <a:hlinkClick r:id="rId3"/>
            <a:extLst>
              <a:ext uri="{FF2B5EF4-FFF2-40B4-BE49-F238E27FC236}">
                <a16:creationId xmlns:a16="http://schemas.microsoft.com/office/drawing/2014/main" id="{F2B88704-580B-4CF7-8345-29BB344AC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23812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http://www.gimvic.org/projekti/projektno_delo/2010/2f/hitler/pearlharbour.jpg">
            <a:extLst>
              <a:ext uri="{FF2B5EF4-FFF2-40B4-BE49-F238E27FC236}">
                <a16:creationId xmlns:a16="http://schemas.microsoft.com/office/drawing/2014/main" id="{4D4C77C4-66CA-4A26-8FE9-B07C8EEA8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581525"/>
            <a:ext cx="2598737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8E6D1B9-081E-4FA6-AA60-9297430C8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4525962"/>
          </a:xfrm>
        </p:spPr>
        <p:txBody>
          <a:bodyPr/>
          <a:lstStyle/>
          <a:p>
            <a:pPr lvl="2"/>
            <a:r>
              <a:rPr lang="sl-SI" altLang="sl-SI">
                <a:solidFill>
                  <a:srgbClr val="7030A0"/>
                </a:solidFill>
                <a:latin typeface="Comic Sans MS" panose="030F0702030302020204" pitchFamily="66" charset="0"/>
              </a:rPr>
              <a:t>Abu Nidal </a:t>
            </a:r>
            <a:r>
              <a:rPr lang="sl-SI" altLang="sl-SI">
                <a:latin typeface="Comic Sans MS" panose="030F0702030302020204" pitchFamily="66" charset="0"/>
              </a:rPr>
              <a:t>(Črni september)- 1974 odcepila od PLO, umorili izraelske športnike na olimpiadi v Munchnu</a:t>
            </a:r>
          </a:p>
          <a:p>
            <a:pPr lvl="2"/>
            <a:r>
              <a:rPr lang="sl-SI" altLang="sl-SI">
                <a:solidFill>
                  <a:srgbClr val="7030A0"/>
                </a:solidFill>
                <a:latin typeface="Comic Sans MS" panose="030F0702030302020204" pitchFamily="66" charset="0"/>
              </a:rPr>
              <a:t>Hamas</a:t>
            </a:r>
            <a:r>
              <a:rPr lang="sl-SI" altLang="sl-SI">
                <a:latin typeface="Comic Sans MS" panose="030F0702030302020204" pitchFamily="66" charset="0"/>
              </a:rPr>
              <a:t> (Islamsko odporniško gibanje)- nastal 1987, deluje na zahodnem bregu Jordana in Gaze, za ustanovitev islamske palestinske države</a:t>
            </a:r>
          </a:p>
          <a:p>
            <a:pPr lvl="2"/>
            <a:r>
              <a:rPr lang="sl-SI" altLang="sl-SI">
                <a:solidFill>
                  <a:srgbClr val="7030A0"/>
                </a:solidFill>
                <a:latin typeface="Comic Sans MS" panose="030F0702030302020204" pitchFamily="66" charset="0"/>
              </a:rPr>
              <a:t>Hezbolah</a:t>
            </a:r>
            <a:r>
              <a:rPr lang="sl-SI" altLang="sl-SI">
                <a:latin typeface="Comic Sans MS" panose="030F0702030302020204" pitchFamily="66" charset="0"/>
              </a:rPr>
              <a:t>- nastala 1982, sedež v Libanonu, odgovor na delno izraelsko zasedbo Libanona, podpora Irana, zavzema za uničenje Izraela</a:t>
            </a:r>
          </a:p>
        </p:txBody>
      </p:sp>
      <p:pic>
        <p:nvPicPr>
          <p:cNvPr id="52227" name="Picture 2" descr="Photo">
            <a:extLst>
              <a:ext uri="{FF2B5EF4-FFF2-40B4-BE49-F238E27FC236}">
                <a16:creationId xmlns:a16="http://schemas.microsoft.com/office/drawing/2014/main" id="{6E5AC1AC-1211-43D6-9AA3-A930EB430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068763"/>
            <a:ext cx="2595562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Munich_massacre_1">
            <a:hlinkClick r:id="rId3"/>
            <a:extLst>
              <a:ext uri="{FF2B5EF4-FFF2-40B4-BE49-F238E27FC236}">
                <a16:creationId xmlns:a16="http://schemas.microsoft.com/office/drawing/2014/main" id="{C5F293E9-0D15-4BBC-9393-4A5226F0A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429125"/>
            <a:ext cx="28575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Box 5">
            <a:extLst>
              <a:ext uri="{FF2B5EF4-FFF2-40B4-BE49-F238E27FC236}">
                <a16:creationId xmlns:a16="http://schemas.microsoft.com/office/drawing/2014/main" id="{97ABF502-AB81-405E-9DB6-CD21BFF7E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5286375"/>
            <a:ext cx="19145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400">
                <a:latin typeface="Arial" panose="020B0604020202020204" pitchFamily="34" charset="0"/>
              </a:rPr>
              <a:t>Pokol na olimpiadi v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400">
                <a:latin typeface="Arial" panose="020B0604020202020204" pitchFamily="34" charset="0"/>
              </a:rPr>
              <a:t>Munchnu 1972, ubili 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400">
                <a:latin typeface="Arial" panose="020B0604020202020204" pitchFamily="34" charset="0"/>
              </a:rPr>
              <a:t> izraelskih športnikov,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400">
                <a:latin typeface="Arial" panose="020B0604020202020204" pitchFamily="34" charset="0"/>
              </a:rPr>
              <a:t>teroriste v naslednjih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400">
                <a:latin typeface="Arial" panose="020B0604020202020204" pitchFamily="34" charset="0"/>
              </a:rPr>
              <a:t>letih likvidiral izraelski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400">
                <a:latin typeface="Arial" panose="020B0604020202020204" pitchFamily="34" charset="0"/>
              </a:rPr>
              <a:t> Mosad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1886D-CBB0-4801-8439-52F839458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8575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sl-SI" b="1" dirty="0">
                <a:solidFill>
                  <a:schemeClr val="accent6"/>
                </a:solidFill>
                <a:latin typeface="Comic Sans MS" pitchFamily="66" charset="0"/>
              </a:rPr>
              <a:t>TERORISTIČNI NAPADI:</a:t>
            </a:r>
          </a:p>
          <a:p>
            <a:pPr lvl="1">
              <a:buFont typeface="Arial" charset="0"/>
              <a:buChar char="–"/>
              <a:defRPr/>
            </a:pPr>
            <a:r>
              <a:rPr lang="sl-SI" b="1" dirty="0">
                <a:latin typeface="Comic Sans MS" pitchFamily="66" charset="0"/>
              </a:rPr>
              <a:t>Olimpiada v Munchnu</a:t>
            </a:r>
          </a:p>
          <a:p>
            <a:pPr lvl="1">
              <a:buFont typeface="Arial" charset="0"/>
              <a:buChar char="–"/>
              <a:defRPr/>
            </a:pPr>
            <a:r>
              <a:rPr lang="sl-SI" b="1" dirty="0">
                <a:latin typeface="Comic Sans MS" pitchFamily="66" charset="0"/>
              </a:rPr>
              <a:t>Umor Alda Mora 1878 v Rimu</a:t>
            </a:r>
          </a:p>
          <a:p>
            <a:pPr lvl="1">
              <a:buFont typeface="Arial" charset="0"/>
              <a:buChar char="–"/>
              <a:defRPr/>
            </a:pPr>
            <a:r>
              <a:rPr lang="sl-SI" b="1" dirty="0">
                <a:latin typeface="Comic Sans MS" pitchFamily="66" charset="0"/>
              </a:rPr>
              <a:t>Umor Indire Gandhi 1984 v Indiji</a:t>
            </a:r>
          </a:p>
          <a:p>
            <a:pPr lvl="1">
              <a:buFont typeface="Arial" charset="0"/>
              <a:buChar char="–"/>
              <a:defRPr/>
            </a:pPr>
            <a:r>
              <a:rPr lang="sl-SI" b="1" dirty="0">
                <a:latin typeface="Comic Sans MS" pitchFamily="66" charset="0"/>
              </a:rPr>
              <a:t>Pokol v Luxorju 1997 (ubitih 58 turistov)</a:t>
            </a:r>
          </a:p>
          <a:p>
            <a:pPr lvl="1">
              <a:buFont typeface="Arial" charset="0"/>
              <a:buChar char="–"/>
              <a:defRPr/>
            </a:pPr>
            <a:r>
              <a:rPr lang="sl-SI" b="1" dirty="0">
                <a:latin typeface="Comic Sans MS" pitchFamily="66" charset="0"/>
              </a:rPr>
              <a:t>Bombni napad na ameriški ambasadi 1998 v Keniji in Tanzaniji (ubitih 252 ljudi, Al Keida)</a:t>
            </a:r>
          </a:p>
          <a:p>
            <a:pPr lvl="1">
              <a:buFont typeface="Arial" charset="0"/>
              <a:buChar char="–"/>
              <a:defRPr/>
            </a:pPr>
            <a:r>
              <a:rPr lang="sl-SI" b="1" dirty="0">
                <a:latin typeface="Comic Sans MS" pitchFamily="66" charset="0"/>
              </a:rPr>
              <a:t>Napad na svet. trgovinski center 2001 (3038 žrtev)</a:t>
            </a:r>
          </a:p>
          <a:p>
            <a:pPr lvl="1">
              <a:buFont typeface="Arial" charset="0"/>
              <a:buChar char="–"/>
              <a:defRPr/>
            </a:pPr>
            <a:r>
              <a:rPr lang="sl-SI" b="1" dirty="0">
                <a:latin typeface="Comic Sans MS" pitchFamily="66" charset="0"/>
              </a:rPr>
              <a:t>Eksplozija v nočnem lokalu na Baliju 2002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storicamente.org/immagini/1Tolomelli/moro.jpg">
            <a:extLst>
              <a:ext uri="{FF2B5EF4-FFF2-40B4-BE49-F238E27FC236}">
                <a16:creationId xmlns:a16="http://schemas.microsoft.com/office/drawing/2014/main" id="{84EE4064-CB9A-4CD7-A375-56FB9A5E6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28625"/>
            <a:ext cx="28098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4" descr="http://jujol.com/wp-content/uploads/2008/01/aldo-moro.jpg">
            <a:extLst>
              <a:ext uri="{FF2B5EF4-FFF2-40B4-BE49-F238E27FC236}">
                <a16:creationId xmlns:a16="http://schemas.microsoft.com/office/drawing/2014/main" id="{D69C3D88-A68A-4A8E-9290-462220D5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71500"/>
            <a:ext cx="25146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6" descr="http://www.sikhtimes.com/time_cover_nov_12_1984.jpg">
            <a:extLst>
              <a:ext uri="{FF2B5EF4-FFF2-40B4-BE49-F238E27FC236}">
                <a16:creationId xmlns:a16="http://schemas.microsoft.com/office/drawing/2014/main" id="{57119DCD-66F2-4E04-99B5-BAEE955DF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85750"/>
            <a:ext cx="2714625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8" descr="http://www.delo.si/assets/media/picture/iman/2005_10/sz5_bali-dajafter2.jpg">
            <a:extLst>
              <a:ext uri="{FF2B5EF4-FFF2-40B4-BE49-F238E27FC236}">
                <a16:creationId xmlns:a16="http://schemas.microsoft.com/office/drawing/2014/main" id="{974B08A6-162B-4D6B-9A60-70F7BC208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000500"/>
            <a:ext cx="38576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Box 7">
            <a:extLst>
              <a:ext uri="{FF2B5EF4-FFF2-40B4-BE49-F238E27FC236}">
                <a16:creationId xmlns:a16="http://schemas.microsoft.com/office/drawing/2014/main" id="{C7CE880E-BBFD-4856-B51A-48705DDBD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000500"/>
            <a:ext cx="118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Aldo Moro</a:t>
            </a:r>
          </a:p>
        </p:txBody>
      </p:sp>
      <p:sp>
        <p:nvSpPr>
          <p:cNvPr id="54279" name="TextBox 8">
            <a:extLst>
              <a:ext uri="{FF2B5EF4-FFF2-40B4-BE49-F238E27FC236}">
                <a16:creationId xmlns:a16="http://schemas.microsoft.com/office/drawing/2014/main" id="{BD850059-E5EC-49A7-BE90-BD7ADC278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6488113"/>
            <a:ext cx="525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Bali</a:t>
            </a:r>
          </a:p>
        </p:txBody>
      </p:sp>
      <p:pic>
        <p:nvPicPr>
          <p:cNvPr id="54280" name="Picture 10" descr="http://www.washingtonmonthly.com/blogphotos/Blog_London_Bomb.jpg">
            <a:extLst>
              <a:ext uri="{FF2B5EF4-FFF2-40B4-BE49-F238E27FC236}">
                <a16:creationId xmlns:a16="http://schemas.microsoft.com/office/drawing/2014/main" id="{26F90AD7-C577-4B69-8D6E-F9F8C9E7A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86250"/>
            <a:ext cx="2857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Box 10">
            <a:extLst>
              <a:ext uri="{FF2B5EF4-FFF2-40B4-BE49-F238E27FC236}">
                <a16:creationId xmlns:a16="http://schemas.microsoft.com/office/drawing/2014/main" id="{62C93EC7-C865-4B1F-895B-2CD125199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5643563"/>
            <a:ext cx="16271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400">
                <a:latin typeface="Arial" panose="020B0604020202020204" pitchFamily="34" charset="0"/>
              </a:rPr>
              <a:t>London 2005- 52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400">
                <a:latin typeface="Arial" panose="020B0604020202020204" pitchFamily="34" charset="0"/>
              </a:rPr>
              <a:t>mrtvih v podzemni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400">
                <a:latin typeface="Arial" panose="020B0604020202020204" pitchFamily="34" charset="0"/>
              </a:rPr>
              <a:t>In avtobusu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28A20521-725C-49F5-A47B-D63156AF8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4525962"/>
          </a:xfrm>
        </p:spPr>
        <p:txBody>
          <a:bodyPr/>
          <a:lstStyle/>
          <a:p>
            <a:r>
              <a:rPr lang="sl-SI" altLang="sl-SI" b="1">
                <a:solidFill>
                  <a:srgbClr val="C00000"/>
                </a:solidFill>
                <a:latin typeface="Comic Sans MS" panose="030F0702030302020204" pitchFamily="66" charset="0"/>
              </a:rPr>
              <a:t>BOJ PROTI TERORIZMU</a:t>
            </a:r>
          </a:p>
          <a:p>
            <a:pPr lvl="1"/>
            <a:r>
              <a:rPr lang="sl-SI" altLang="sl-SI">
                <a:latin typeface="Comic Sans MS" panose="030F0702030302020204" pitchFamily="66" charset="0"/>
              </a:rPr>
              <a:t>2001 ZDA napadle Afganistan in zrušile talibanski režim, Al Kaida še deluje</a:t>
            </a:r>
          </a:p>
          <a:p>
            <a:pPr lvl="1"/>
            <a:r>
              <a:rPr lang="sl-SI" altLang="sl-SI">
                <a:latin typeface="Comic Sans MS" panose="030F0702030302020204" pitchFamily="66" charset="0"/>
              </a:rPr>
              <a:t>2003 napad ZDA na Irak- zrušile Saddama Husseina</a:t>
            </a:r>
          </a:p>
          <a:p>
            <a:pPr lvl="1"/>
            <a:r>
              <a:rPr lang="sl-SI" altLang="sl-SI">
                <a:latin typeface="Comic Sans MS" panose="030F0702030302020204" pitchFamily="66" charset="0"/>
              </a:rPr>
              <a:t>Po 11. septembru zaostritev varnostnih ukrepov, vohunjenja</a:t>
            </a:r>
          </a:p>
        </p:txBody>
      </p:sp>
      <p:pic>
        <p:nvPicPr>
          <p:cNvPr id="55299" name="Picture 2" descr="http://beta.finance-on.net/galerije/1076/1236724442_Afghanistan_BL.JPG">
            <a:extLst>
              <a:ext uri="{FF2B5EF4-FFF2-40B4-BE49-F238E27FC236}">
                <a16:creationId xmlns:a16="http://schemas.microsoft.com/office/drawing/2014/main" id="{B096803E-6C86-4503-8A03-B364627C3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14750"/>
            <a:ext cx="437673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http://www.index.hr/images2/ameri_afganistan_AFP.jpg">
            <a:extLst>
              <a:ext uri="{FF2B5EF4-FFF2-40B4-BE49-F238E27FC236}">
                <a16:creationId xmlns:a16="http://schemas.microsoft.com/office/drawing/2014/main" id="{1AD201F0-D139-4D44-BDDB-BF008631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357688"/>
            <a:ext cx="41433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6" descr="http://blogs.guardian.co.uk/news/archives/Saddam1AP.jpg">
            <a:extLst>
              <a:ext uri="{FF2B5EF4-FFF2-40B4-BE49-F238E27FC236}">
                <a16:creationId xmlns:a16="http://schemas.microsoft.com/office/drawing/2014/main" id="{53613FC0-90C0-40A7-98B3-7F0EFDE4C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857625"/>
            <a:ext cx="2462212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A6FC5-4777-471B-8FEB-2BEB759F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428625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sl-SI" b="1" dirty="0">
                <a:solidFill>
                  <a:schemeClr val="accent2"/>
                </a:solidFill>
                <a:latin typeface="Comic Sans MS" pitchFamily="66" charset="0"/>
              </a:rPr>
              <a:t>DRŽAVNI TERORIZEM</a:t>
            </a:r>
          </a:p>
          <a:p>
            <a:pPr lvl="1">
              <a:buFont typeface="Arial" charset="0"/>
              <a:buChar char="–"/>
              <a:defRPr/>
            </a:pPr>
            <a:r>
              <a:rPr lang="sl-SI" sz="1800" dirty="0">
                <a:latin typeface="Comic Sans MS" pitchFamily="66" charset="0"/>
              </a:rPr>
              <a:t>Radikalne države podpirajo terorizem- Iran, Kuba, Libija, S Koreja, Sudan...</a:t>
            </a:r>
          </a:p>
          <a:p>
            <a:pPr lvl="1">
              <a:buFont typeface="Arial" charset="0"/>
              <a:buChar char="–"/>
              <a:defRPr/>
            </a:pPr>
            <a:endParaRPr lang="sl-SI" sz="1800" dirty="0">
              <a:latin typeface="Comic Sans MS" pitchFamily="66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sl-SI" sz="1800" dirty="0">
                <a:latin typeface="Comic Sans MS" pitchFamily="66" charset="0"/>
              </a:rPr>
              <a:t>Stalinistična SZ, nacistična NEM, fašist. IT</a:t>
            </a:r>
          </a:p>
          <a:p>
            <a:pPr lvl="1">
              <a:buFont typeface="Arial" charset="0"/>
              <a:buChar char="–"/>
              <a:defRPr/>
            </a:pPr>
            <a:endParaRPr lang="sl-SI" sz="1800" dirty="0">
              <a:latin typeface="Comic Sans MS" pitchFamily="66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sl-SI" sz="1800" dirty="0">
                <a:solidFill>
                  <a:schemeClr val="accent4"/>
                </a:solidFill>
                <a:latin typeface="Comic Sans MS" pitchFamily="66" charset="0"/>
              </a:rPr>
              <a:t>Kambodža v času Pol Pota- </a:t>
            </a:r>
            <a:r>
              <a:rPr lang="sl-SI" sz="1800" dirty="0">
                <a:latin typeface="Comic Sans MS" pitchFamily="66" charset="0"/>
              </a:rPr>
              <a:t>Rdeči Kmeri pobili polovico</a:t>
            </a:r>
          </a:p>
          <a:p>
            <a:pPr lvl="1">
              <a:buFont typeface="Arial" charset="0"/>
              <a:buNone/>
              <a:defRPr/>
            </a:pPr>
            <a:r>
              <a:rPr lang="sl-SI" sz="1800" dirty="0">
                <a:latin typeface="Comic Sans MS" pitchFamily="66" charset="0"/>
              </a:rPr>
              <a:t> prebivalcev (“polja smrti”- delovna taborišča)</a:t>
            </a:r>
          </a:p>
          <a:p>
            <a:pPr lvl="1">
              <a:buFont typeface="Arial" charset="0"/>
              <a:buChar char="–"/>
              <a:defRPr/>
            </a:pPr>
            <a:endParaRPr lang="sl-SI" sz="1800" dirty="0">
              <a:latin typeface="Comic Sans MS" pitchFamily="66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sl-SI" sz="1800" dirty="0">
                <a:solidFill>
                  <a:schemeClr val="accent4"/>
                </a:solidFill>
                <a:latin typeface="Comic Sans MS" pitchFamily="66" charset="0"/>
              </a:rPr>
              <a:t>Uganda- Idi Amin-</a:t>
            </a:r>
            <a:r>
              <a:rPr lang="sl-SI" sz="1800" dirty="0">
                <a:latin typeface="Comic Sans MS" pitchFamily="66" charset="0"/>
              </a:rPr>
              <a:t> ubil pol milij. Ljudi</a:t>
            </a:r>
            <a:endParaRPr lang="sl-SI" sz="1800" dirty="0">
              <a:solidFill>
                <a:schemeClr val="accent4"/>
              </a:solidFill>
              <a:latin typeface="Comic Sans MS" pitchFamily="66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sl-SI" sz="1800" dirty="0">
                <a:latin typeface="Comic Sans MS" pitchFamily="66" charset="0"/>
              </a:rPr>
              <a:t>ZDA, Izrael- za obstoj države izvajajo teroristične akcije (lokalne vojne, bombe,blokada Gaze, 2010 napad komandosov na </a:t>
            </a:r>
          </a:p>
          <a:p>
            <a:pPr lvl="1">
              <a:buFont typeface="Arial" charset="0"/>
              <a:buNone/>
              <a:defRPr/>
            </a:pPr>
            <a:r>
              <a:rPr lang="sl-SI" sz="1800" dirty="0">
                <a:latin typeface="Comic Sans MS" pitchFamily="66" charset="0"/>
              </a:rPr>
              <a:t>   humanitarne ladje pred Gazo)</a:t>
            </a:r>
          </a:p>
        </p:txBody>
      </p:sp>
      <p:pic>
        <p:nvPicPr>
          <p:cNvPr id="56323" name="Picture 2" descr="http://farm1.static.flickr.com/172/430932565_61996f85e8_o.jpg">
            <a:extLst>
              <a:ext uri="{FF2B5EF4-FFF2-40B4-BE49-F238E27FC236}">
                <a16:creationId xmlns:a16="http://schemas.microsoft.com/office/drawing/2014/main" id="{11010F61-3D4E-474E-8624-5ECC31905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97425"/>
            <a:ext cx="3614737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http://www.psywarrior.com/PolPot.jpg">
            <a:extLst>
              <a:ext uri="{FF2B5EF4-FFF2-40B4-BE49-F238E27FC236}">
                <a16:creationId xmlns:a16="http://schemas.microsoft.com/office/drawing/2014/main" id="{989FFAC3-60F5-48EF-AA7C-978868968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72000"/>
            <a:ext cx="2071687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6" descr="http://www.historyplace.com/worldhistory/genocide/mass-grave.jpg">
            <a:extLst>
              <a:ext uri="{FF2B5EF4-FFF2-40B4-BE49-F238E27FC236}">
                <a16:creationId xmlns:a16="http://schemas.microsoft.com/office/drawing/2014/main" id="{C32875B8-C61D-459E-9B0A-565ED0478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786313"/>
            <a:ext cx="27511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8" descr="http://theunexplainedmysteries.com/images/pol-pot1.jpg">
            <a:extLst>
              <a:ext uri="{FF2B5EF4-FFF2-40B4-BE49-F238E27FC236}">
                <a16:creationId xmlns:a16="http://schemas.microsoft.com/office/drawing/2014/main" id="{324E1266-441D-45DE-BD79-EE8DA836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773238"/>
            <a:ext cx="1509712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47234686-B881-4110-9D1B-F965FB62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KONEC VOJNE</a:t>
            </a:r>
            <a:br>
              <a:rPr lang="sl-SI" altLang="sl-SI"/>
            </a:br>
            <a:endParaRPr lang="sl-SI" altLang="sl-SI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97BED9-CC01-4289-B50F-8F56AD5A9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000" b="1">
                <a:solidFill>
                  <a:srgbClr val="C00000"/>
                </a:solidFill>
              </a:rPr>
              <a:t>Dec. 1943 TEHERANSKA KONFERENCA: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l-SI" altLang="sl-SI" sz="2000"/>
              <a:t>Churchill, Roosevelt, Stalin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1600"/>
              <a:t>Junija 1944 bodo odprli drugo fronto v Normandiji, SZ naj bi začela ofenzivo na vzhodni fronti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1600"/>
              <a:t>SZ se bo v vojno z JAP vključila šele po zmagi v Evropi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1600"/>
              <a:t>Balkan bo sovjetsko vplivno območje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1600"/>
              <a:t>Po vojni naj bi se ruska meja premaknila na Z, POLJ bi v zameno dobila ozemlja na Z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1600"/>
              <a:t>Razpravljali o delitvi NEM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1600"/>
              <a:t>Titu v JUG obljubili pomoč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sl-SI" altLang="sl-SI" sz="1600"/>
          </a:p>
          <a:p>
            <a:pPr eaLnBrk="1" hangingPunct="1"/>
            <a:r>
              <a:rPr lang="sl-SI" altLang="sl-SI" sz="2000"/>
              <a:t>8.9. 1943 kapitulacija ITAL, NEM se umika na V, ZDA ima uspehe na pacifiških otokih</a:t>
            </a:r>
          </a:p>
        </p:txBody>
      </p:sp>
      <p:pic>
        <p:nvPicPr>
          <p:cNvPr id="7172" name="Picture 2" descr="http://upload.wikimedia.org/wikipedia/commons/thumb/d/d8/Tehran_Conference,_1943.jpg/250px-Tehran_Conference,_1943.jpg">
            <a:extLst>
              <a:ext uri="{FF2B5EF4-FFF2-40B4-BE49-F238E27FC236}">
                <a16:creationId xmlns:a16="http://schemas.microsoft.com/office/drawing/2014/main" id="{BA21BE79-341C-43CD-BD12-A757EAC1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0"/>
            <a:ext cx="3001963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://upload.wikimedia.org/wikipedia/commons/d/dc/Stalingrad_battle_for_the_factory.jpg">
            <a:extLst>
              <a:ext uri="{FF2B5EF4-FFF2-40B4-BE49-F238E27FC236}">
                <a16:creationId xmlns:a16="http://schemas.microsoft.com/office/drawing/2014/main" id="{3560F0C1-A493-4661-9AE3-3B1C51291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5053013"/>
            <a:ext cx="3421062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6D8F953E-E2CC-470B-8579-45B345663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549275"/>
            <a:ext cx="4038600" cy="5975350"/>
          </a:xfrm>
        </p:spPr>
        <p:txBody>
          <a:bodyPr/>
          <a:lstStyle/>
          <a:p>
            <a:pPr eaLnBrk="1" hangingPunct="1"/>
            <a:r>
              <a:rPr lang="sl-SI" altLang="sl-SI" sz="2000" b="1">
                <a:solidFill>
                  <a:srgbClr val="C00000"/>
                </a:solidFill>
              </a:rPr>
              <a:t>feb. 1945 JALTSKA KONFERENCA: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1600"/>
              <a:t>NEM bo razdeljena na 4 okupacijske cone: ZDA, VB, SZ, FR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1600"/>
              <a:t>SZ naj bi dobila vojno odškodnino 10 milijard dol.  in ozemlje v Aziji na račun JAP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1600"/>
              <a:t>Poljska meja naj se premakne 200 km na Z, dobila naj bi ozemlje na V, na račun NEM, enotno vlado in svobodne volitve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1600"/>
              <a:t>Glede bodoče OZN so določili, da bo imela Varnostni svet, stalne članice bodo imele pravico veta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1600"/>
              <a:t>NEM je treba demilitarizirati in denacificirati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sl-SI" altLang="sl-SI" sz="1600"/>
              <a:t>AVNOJ v JUG naj se razširi s člani nekdanjega jugosl. Parlamenta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sl-SI" altLang="sl-SI" sz="1600"/>
          </a:p>
          <a:p>
            <a:pPr eaLnBrk="1" hangingPunct="1"/>
            <a:endParaRPr lang="sl-SI" altLang="sl-SI" sz="2000"/>
          </a:p>
        </p:txBody>
      </p:sp>
      <p:pic>
        <p:nvPicPr>
          <p:cNvPr id="8195" name="Picture 2" descr="http://upload.wikimedia.org/wikipedia/commons/d/d2/Yalta_summit_1945_with_Churchill%2C_Roosevelt%2C_Stalin.jpg">
            <a:extLst>
              <a:ext uri="{FF2B5EF4-FFF2-40B4-BE49-F238E27FC236}">
                <a16:creationId xmlns:a16="http://schemas.microsoft.com/office/drawing/2014/main" id="{6E30DC40-15B4-40D3-A8DB-EF25C1910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765175"/>
            <a:ext cx="366395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2169B-4739-4B9A-9D17-A3111E6CE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8" y="333375"/>
            <a:ext cx="4038600" cy="60483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2000" b="1" dirty="0">
                <a:solidFill>
                  <a:srgbClr val="C00000"/>
                </a:solidFill>
              </a:rPr>
              <a:t>avg. 1945 POTSDAMSKA KONFERENCA: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sz="1600" dirty="0"/>
              <a:t>Stalin, Atlee, Truman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sz="1600" dirty="0"/>
              <a:t>Sklep o ustanovitvi mednarod. sodišča za vojne zločince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sz="1600" dirty="0"/>
              <a:t>Določili vojno odškodnino Nemčije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sz="1600" dirty="0"/>
              <a:t>Poljska Zahodna meja naj bi potekala po Odri in Nisi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sz="1600" dirty="0"/>
              <a:t>Zahodne sile so se odpovedale soodločanju na </a:t>
            </a:r>
            <a:r>
              <a:rPr lang="sl-SI" sz="1600"/>
              <a:t>vzhodnem vplivnem </a:t>
            </a:r>
            <a:r>
              <a:rPr lang="sl-SI" sz="1600" dirty="0"/>
              <a:t>območju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/>
              <a:t>Povečajo se nasprotja med V inZ (SPORI ZARADI MEJ, SPORI ZARADI POLITIKE VELESIL DO INTERESNIH PODROČIJ) povečala se je ločitev na 2 tabora. ZAČELA SE JE HLADNA VOJNA.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>
                <a:solidFill>
                  <a:srgbClr val="7030A0"/>
                </a:solidFill>
              </a:rPr>
              <a:t>Nov. 1945 v Nurembergu- </a:t>
            </a:r>
            <a:r>
              <a:rPr lang="sl-SI" sz="2000" dirty="0"/>
              <a:t>proces proti vojnim zločincem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/>
              <a:t>Dec. 1948 sojenje proti japonskim vojnim zločincem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9219" name="Picture 2" descr="Slika:Potsdam conference 1945-8.jpg">
            <a:hlinkClick r:id="rId2"/>
            <a:extLst>
              <a:ext uri="{FF2B5EF4-FFF2-40B4-BE49-F238E27FC236}">
                <a16:creationId xmlns:a16="http://schemas.microsoft.com/office/drawing/2014/main" id="{0F0D381A-9C03-46E5-B9AB-F2C72BC6F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3375"/>
            <a:ext cx="3756025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File:Süddeutsche Zeitung - The Verdict in Nuremburg.JPG">
            <a:hlinkClick r:id="rId4"/>
            <a:extLst>
              <a:ext uri="{FF2B5EF4-FFF2-40B4-BE49-F238E27FC236}">
                <a16:creationId xmlns:a16="http://schemas.microsoft.com/office/drawing/2014/main" id="{EE420CE1-BD39-4B73-A402-7441724A5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74950"/>
            <a:ext cx="306228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>
            <a:extLst>
              <a:ext uri="{FF2B5EF4-FFF2-40B4-BE49-F238E27FC236}">
                <a16:creationId xmlns:a16="http://schemas.microsoft.com/office/drawing/2014/main" id="{60F3F2C4-FA06-457E-B511-BEE3869C3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050"/>
            <a:ext cx="7772400" cy="1657350"/>
          </a:xfrm>
        </p:spPr>
        <p:txBody>
          <a:bodyPr/>
          <a:lstStyle/>
          <a:p>
            <a:pPr eaLnBrk="1" hangingPunct="1"/>
            <a:r>
              <a:rPr lang="sl-SI" altLang="sl-SI">
                <a:solidFill>
                  <a:srgbClr val="C00000"/>
                </a:solidFill>
              </a:rPr>
              <a:t>HLADNA VOJNA</a:t>
            </a:r>
          </a:p>
        </p:txBody>
      </p:sp>
      <p:sp>
        <p:nvSpPr>
          <p:cNvPr id="10243" name="Rectangle 6">
            <a:extLst>
              <a:ext uri="{FF2B5EF4-FFF2-40B4-BE49-F238E27FC236}">
                <a16:creationId xmlns:a16="http://schemas.microsoft.com/office/drawing/2014/main" id="{73055634-1411-4D72-99D2-973A0AA38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76475"/>
            <a:ext cx="7704137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sl-SI" altLang="sl-SI" sz="1800" b="1" u="sng">
                <a:latin typeface="Arial" panose="020B0604020202020204" pitchFamily="34" charset="0"/>
              </a:rPr>
              <a:t>Churchill jo označi kot “železno zaveso” med meščansko parlamentarno demokracijo zahodne Evrope(“svobodni svet”) in komunističnimi totalitarnimi režimi v sred. in V Evropi.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sl-SI" altLang="sl-SI" sz="1800">
                <a:latin typeface="Arial" panose="020B0604020202020204" pitchFamily="34" charset="0"/>
              </a:rPr>
              <a:t>Stalna ideološka napetost med obema blokoma, oboroževalna tekma in lokalni voj. spopadi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sl-SI" altLang="sl-SI" sz="1800">
              <a:latin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sl-SI" altLang="sl-SI" sz="1800">
                <a:latin typeface="Arial" panose="020B0604020202020204" pitchFamily="34" charset="0"/>
              </a:rPr>
              <a:t>Železna zavesa: od Baltika do Trsta med V in Z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 pas jarkov, minskih polj, bunkerji, bodeča žica...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    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sl-SI" altLang="sl-SI" sz="1800">
                <a:latin typeface="Arial" panose="020B0604020202020204" pitchFamily="34" charset="0"/>
              </a:rPr>
              <a:t>Delimo na </a:t>
            </a:r>
            <a:r>
              <a:rPr lang="sl-SI" altLang="sl-SI" sz="1800" u="sng">
                <a:latin typeface="Arial" panose="020B0604020202020204" pitchFamily="34" charset="0"/>
              </a:rPr>
              <a:t>2 obdobji: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 sz="1800">
                <a:latin typeface="Arial" panose="020B0604020202020204" pitchFamily="34" charset="0"/>
              </a:rPr>
              <a:t>1945 – 1959 : klasična hladna vojna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 sz="1800">
                <a:latin typeface="Arial" panose="020B0604020202020204" pitchFamily="34" charset="0"/>
              </a:rPr>
              <a:t>1959 – 1990 : izven povezave z 2. sv.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sl-SI" altLang="sl-SI" sz="1800">
                <a:latin typeface="Arial" panose="020B0604020202020204" pitchFamily="34" charset="0"/>
              </a:rPr>
              <a:t>  vojno</a:t>
            </a:r>
          </a:p>
        </p:txBody>
      </p:sp>
      <p:pic>
        <p:nvPicPr>
          <p:cNvPr id="10244" name="Picture 2" descr="http://upload.wikimedia.org/wikipedia/commons/thumb/8/8b/EiserneVorhang.png/250px-EiserneVorhang.png">
            <a:extLst>
              <a:ext uri="{FF2B5EF4-FFF2-40B4-BE49-F238E27FC236}">
                <a16:creationId xmlns:a16="http://schemas.microsoft.com/office/drawing/2014/main" id="{C0A235AC-1CD5-428F-A65A-977370735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933825"/>
            <a:ext cx="23812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external image ironcurtain1.png">
            <a:extLst>
              <a:ext uri="{FF2B5EF4-FFF2-40B4-BE49-F238E27FC236}">
                <a16:creationId xmlns:a16="http://schemas.microsoft.com/office/drawing/2014/main" id="{BAA9A7C6-0F89-423F-BDD6-CFE546FC2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0"/>
            <a:ext cx="20510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3867</Words>
  <Application>Microsoft Office PowerPoint</Application>
  <PresentationFormat>On-screen Show (4:3)</PresentationFormat>
  <Paragraphs>506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Comic Sans MS</vt:lpstr>
      <vt:lpstr>Courier New</vt:lpstr>
      <vt:lpstr>Wingdings</vt:lpstr>
      <vt:lpstr>Office Theme</vt:lpstr>
      <vt:lpstr>SODELOVANJE IN KONFLIKTI V 20. STOLETJU</vt:lpstr>
      <vt:lpstr>DRUGA SVET. VOJNA KOT TOTALNA VOJNA IN NJENE POSLEDICE</vt:lpstr>
      <vt:lpstr>PowerPoint Presentation</vt:lpstr>
      <vt:lpstr>PowerPoint Presentation</vt:lpstr>
      <vt:lpstr>PowerPoint Presentation</vt:lpstr>
      <vt:lpstr>KONEC VOJNE </vt:lpstr>
      <vt:lpstr>PowerPoint Presentation</vt:lpstr>
      <vt:lpstr>PowerPoint Presentation</vt:lpstr>
      <vt:lpstr>HLADNA VOJNA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SVETOVNO POVEZOVANJE ORGANIZACIJA ZDRUŽENIH NARODOV</vt:lpstr>
      <vt:lpstr>PowerPoint Presentation</vt:lpstr>
      <vt:lpstr>PowerPoint Presentation</vt:lpstr>
      <vt:lpstr>GOSPODARSKI RAZVOJ IN NJEGOVA NIHANJA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2019-06-03T09:16:36Z</dcterms:created>
  <dcterms:modified xsi:type="dcterms:W3CDTF">2019-06-03T09:16:36Z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