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1" r:id="rId7"/>
    <p:sldId id="260" r:id="rId8"/>
    <p:sldId id="278" r:id="rId9"/>
    <p:sldId id="279" r:id="rId10"/>
    <p:sldId id="262" r:id="rId11"/>
    <p:sldId id="263" r:id="rId12"/>
    <p:sldId id="264" r:id="rId13"/>
    <p:sldId id="283" r:id="rId14"/>
    <p:sldId id="265" r:id="rId15"/>
    <p:sldId id="266" r:id="rId16"/>
    <p:sldId id="268" r:id="rId17"/>
    <p:sldId id="267" r:id="rId18"/>
    <p:sldId id="269" r:id="rId19"/>
    <p:sldId id="270" r:id="rId20"/>
    <p:sldId id="271" r:id="rId21"/>
    <p:sldId id="272" r:id="rId22"/>
    <p:sldId id="273" r:id="rId23"/>
    <p:sldId id="282" r:id="rId24"/>
    <p:sldId id="280" r:id="rId25"/>
    <p:sldId id="284" r:id="rId26"/>
    <p:sldId id="285" r:id="rId27"/>
    <p:sldId id="274" r:id="rId28"/>
    <p:sldId id="275" r:id="rId2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52" d="100"/>
          <a:sy n="152" d="100"/>
        </p:scale>
        <p:origin x="45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B561-C6AE-4F80-9E9E-9FE9B4B9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21D7-1380-476B-AC6B-5F85D45663B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36285-5E5B-4944-B43C-F7414A20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654AE-FA09-4F6E-B356-7A5FE75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3BAB2-4B3E-4161-BFB4-EF91484041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337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E13F1-8D11-4601-BEEE-B99F44BD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91CE-0A1F-49CC-94DC-1DF7A809D17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D2295-7591-4EED-96A8-0239DF5A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AB81A-F08E-410E-A1C6-F48B224F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38C7-C454-4DB6-AD5E-4464C7D03D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882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9381D-6C7C-4142-9D7C-AAA3B879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91CE-6C2B-41D4-A0B6-CD1FFE5AFC3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F3C34-F363-44EF-AA7E-A61B02ED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AC44-C45F-412F-AD8A-B33BED5D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CB6B9-976F-42BB-9CFB-BBF34C0C9D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847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DD90B-8F68-4AD4-9333-65F7EA14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885F-1162-43A2-90FF-78493A6DAF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B0CA5-F941-4A8D-83CE-8BCC47ED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E0FE-AAF5-420C-A4C8-D9278B1F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DA3E4-C0A5-4E4D-A852-4494596F66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04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6CAD8-84EE-4E2D-B012-7F0FBA19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2FA9-7633-4912-8573-0661C8332A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6580E-0153-451E-9B6D-08ADB926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8BA61-A0F1-4168-9AB8-330E4770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0B4DA-4139-42F0-882B-D207455259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847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0CE7FB-9C77-47A3-B203-E28D8BFD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681E-7A5E-491A-8F60-00EA2510263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C6AECB-E7D8-4A81-8236-832E0F56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E327FE-2012-4BE8-AD4F-F7ADEF3E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C9912-DD23-4213-8411-AD3E8F9935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728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8E5DA3-1B33-4A6C-A120-1D3D894C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74A9-7D58-442C-813C-AFF1D4B764E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C39A0E-B2A0-42B0-BDF6-53210014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3C0DBE-032D-4208-B570-EE51A982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39526-E334-4F4C-A0E7-B62AE4580C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284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F9DAD0-097F-45EB-930B-872BB768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83EA-3875-4D32-AAFA-D77FFA6CBC3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5842B5-8699-4BB1-8AC0-E5A0DCD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FC2C4A-5C09-44C4-AB39-06AE2E0F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A6833-A3B3-4827-B2D3-FBABD3E039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07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436FDD-1157-4F2E-B314-CA7235D9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42318-78FE-47E3-A128-70A9B0B804F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B50840-9E61-4EAE-BC33-FD954FDE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0875BF-2C3C-43F9-80CB-AC21460E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2C48C-3E08-4CB5-ACDC-0EC942B86A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435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AFA7C0-09FA-4CD1-BF85-6C540574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28D8-F7AF-45E1-9DCF-3162DDB11F6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53817C-18F5-4CD3-B10D-A97AA259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EC3D97-8BE6-4FD3-BA7F-12F05EC7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B6307-27DC-4529-990E-A31081AABC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415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43671D-D652-4451-A19A-BBB0838F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373E-4946-45AF-B9FB-5D1D2A5102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EE6C78-6A88-4CD0-AFC8-79976E5C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F1EC5E-6847-45B3-A02B-4E28BC5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1F56E-4003-4C4B-9CC9-70FD1A51F4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824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14BAD83-792E-4486-8492-09557CBA00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D56D1D0-05D1-4CAD-ABF2-5A8FA9B92D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44F68-19C5-4CE6-B061-175CD14BA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684E5D-7DFC-4E4F-BEA3-911F28F992B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1F0DA-9780-4196-9B06-99D3DEC3C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5BE5E-3334-433B-8F8B-DF27DDBC3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E765B65-96C4-4040-AD27-E94D304D314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LAJSGsFI8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miru.si/deu/uspesni-razpisi/141-pot-miru-soska-fronta" TargetMode="External"/><Relationship Id="rId2" Type="http://schemas.openxmlformats.org/officeDocument/2006/relationships/hyperlink" Target="http://sl.wikipedia.org/wiki/So%C5%A1ka_fron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%C4%8Cude%C5%BE_pri_Kobaridu" TargetMode="External"/><Relationship Id="rId5" Type="http://schemas.openxmlformats.org/officeDocument/2006/relationships/hyperlink" Target="http://kobariski-muzej.si/" TargetMode="External"/><Relationship Id="rId4" Type="http://schemas.openxmlformats.org/officeDocument/2006/relationships/hyperlink" Target="http://sl.wikipedia.org/wiki/Kobari%C5%A1ki_muzej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DC8303AD-1E75-40E0-9991-435A0ECDA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sl-SI" altLang="sl-SI" sz="5400" b="1"/>
              <a:t>SOŠKA FRONTA (1915 – 1917)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6D5D00E1-A967-4434-9270-C7BF62C8A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5867400"/>
            <a:ext cx="6400800" cy="1752600"/>
          </a:xfrm>
        </p:spPr>
        <p:txBody>
          <a:bodyPr/>
          <a:lstStyle/>
          <a:p>
            <a:r>
              <a:rPr lang="sl-SI" altLang="sl-SI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F45F-9A77-4AEA-B5D9-76A9DB65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5. SOŠKA BITKA (11. marec – 16. marec 1916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EB644A7-7BAB-429F-990A-99EEE336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Sestavljena predvsem iz lokalnih napadov</a:t>
            </a:r>
          </a:p>
          <a:p>
            <a:r>
              <a:rPr lang="sl-SI" altLang="sl-SI"/>
              <a:t>Ni bilo strašnih izgub</a:t>
            </a:r>
          </a:p>
          <a:p>
            <a:r>
              <a:rPr lang="sl-SI" altLang="sl-SI"/>
              <a:t>Glavna cilja Italijanov Gorica in Tolmin </a:t>
            </a:r>
          </a:p>
          <a:p>
            <a:r>
              <a:rPr lang="sl-SI" altLang="sl-SI"/>
              <a:t>Frontna črta ostane enaka, izgube so bile sorazmerno majhne</a:t>
            </a:r>
          </a:p>
          <a:p>
            <a:r>
              <a:rPr lang="sl-SI" altLang="sl-SI"/>
              <a:t>Avstro-Ogrska zasede veliko ozemlja, a ga komaj zadrži zaradi Italijanskega obstreljevanja</a:t>
            </a:r>
          </a:p>
          <a:p>
            <a:r>
              <a:rPr lang="sl-SI" altLang="sl-SI"/>
              <a:t>“priprava” na obsežno 6. bitko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0A94-1B93-4DE7-800D-96B757DA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296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6. SOŠKA BITKA (4. avgust – 16. avgust 1916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D0E4E-3B9A-4318-B401-3892D456C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Poglavitni cilj Italijanov je bilo zavzetje Gorice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Še posebej močno topništvo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Italijani osvojijo Sabotin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Avstrijci se umaknejo iz Doberdobske planote na levi breg Soče(pot v Gorico je odprta)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Gorica pade v roke Italijanom 9. maja 1916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Zaradi uspeha Italijani nadaljujejo z napadom a jih obrambna črta Avstrijcev na relaciji Solkan-Gorica-Šempeter-Vrtojba ustavi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Zmaga politično izboljša položaj Italije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F25-8B1E-4E77-AE26-F22A92AA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7. SOŠKA BITKA (14. september –               17 september 1916)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B7200575-5F2F-430A-BD65-6DCD86EF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Italija ima izrazito premoč na bojišču in topništvu</a:t>
            </a:r>
          </a:p>
          <a:p>
            <a:r>
              <a:rPr lang="sl-SI" altLang="sl-SI"/>
              <a:t>Italijani so marsikje prebili prve obrambne linije a jih A-O zaustavi z napadi in protinapadi</a:t>
            </a:r>
          </a:p>
          <a:p>
            <a:r>
              <a:rPr lang="sl-SI" altLang="sl-SI"/>
              <a:t>Nenadna prekinitev ofenzive</a:t>
            </a:r>
          </a:p>
          <a:p>
            <a:r>
              <a:rPr lang="sl-SI" altLang="sl-SI"/>
              <a:t>Italijani izgubijo 17.570 vojakov</a:t>
            </a:r>
          </a:p>
          <a:p>
            <a:r>
              <a:rPr lang="sl-SI" altLang="sl-SI"/>
              <a:t>Avstro-Ogrska izgubi 15.000 vojakov (ogromno zajetih)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508AC0E-851C-4FEB-827F-1578DB5E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9207265-01C6-4A19-A4EE-47BC67F03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4340" name="Picture 2" descr="C:\Users\Kaja\Downloads\soska\tumblr_mb23w2LMQZ1rtr9cso1_500_large.jpg">
            <a:extLst>
              <a:ext uri="{FF2B5EF4-FFF2-40B4-BE49-F238E27FC236}">
                <a16:creationId xmlns:a16="http://schemas.microsoft.com/office/drawing/2014/main" id="{BF96869C-148A-4FCA-8B84-10FFD775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971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Kaja\Downloads\soska\somme1_large.jpg">
            <a:extLst>
              <a:ext uri="{FF2B5EF4-FFF2-40B4-BE49-F238E27FC236}">
                <a16:creationId xmlns:a16="http://schemas.microsoft.com/office/drawing/2014/main" id="{A83B3C96-1287-4CC7-A994-948B6DD6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0022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C:\Users\Kaja\Downloads\soska\tumblr_lywuqbvuKj1r24gzio1_500_large.png">
            <a:extLst>
              <a:ext uri="{FF2B5EF4-FFF2-40B4-BE49-F238E27FC236}">
                <a16:creationId xmlns:a16="http://schemas.microsoft.com/office/drawing/2014/main" id="{0FBCA353-20A5-439C-8849-C4E955A75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44963"/>
            <a:ext cx="45720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F084-17E8-4AA2-801A-DCF008F2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0" y="304800"/>
            <a:ext cx="9601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8. SOŠKA BITKA (9. oktober – 12. oktober 1916)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2F11-A6BF-4C73-A6F8-FFED2CDF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Usmeri se bolj proti severu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Italijani najprej napadejo odsek med Šempetrom in Vipavo, a frontna črta ostane enaka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Avstrijci zmedejo Italijane na pohodu proti Jamljam, ker jim pridejo za hrbet. Italijani se umaknejo na izhodiščne položaje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Italijanska vojska napada proti Kostanjevici in na Krasu, a jim ne uspe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Izguba obeh vojsk je bila približno 40.000 vojakov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FFF4-6637-4B94-879A-F1F36CFF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9. SOŠKA BITKA (31. oktober –                     4. november 1916)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6D27F-08B5-438B-B583-0C0045A2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Napad je bil načrtovan za 23. oktober a so ga zaradi slabega vremena prestavili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Drugačna taktika (po kratkem obstreljevanju s topovi, pošljejo v napad pehoto)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Napad med Šempetrom in Vipavo je bil odbit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Na Krasu Italijanom uspe prebiti obrambno linijo in nadaljujejo proti Vipavski dolini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Italija skoraj uniči obrambo, a se potem začne utrjevati na osvojenih mestih in tako da si A-O lahko opomore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Izguba : Italija – 28.900 vojakov, A-O – 28.000 vojakov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8B27-D476-4FD0-AB43-4C23CD9D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10. SOŠKA BITKA (12. maj - 5. junij 1917)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151FB-FB46-44E6-90C0-189D4339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Italijani se odločijo za ponoven napad po pol leta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Zaradi neuspeha jim zaveznice odrečejo pomoč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Zaradi novih vojakov in obnovitve zalog se je Italijanska vojska močno okrepila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Napad je bil sestavljen iz treh faz: obstreljevanje po celotni fronti, napad pri Gorici in z vso silo na Krasu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Italijani izgubijo mnogo bitk, na koncu se vsi naveličani prepustijo sovražniku (Italijanska vojska poostri ukrepe za upore)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B15F-F6E9-4C4A-B8D2-EF9921F4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11. SOŠKA BITKA (</a:t>
            </a:r>
            <a:r>
              <a:rPr lang="nb-NO" dirty="0"/>
              <a:t>19. avgust - </a:t>
            </a:r>
            <a:r>
              <a:rPr lang="sl-SI" dirty="0"/>
              <a:t>                   </a:t>
            </a:r>
            <a:r>
              <a:rPr lang="nb-NO" dirty="0"/>
              <a:t>15. september 1917</a:t>
            </a:r>
            <a:r>
              <a:rPr lang="sl-S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2F401-2278-4AC6-8B21-AC5C5B4DB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A-O vojaki pri Avčah uspešno odbijajo Italijane, severno in južno od naselja pa Italijani uspešno prodrejo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Avstrijci ustavijo Italijane šele pri Stari Loki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Frontna črta se preseli globoko v zaledje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Avstrijci zavzamejo celotno ozemlje Krasa, vsi napadi Italijanov so bili neuspešni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Najbolj krvav spopad na slovenskih tleh: Padlo je 40.000 Italijanov, 108.000 jih je bilo ranjenih. V avstro-ogrski vojski pa je bilo 10.000 mrtvih in 95.000 ranjenih, obolelih ali pogrešanih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6454A-2703-4CE5-99E1-803F2D62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12. SOŠKA BITKA – ČUDEŽ PRI KOBARIDU (24. oktober - 9. november 1917)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90FDC-923C-4AC2-9714-8A613ADC9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Uspehi Italijanov so bili neznatni, hude izgube (200.000 mrtvih od začetka vojne)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Avstro-Ogrska vojska je bila tako oslabljena, da najverjetneje ne bi zdržala še ene Italijanske ofenzive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Avstrijsko poveljstvo se odloči izvesti protiofenzivo. Na pomoč pokličejo Nemce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Enote so bile poslane na bojišče tik pred napadom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Stroga tajnost (navodila tik pred napadom)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B04F-D448-4547-AA4E-B09C2923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12. SOŠKA BITKA – ČUDEŽ PRI KOBARIDU (24. oktober - 9. november 1917)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BFFB2-E922-493A-B5A6-F91C05D68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Zaradi obsežnih priprav je bil napad najprej prestavljen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Bojni plini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Cilj: prebitje fronte pri Tolminu in Bovcu in prodor vsaj do črte Gumin - Čedad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Italijani so ukazali obrambo, a je niso znali narediti, ker so prej samo napadali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Neustrezna zaščitenost čet, premalo čet, ni strategije, napačne odločitve Italijanov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8199E-7D29-49CF-9143-5E87DDBC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668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Italija in Avstro-Ogrska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Potekala je od Rombona do Tržaškega zaliva (90km)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Število padlih ni znano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12 ofenziv ali 12 Soških bitk: -11 italijanskih, 1 Avstro-Ogrska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Boji v goratem svetu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Civilisti iz okoliških krajev prisiljeni v begunstvo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lvl="8">
              <a:buFont typeface="Arial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AA04-A6E8-4F62-B530-F7C83088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12. SOŠKA BITKA – ČUDEŽ PRI KOBARIDU (24. oktober - 9. november 1917)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8809-1BDD-46D0-83BC-C11BC9A6C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</a:rPr>
              <a:t>24. oktober 1916 ob 2:00 zjutraj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dirty="0"/>
              <a:t>Polurno obstreljevanje nemških </a:t>
            </a:r>
            <a:r>
              <a:rPr lang="sl-SI" sz="3000" dirty="0" err="1"/>
              <a:t>plinometov</a:t>
            </a:r>
            <a:r>
              <a:rPr lang="sl-SI" sz="3000" dirty="0"/>
              <a:t>, obstreljevanje Italijanskih utrdb, ob 9:00 se je začel napad pehote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dirty="0"/>
              <a:t>Napad na Rombon in </a:t>
            </a:r>
            <a:r>
              <a:rPr lang="sl-SI" sz="3000" dirty="0" err="1"/>
              <a:t>Nevejski</a:t>
            </a:r>
            <a:r>
              <a:rPr lang="sl-SI" sz="3000" dirty="0"/>
              <a:t> preval odbit, a Avstrijci osvojijo Bovec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dirty="0"/>
              <a:t>Italijani se umaknejo in naredijo prost prehod do Kobarida, umaknejo se za tretjo obrambno črto, A-O osvoji Krn, Robič, Matajur, Kobariški Stol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dirty="0"/>
              <a:t>32km dolga vrzel, general umakne enote na zahodni rob Banjic, kot zadnjo obrambno črto označi Tilment</a:t>
            </a:r>
          </a:p>
          <a:p>
            <a:pPr fontAlgn="auto">
              <a:spcAft>
                <a:spcPts val="0"/>
              </a:spcAft>
              <a:defRPr/>
            </a:pPr>
            <a:endParaRPr lang="sl-SI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A790-4275-4A85-AF42-E666BA34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12. SOŠKA BITKA – ČUDEŽ PRI KOBARIDU (24. oktober - 9. november 1917)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44E81-A6A1-47BF-837E-8E05E8543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27. oktobra se začne splošen Italijanski umik, ki je bolj spominjal na brezglav beg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Na sedlu Prevala so še zadrževali Avstrijce, a jim ni uspelo, saj 28. oktobra tudi to zavzamejo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Dve nemški diviziji sta zavzeli Čedad, 29. oktobra pa Gorico in </a:t>
            </a:r>
            <a:r>
              <a:rPr lang="sl-SI" dirty="0" err="1"/>
              <a:t>Udine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1. novembra zadnje Italijanske čete prečkajo Tilment, a jih Avstrijci in Nemci potisnejo do Piave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Tam jih ustavijo Francozi in Britanci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4B7AA-4FB1-4411-A377-1F14D209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12. SOŠKA BITKA – ČUDEŽ PRI KOBARIDU (24. oktober - 9. november 1917)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0FD0309-06B4-43BD-8AE1-F555DABE5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Taktika bliskovitega napada</a:t>
            </a:r>
          </a:p>
          <a:p>
            <a:r>
              <a:rPr lang="sl-SI" altLang="sl-SI"/>
              <a:t>Največji preboj v goratem svetu</a:t>
            </a:r>
          </a:p>
          <a:p>
            <a:r>
              <a:rPr lang="sl-SI" altLang="sl-SI"/>
              <a:t>Premik frontne črte za 120km</a:t>
            </a:r>
          </a:p>
          <a:p>
            <a:r>
              <a:rPr lang="sl-SI" altLang="sl-SI"/>
              <a:t>Po 885 dneh spopadov ob Soči ponovno zavlada mir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51D803E-07CB-428E-8660-4A4F1EFD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66C26ECC-991C-46DC-B844-E9F47A859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4580" name="Picture 2" descr="C:\Users\Kaja\Downloads\soska\2902268695_b65bd5e00a.jpg">
            <a:extLst>
              <a:ext uri="{FF2B5EF4-FFF2-40B4-BE49-F238E27FC236}">
                <a16:creationId xmlns:a16="http://schemas.microsoft.com/office/drawing/2014/main" id="{D404CC8D-96E2-43A4-9C3D-61696F4E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33528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C:\Users\Kaja\Downloads\soska\so_ka_fronta_show.jpg">
            <a:extLst>
              <a:ext uri="{FF2B5EF4-FFF2-40B4-BE49-F238E27FC236}">
                <a16:creationId xmlns:a16="http://schemas.microsoft.com/office/drawing/2014/main" id="{5A41C7E9-6A0B-4DE6-962B-14B97C3BD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C:\Users\Kaja\Downloads\soska\tumblr_m46f5pGL6K1r7k4dqo1_500_large.jpg">
            <a:extLst>
              <a:ext uri="{FF2B5EF4-FFF2-40B4-BE49-F238E27FC236}">
                <a16:creationId xmlns:a16="http://schemas.microsoft.com/office/drawing/2014/main" id="{6A84B5CD-D705-45FB-94B8-8C8387C5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C:\Users\Kaja\Downloads\soska\img_1674.jpg">
            <a:extLst>
              <a:ext uri="{FF2B5EF4-FFF2-40B4-BE49-F238E27FC236}">
                <a16:creationId xmlns:a16="http://schemas.microsoft.com/office/drawing/2014/main" id="{1428FB2A-E800-4ED3-AE48-AE1A0C0E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567113"/>
            <a:ext cx="492760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7A3DE4C-7AFA-4D35-86F1-4C0AFBC5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KOBARIŠKI MUZEJ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10C4D2A-5EA9-4ED5-A8A4-4355EC661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Zgodovinski muzej </a:t>
            </a:r>
          </a:p>
          <a:p>
            <a:r>
              <a:rPr lang="sl-SI" altLang="sl-SI"/>
              <a:t>Ustanovljen 1990</a:t>
            </a:r>
          </a:p>
          <a:p>
            <a:r>
              <a:rPr lang="sl-SI" altLang="sl-SI"/>
              <a:t>Evropski muzej leta (1993)</a:t>
            </a:r>
          </a:p>
          <a:p>
            <a:r>
              <a:rPr lang="sl-SI" altLang="sl-SI"/>
              <a:t>Objektivno predstavi prvo svetovno vojno</a:t>
            </a:r>
          </a:p>
          <a:p>
            <a:r>
              <a:rPr lang="sl-SI" altLang="sl-SI"/>
              <a:t>Se financira sam, izključno od vstopnine</a:t>
            </a:r>
          </a:p>
          <a:p>
            <a:endParaRPr lang="sl-SI" altLang="sl-SI"/>
          </a:p>
          <a:p>
            <a:pPr>
              <a:buFont typeface="Arial" panose="020B0604020202020204" pitchFamily="34" charset="0"/>
              <a:buNone/>
            </a:pPr>
            <a:r>
              <a:rPr lang="sl-SI" altLang="sl-SI">
                <a:hlinkClick r:id="rId2"/>
              </a:rPr>
              <a:t>http://www.youtube.com/watch?v=VLAJSGsFI8E</a:t>
            </a:r>
            <a:endParaRPr lang="sl-SI" altLang="sl-S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7AC6AB2-4FF7-483F-94FB-9156630C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7337A05-174D-4236-8075-D7B07DA7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6628" name="Picture 2" descr="C:\Users\Kaja\Downloads\soska\pictures_TB_attractions_1_2007_Slovenija-KobariĹˇki-muzej_148351.jpg">
            <a:extLst>
              <a:ext uri="{FF2B5EF4-FFF2-40B4-BE49-F238E27FC236}">
                <a16:creationId xmlns:a16="http://schemas.microsoft.com/office/drawing/2014/main" id="{1560BD7F-42D8-42A2-8813-2808389E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Users\Kaja\Downloads\soska\Slika 21_.jpg">
            <a:extLst>
              <a:ext uri="{FF2B5EF4-FFF2-40B4-BE49-F238E27FC236}">
                <a16:creationId xmlns:a16="http://schemas.microsoft.com/office/drawing/2014/main" id="{82A2458F-F173-417A-B423-EC16D368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3998913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C:\Users\Kaja\Downloads\soska\muzej.jpg">
            <a:extLst>
              <a:ext uri="{FF2B5EF4-FFF2-40B4-BE49-F238E27FC236}">
                <a16:creationId xmlns:a16="http://schemas.microsoft.com/office/drawing/2014/main" id="{C9427316-07D4-4BC2-8E6E-DE4FAEF1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6CE5DA3-497F-48F3-8FD3-882D96B2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E1FC93B-FF7D-448E-934A-38392E008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7652" name="Picture 2" descr="C:\Users\Kaja\Downloads\soska\Kobariski_Muzej.JPG">
            <a:extLst>
              <a:ext uri="{FF2B5EF4-FFF2-40B4-BE49-F238E27FC236}">
                <a16:creationId xmlns:a16="http://schemas.microsoft.com/office/drawing/2014/main" id="{8305FD6C-F6B6-4931-9ABA-95FA1657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C:\Users\Kaja\Downloads\soska\IMG_3044.JPG">
            <a:extLst>
              <a:ext uri="{FF2B5EF4-FFF2-40B4-BE49-F238E27FC236}">
                <a16:creationId xmlns:a16="http://schemas.microsoft.com/office/drawing/2014/main" id="{A6A57C29-E25F-4B18-8CA8-B5E116B4A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5909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C:\Users\Kaja\Downloads\soska\01124.jpg">
            <a:extLst>
              <a:ext uri="{FF2B5EF4-FFF2-40B4-BE49-F238E27FC236}">
                <a16:creationId xmlns:a16="http://schemas.microsoft.com/office/drawing/2014/main" id="{4AA6F54B-CAA7-4AA6-B870-640415D1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1B1661D-195E-4DD4-9449-3E0BD8AD9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400"/>
            <a:ext cx="9372600" cy="1143000"/>
          </a:xfrm>
        </p:spPr>
        <p:txBody>
          <a:bodyPr/>
          <a:lstStyle/>
          <a:p>
            <a:r>
              <a:rPr lang="sl-SI" altLang="sl-SI" sz="7200"/>
              <a:t>HVALA ZA POZORNOST ! </a:t>
            </a:r>
            <a:r>
              <a:rPr lang="sl-SI" altLang="sl-SI" sz="7200">
                <a:sym typeface="Wingdings" panose="05000000000000000000" pitchFamily="2" charset="2"/>
              </a:rPr>
              <a:t></a:t>
            </a:r>
            <a:endParaRPr lang="sl-SI" altLang="sl-SI" sz="7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5A869D5-3403-4B8F-9804-70868630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94560-3B93-4988-8E9F-21BC9757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2"/>
              </a:rPr>
              <a:t>http://sl.wikipedia.org/wiki/So%C5%A1ka_fronta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3"/>
              </a:rPr>
              <a:t>http://www.potmiru.si/deu/uspesni-razpisi/141-pot-miru-soska-fronta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4"/>
              </a:rPr>
              <a:t>http://sl.wikipedia.org/wiki/Kobari%C5%A1ki_muzej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5"/>
              </a:rPr>
              <a:t>http://kobariski-muzej.si/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6"/>
              </a:rPr>
              <a:t>http://sl.</a:t>
            </a:r>
            <a:r>
              <a:rPr lang="sl-SI" dirty="0" err="1">
                <a:hlinkClick r:id="rId6"/>
              </a:rPr>
              <a:t>wikipedia</a:t>
            </a:r>
            <a:r>
              <a:rPr lang="sl-SI" dirty="0">
                <a:hlinkClick r:id="rId6"/>
              </a:rPr>
              <a:t>.org/</a:t>
            </a:r>
            <a:r>
              <a:rPr lang="sl-SI" dirty="0" err="1">
                <a:hlinkClick r:id="rId6"/>
              </a:rPr>
              <a:t>wiki</a:t>
            </a:r>
            <a:r>
              <a:rPr lang="sl-SI" dirty="0">
                <a:hlinkClick r:id="rId6"/>
              </a:rPr>
              <a:t>/%C4%8Cude%C5%BE_pri_Kobaridu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Kobariški muzej: Vodnik po muzeju; Miloš Volarič, Kobarid, 2003, gorenjski tisk Kranj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ja\Downloads\soska\soska_fronta.jpg">
            <a:extLst>
              <a:ext uri="{FF2B5EF4-FFF2-40B4-BE49-F238E27FC236}">
                <a16:creationId xmlns:a16="http://schemas.microsoft.com/office/drawing/2014/main" id="{D37BD337-FEAE-4F6C-9196-790758FC5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9AE1-635D-4EBF-99C4-797EFDC6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1. SOŠKA BITKA (23. JUNIJ – 7. JULIJ 1915)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CACA-CBB5-4495-A3A1-7C1617F3E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Italijani napadejo še preden so imeli na voljo vse enote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Obstreljujejo A-O položaje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A-O vojska se brez boja umakne in odbija vse napade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Italijani ne zavzamejo skoraj nič (</a:t>
            </a:r>
            <a:r>
              <a:rPr lang="de-DE" dirty="0"/>
              <a:t>1</a:t>
            </a:r>
            <a:r>
              <a:rPr lang="sl-SI" dirty="0"/>
              <a:t>.</a:t>
            </a:r>
            <a:r>
              <a:rPr lang="de-DE" dirty="0"/>
              <a:t>916 </a:t>
            </a:r>
            <a:r>
              <a:rPr lang="de-DE" dirty="0" err="1"/>
              <a:t>mrtvih</a:t>
            </a:r>
            <a:r>
              <a:rPr lang="de-DE" dirty="0"/>
              <a:t>, 11.495 </a:t>
            </a:r>
            <a:r>
              <a:rPr lang="de-DE" dirty="0" err="1"/>
              <a:t>ranjenih</a:t>
            </a:r>
            <a:r>
              <a:rPr lang="de-DE" dirty="0"/>
              <a:t> in 1</a:t>
            </a:r>
            <a:r>
              <a:rPr lang="sl-SI" dirty="0"/>
              <a:t>.</a:t>
            </a:r>
            <a:r>
              <a:rPr lang="de-DE" dirty="0"/>
              <a:t>536 </a:t>
            </a:r>
            <a:r>
              <a:rPr lang="de-DE" dirty="0" err="1"/>
              <a:t>izginulih</a:t>
            </a:r>
            <a:r>
              <a:rPr lang="sl-SI" dirty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Frontna črta poteka na relaciji Rombon-Bovec-Tolmin-Sabotin-Gorica-Devin</a:t>
            </a: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0B9B-5002-4E6E-8A60-A1C8E6AE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448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2. SOŠKA BITKA (17. julij - 10. avgust 1915)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61DCDC1-72E7-477F-BE47-91DA97BF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Cilj Italijanov: Batognica, Doberdobska planota</a:t>
            </a:r>
          </a:p>
          <a:p>
            <a:r>
              <a:rPr lang="sl-SI" altLang="sl-SI"/>
              <a:t>Avstro-Ogrska utrpi velike izgube</a:t>
            </a:r>
          </a:p>
          <a:p>
            <a:r>
              <a:rPr lang="sl-SI" altLang="sl-SI"/>
              <a:t>Italijani osvojijo Batognico in porinejo Avstrijsko vojsko na rezervno obrambno črto</a:t>
            </a:r>
          </a:p>
          <a:p>
            <a:r>
              <a:rPr lang="sl-SI" altLang="sl-SI"/>
              <a:t>41.866 ranjenih, mrtvih in izginulih na obeh straneh</a:t>
            </a:r>
          </a:p>
          <a:p>
            <a:r>
              <a:rPr lang="sl-SI" altLang="sl-SI"/>
              <a:t>Italija se usmeri proti Bovcu</a:t>
            </a:r>
          </a:p>
          <a:p>
            <a:r>
              <a:rPr lang="sl-SI" altLang="sl-SI"/>
              <a:t>Bitka pri Rombonu: mož na moža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05517-DFA6-4F78-B54F-E8900392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3. SOŠKA BITKA (18. oktober – 5. november 1915)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F9317A4-DB3C-45F6-BBB3-A66113F3E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Cilj Italijanov: Gorica</a:t>
            </a:r>
          </a:p>
          <a:p>
            <a:r>
              <a:rPr lang="sl-SI" altLang="sl-SI"/>
              <a:t>Italija prvič uporabi letala in bombnike na tej fronti</a:t>
            </a:r>
          </a:p>
          <a:p>
            <a:r>
              <a:rPr lang="sl-SI" altLang="sl-SI"/>
              <a:t>Italija spet doživi neuspeh (ne uspe jim prebiti Avstro-Ogrske obrambe)</a:t>
            </a:r>
          </a:p>
          <a:p>
            <a:r>
              <a:rPr lang="sl-SI" altLang="sl-SI"/>
              <a:t>Napadalci izgubijo 67.998 vojakov </a:t>
            </a:r>
          </a:p>
          <a:p>
            <a:r>
              <a:rPr lang="sl-SI" altLang="sl-SI"/>
              <a:t>Branilci izgubijo 41.847 vojakov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ED5F-D368-4AD3-853E-67461882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4. SOŠKA BITKA (10. november –               11. december 1915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3B21C2E-7FC1-4FCC-B8A7-7D0B96F01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Italija napade Sabotin, a spet doživi poraz</a:t>
            </a:r>
          </a:p>
          <a:p>
            <a:r>
              <a:rPr lang="sl-SI" altLang="sl-SI"/>
              <a:t>18. novembra napadejo Gorico, a jim mesta ne uspe zavzeti</a:t>
            </a:r>
          </a:p>
          <a:p>
            <a:r>
              <a:rPr lang="sl-SI" altLang="sl-SI"/>
              <a:t>48.967 italijanskih in 25.381 avstro-ogrskih vojakov mrtvih, ranjenih ali izginulih</a:t>
            </a:r>
          </a:p>
          <a:p>
            <a:r>
              <a:rPr lang="sl-SI" altLang="sl-SI"/>
              <a:t>Močno oslabi obe strani</a:t>
            </a:r>
          </a:p>
          <a:p>
            <a:r>
              <a:rPr lang="sl-SI" altLang="sl-SI"/>
              <a:t>Frontna črta ostane enaka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C8E7-F62C-4D17-A31F-09D583CE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ČAS MED 4. IN 5. SOŠKO BITKO (december 1915 – marec 1916)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0136061-8021-4AFF-BD5E-EB9391B25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Veliko težav: mrzla zima, težave z oskrbo, plazovi (v gorah), </a:t>
            </a:r>
          </a:p>
          <a:p>
            <a:r>
              <a:rPr lang="sl-SI" altLang="sl-SI"/>
              <a:t>12. februarja A-O vojska osvoji Čakuljo, a jo Italijani zasedejo nazaj 10. maja</a:t>
            </a:r>
          </a:p>
          <a:p>
            <a:r>
              <a:rPr lang="sl-SI" altLang="sl-SI"/>
              <a:t>Italijanska vojska napade Rombon (uporabljene tudi največje granate 305mm), toda Bosanci (A-O vojaki napad odbijejo)</a:t>
            </a:r>
          </a:p>
          <a:p>
            <a:r>
              <a:rPr lang="sl-SI" altLang="sl-SI"/>
              <a:t>Italija spet doživi strašne izgube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A027831-AE34-49FF-B880-42DEF001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“MINSKA VOJNA”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6D520-12EB-4FA4-8129-38D9215CF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Potekala med 4. in 5. Soško bitko na Batognici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Italijani so zavzeli zahodni del, Avstrijci pa vzhodnega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Ponekod med njimi le 10m razdalje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 prisluškovanjem Avstrijci odkrijejo da Italijani kopljejo rov, da bi jih raznesli. Začnejo kopati svoj rov in naletijo na Italijane, vname se hud boj v rovih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Avstrijci odstranijo italijanski eksploziv in raznesejo svojega, zaradi strašne eksplozije je še danes vrh Batognice posejan s kraterji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1452</Words>
  <Application>Microsoft Office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SOŠKA FRONTA (1915 – 1917)</vt:lpstr>
      <vt:lpstr>PowerPoint Presentation</vt:lpstr>
      <vt:lpstr>PowerPoint Presentation</vt:lpstr>
      <vt:lpstr>1. SOŠKA BITKA (23. JUNIJ – 7. JULIJ 1915)</vt:lpstr>
      <vt:lpstr>2. SOŠKA BITKA (17. julij - 10. avgust 1915)</vt:lpstr>
      <vt:lpstr>3. SOŠKA BITKA (18. oktober – 5. november 1915)</vt:lpstr>
      <vt:lpstr>4. SOŠKA BITKA (10. november –               11. december 1915</vt:lpstr>
      <vt:lpstr>ČAS MED 4. IN 5. SOŠKO BITKO (december 1915 – marec 1916)</vt:lpstr>
      <vt:lpstr>“MINSKA VOJNA”</vt:lpstr>
      <vt:lpstr>5. SOŠKA BITKA (11. marec – 16. marec 1916</vt:lpstr>
      <vt:lpstr>6. SOŠKA BITKA (4. avgust – 16. avgust 1916</vt:lpstr>
      <vt:lpstr>7. SOŠKA BITKA (14. september –               17 september 1916)</vt:lpstr>
      <vt:lpstr>PowerPoint Presentation</vt:lpstr>
      <vt:lpstr>8. SOŠKA BITKA (9. oktober – 12. oktober 1916)</vt:lpstr>
      <vt:lpstr>9. SOŠKA BITKA (31. oktober –                     4. november 1916)</vt:lpstr>
      <vt:lpstr>10. SOŠKA BITKA (12. maj - 5. junij 1917)</vt:lpstr>
      <vt:lpstr>11. SOŠKA BITKA (19. avgust -                    15. september 1917)</vt:lpstr>
      <vt:lpstr>12. SOŠKA BITKA – ČUDEŽ PRI KOBARIDU (24. oktober - 9. november 1917)</vt:lpstr>
      <vt:lpstr>12. SOŠKA BITKA – ČUDEŽ PRI KOBARIDU (24. oktober - 9. november 1917)</vt:lpstr>
      <vt:lpstr>12. SOŠKA BITKA – ČUDEŽ PRI KOBARIDU (24. oktober - 9. november 1917)</vt:lpstr>
      <vt:lpstr>12. SOŠKA BITKA – ČUDEŽ PRI KOBARIDU (24. oktober - 9. november 1917)</vt:lpstr>
      <vt:lpstr>12. SOŠKA BITKA – ČUDEŽ PRI KOBARIDU (24. oktober - 9. november 1917)</vt:lpstr>
      <vt:lpstr>PowerPoint Presentation</vt:lpstr>
      <vt:lpstr>KOBARIŠKI MUZEJ</vt:lpstr>
      <vt:lpstr>PowerPoint Presentation</vt:lpstr>
      <vt:lpstr>PowerPoint Presentation</vt:lpstr>
      <vt:lpstr>HVALA ZA POZORNOST ! </vt:lpstr>
      <vt:lpstr>Viri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2019-06-03T09:16:38Z</dcterms:created>
  <dcterms:modified xsi:type="dcterms:W3CDTF">2019-06-03T09:16:38Z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