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sl-SI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F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9D8C1-14AD-4CD5-9FF9-99D416095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4B9B4-31F5-40F1-8525-C0A9D50F8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77466-6953-4724-B35A-257BD0A7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01BC1-2890-49CE-B2A7-95EDAFAB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A9458-5D71-487E-8D1C-83CE841E9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6AE2A-8652-42EA-B412-6EFA7FA4B5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286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D3508-6E8C-498D-9F3E-F2D850344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BD6555-3013-4B35-B5D9-6C74C7F28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0B5DC-4351-45D0-ADF0-ACFB99E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28778-3A6F-4F5F-A6D7-4163CC3AE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36921-6F75-44E7-B986-C8CE6944E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34B4A-B4DE-41FC-AC00-5EF393D0D8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5059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C41B1C-0C25-4DCF-A2DD-0DE37D74EA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A156DD-B5FD-49A6-918F-C38598D0A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136E9-3471-4E5A-86F7-3184A6AA8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E73AD-3C58-4822-8346-A1D904008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A44BC-1FEB-4616-B9DE-B72A8F9A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2B179-09E8-450A-94A0-31D9AC9029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69581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AD232-A9AB-48E5-9002-57058298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F86D5-016E-4EAA-84B1-F4235182C4D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788A2-A696-49C0-8389-6CF57E966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B2756-CDEA-48C6-9AAD-D912B45F89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85C24-6419-44BD-AFEA-F7DFC7039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5AFFF-A6F1-4615-831D-1F7D0FD3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F28BF65-BE2C-467A-BA4D-441EC1077C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07095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93889-9080-4491-BAF5-780BC683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12B7C-AA7E-468E-A88A-3B2C52BC776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E1B29-915D-43DB-8E5C-B15906DD4EE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0A05B2-B098-43E6-B32B-30018C06501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BAB982-CE78-4A95-A501-5B0E93978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08BA3A0-06FC-41B3-96F5-0C5A48896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41D9C53-C607-4620-BF3D-BAAB83BB1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221DF8-58D9-4558-8C91-7C1585A1B1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551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4431D-0B0B-4286-AAEE-EF0A4D73C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6632-EF43-498F-A10C-6CD825320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33A5-22FC-4D4C-B1B8-729B0144E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7A0B0-1F35-4529-B3A7-5975CF54A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C1B88-779A-4C36-B1BC-AC0B3CEDE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92594-FAC7-4E4E-848A-D6B4A8C9398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6175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4AB74-D8AF-4452-861A-36DB03E4B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803E5-FEE1-4762-8EA6-C09E7626E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DBB23-231A-448D-880A-A5D23DA54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BD296-89BC-453D-A842-3D49E986D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1046A-BBA6-41C9-B41E-58D80BB1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49EFB-3169-4E02-9F83-BD39CCE7327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368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5AC3D-D9B9-4FEE-864C-A1025C868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0E9BA-573C-415F-B91D-CB93ADE0A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AFC6C-85E1-4F4F-87E7-9A2A33033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22483-247E-4C10-A2D4-CA40518A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C9AFE-C117-435B-A7E2-F421EE3D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2B70F-77A2-4B97-97D3-9D7D70A3F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230A7-F37E-42BB-A917-7F16433D5C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5323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19131-B161-4980-8950-39754538C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8FB2D-5DA3-4AD5-9AA7-75E4D6313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4B9FA-2C2D-4230-B08C-4C0AE9908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48A789-B696-46DF-8297-DD00DA097B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C3052-414A-448A-B986-A09D50951C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77B68C-2581-489F-B2DF-D029140CE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ADD24D-0DFD-4A4C-816F-609B20D01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7B4978-6494-48CD-8BD4-72882A3B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EB394-E7D4-49E0-B856-0AF8A89A349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1317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ECCD-78F2-4F71-8FA3-B6172A431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9BE73B-83CE-4E6D-9057-67775EE50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ED2B6-BA41-4709-AAEE-05B50624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B9783-E9CD-4F4B-B0D4-1E9546518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58DD6-6707-40B6-8F88-0FDDE73FA2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1526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F24B94-6620-4DD6-9A9F-B3A1C45CB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A171C2-9AE6-4705-A906-EE770C432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ABA2F-1863-4DD4-9ECB-84960E32C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5C990-1D1C-4A7B-A9C2-861738B669E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9257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8A539-22ED-4013-84C3-EBE84E469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BE38F-A456-4936-843A-B22D7D61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8D282F-7AF8-4072-8E3E-03D3AA84C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F9DA8-9788-4516-9CB0-DE4F6B1C9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F566C-E79D-4FC8-A483-B648D62D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97148C-69FF-4176-B707-C31B9E65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1B879-0EE8-4B85-9F09-CE9BC144BB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9023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4B4-B8E1-448A-A506-A25B3D337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340906-DBBB-48CB-AD2F-6AC4300317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2A93A-28CD-41D4-B13E-63646CA13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8A87A-66A3-4064-82EB-8CD9FA277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AE28A-BAFD-4D8D-B4BA-9138733C0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225D8-95FB-402C-B2EB-100A9FF0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222-857B-40BC-88F1-DCAA5E2DA0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7222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0000">
                <a:gamma/>
                <a:shade val="69804"/>
                <a:invGamma/>
              </a:srgbClr>
            </a:gs>
            <a:gs pos="50000">
              <a:srgbClr val="FC0000"/>
            </a:gs>
            <a:gs pos="100000">
              <a:srgbClr val="FC0000">
                <a:gamma/>
                <a:shade val="69804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A04F50A-7B89-4CEE-95FF-6D891CF82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53BAB7-1D2C-463F-BE0C-DC1ABCC6A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F1A137-E5C9-411B-B418-232C34E8D4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B794C1-22A1-4DCA-94EA-DDB4EF92EA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26161F1-EE14-485E-A7B9-AF2E9C17C2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A50F48-4E97-49A1-8F2D-DE33D600C45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What Sparta Could Have Looked Like">
            <a:extLst>
              <a:ext uri="{FF2B5EF4-FFF2-40B4-BE49-F238E27FC236}">
                <a16:creationId xmlns:a16="http://schemas.microsoft.com/office/drawing/2014/main" id="{9EAF7DAA-356C-4352-9493-8E4C16D9F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EE113C51-CAD4-49E1-A214-73C137763B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765175"/>
            <a:ext cx="7772400" cy="1470025"/>
          </a:xfrm>
        </p:spPr>
        <p:txBody>
          <a:bodyPr anchor="ctr"/>
          <a:lstStyle/>
          <a:p>
            <a:r>
              <a:rPr lang="sl-SI" altLang="sl-SI" sz="9600">
                <a:solidFill>
                  <a:srgbClr val="FC0000"/>
                </a:solidFill>
                <a:latin typeface="Symbol" panose="05050102010706020507" pitchFamily="18" charset="2"/>
              </a:rPr>
              <a:t>S</a:t>
            </a:r>
            <a:r>
              <a:rPr lang="sl-SI" altLang="sl-SI" sz="9600">
                <a:solidFill>
                  <a:schemeClr val="tx1"/>
                </a:solidFill>
                <a:latin typeface="Symbol" panose="05050102010706020507" pitchFamily="18" charset="2"/>
              </a:rPr>
              <a:t>p</a:t>
            </a:r>
            <a:r>
              <a:rPr lang="sl-SI" altLang="sl-SI" sz="9600">
                <a:solidFill>
                  <a:srgbClr val="FC0000"/>
                </a:solidFill>
                <a:latin typeface="Symbol" panose="05050102010706020507" pitchFamily="18" charset="2"/>
              </a:rPr>
              <a:t>a</a:t>
            </a:r>
            <a:r>
              <a:rPr lang="sl-SI" altLang="sl-SI" sz="9600">
                <a:solidFill>
                  <a:schemeClr val="tx1"/>
                </a:solidFill>
                <a:latin typeface="Symbol" panose="05050102010706020507" pitchFamily="18" charset="2"/>
              </a:rPr>
              <a:t>r</a:t>
            </a:r>
            <a:r>
              <a:rPr lang="sl-SI" altLang="sl-SI" sz="9600">
                <a:solidFill>
                  <a:srgbClr val="FC0000"/>
                </a:solidFill>
                <a:latin typeface="Symbol" panose="05050102010706020507" pitchFamily="18" charset="2"/>
              </a:rPr>
              <a:t>t</a:t>
            </a:r>
            <a:r>
              <a:rPr lang="sl-SI" altLang="sl-SI" sz="9600">
                <a:solidFill>
                  <a:schemeClr val="tx1"/>
                </a:solidFill>
                <a:latin typeface="Symbol" panose="05050102010706020507" pitchFamily="18" charset="2"/>
              </a:rPr>
              <a:t>i</a:t>
            </a:r>
            <a:br>
              <a:rPr lang="sl-SI" altLang="sl-SI" sz="9600">
                <a:solidFill>
                  <a:srgbClr val="FC0000"/>
                </a:solidFill>
              </a:rPr>
            </a:br>
            <a:r>
              <a:rPr lang="sl-SI" altLang="sl-SI" sz="9600">
                <a:solidFill>
                  <a:schemeClr val="tx1"/>
                </a:solidFill>
                <a:latin typeface="Monotype Corsiva" panose="03010101010201010101" pitchFamily="66" charset="0"/>
              </a:rPr>
              <a:t>S</a:t>
            </a:r>
            <a:r>
              <a:rPr lang="sl-SI" altLang="sl-SI" sz="9600">
                <a:solidFill>
                  <a:srgbClr val="FC0000"/>
                </a:solidFill>
                <a:latin typeface="Monotype Corsiva" panose="03010101010201010101" pitchFamily="66" charset="0"/>
              </a:rPr>
              <a:t>P</a:t>
            </a:r>
            <a:r>
              <a:rPr lang="sl-SI" altLang="sl-SI" sz="9600">
                <a:solidFill>
                  <a:schemeClr val="tx1"/>
                </a:solidFill>
                <a:latin typeface="Monotype Corsiva" panose="03010101010201010101" pitchFamily="66" charset="0"/>
              </a:rPr>
              <a:t>A</a:t>
            </a:r>
            <a:r>
              <a:rPr lang="sl-SI" altLang="sl-SI" sz="9600">
                <a:solidFill>
                  <a:srgbClr val="FC0000"/>
                </a:solidFill>
                <a:latin typeface="Monotype Corsiva" panose="03010101010201010101" pitchFamily="66" charset="0"/>
              </a:rPr>
              <a:t>R</a:t>
            </a:r>
            <a:r>
              <a:rPr lang="sl-SI" altLang="sl-SI" sz="9600">
                <a:solidFill>
                  <a:schemeClr val="tx1"/>
                </a:solidFill>
                <a:latin typeface="Monotype Corsiva" panose="03010101010201010101" pitchFamily="66" charset="0"/>
              </a:rPr>
              <a:t>T</a:t>
            </a:r>
            <a:r>
              <a:rPr lang="sl-SI" altLang="sl-SI" sz="9600">
                <a:solidFill>
                  <a:srgbClr val="FC0000"/>
                </a:solidFill>
                <a:latin typeface="Monotype Corsiva" panose="03010101010201010101" pitchFamily="66" charset="0"/>
              </a:rPr>
              <a:t>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A5F978B-0779-4303-9115-A9539599CD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43200" y="5656263"/>
            <a:ext cx="6400800" cy="1201737"/>
          </a:xfrm>
        </p:spPr>
        <p:txBody>
          <a:bodyPr/>
          <a:lstStyle/>
          <a:p>
            <a:endParaRPr lang="sl-SI" altLang="sl-SI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6B0AF1E-99CA-4660-B339-61E1EF8DE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Monotype Corsiva" panose="03010101010201010101" pitchFamily="66" charset="0"/>
              </a:rPr>
              <a:t>Literatura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C92F659-77D8-4D0C-B2E6-C1C6C1478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http://en.wikipedia.org/wiki/Sparta </a:t>
            </a:r>
          </a:p>
          <a:p>
            <a:r>
              <a:rPr lang="sl-SI" altLang="sl-SI"/>
              <a:t>V. Brodnik, R. A. Jernejčič, Z. Radonjič,T. Urankar-Dornik: Zgodovina 1</a:t>
            </a:r>
          </a:p>
          <a:p>
            <a:r>
              <a:rPr lang="sl-SI" altLang="sl-SI"/>
              <a:t>A. Svore: Stari grki; Slovenska matica,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AF6A7DB-3812-40C3-8213-10C0C14F3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Monotype Corsiva" panose="03010101010201010101" pitchFamily="66" charset="0"/>
              </a:rPr>
              <a:t>Antična Sparta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DC5309CB-36E0-4457-9408-01FE6AFD2E9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2962275" cy="4525963"/>
          </a:xfrm>
        </p:spPr>
        <p:txBody>
          <a:bodyPr/>
          <a:lstStyle/>
          <a:p>
            <a:r>
              <a:rPr lang="sl-SI" altLang="sl-SI" sz="2800"/>
              <a:t>Dorska polis, ob reki Evrotas v pokrajini Lakonija (Lakedaimon - </a:t>
            </a:r>
            <a:r>
              <a:rPr lang="sl-SI" altLang="sl-SI" sz="2800">
                <a:latin typeface="Symbol" panose="05050102010706020507" pitchFamily="18" charset="2"/>
              </a:rPr>
              <a:t>Lakedaimon</a:t>
            </a:r>
            <a:r>
              <a:rPr lang="sl-SI" altLang="sl-SI" sz="2800"/>
              <a:t>)</a:t>
            </a:r>
          </a:p>
          <a:p>
            <a:endParaRPr lang="sl-SI" altLang="sl-SI" sz="2800"/>
          </a:p>
        </p:txBody>
      </p:sp>
      <p:pic>
        <p:nvPicPr>
          <p:cNvPr id="3079" name="Picture 7" descr="400px-Sparta_territory">
            <a:extLst>
              <a:ext uri="{FF2B5EF4-FFF2-40B4-BE49-F238E27FC236}">
                <a16:creationId xmlns:a16="http://schemas.microsoft.com/office/drawing/2014/main" id="{05A17548-4D0C-4896-BD10-4A149ED6761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9838" y="1557338"/>
            <a:ext cx="5113337" cy="4691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2" name="Line 10">
            <a:extLst>
              <a:ext uri="{FF2B5EF4-FFF2-40B4-BE49-F238E27FC236}">
                <a16:creationId xmlns:a16="http://schemas.microsoft.com/office/drawing/2014/main" id="{597595B3-B27B-4B2A-AAF4-2D0189F6CE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4076700"/>
            <a:ext cx="7207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ECD850F-1B0D-4A62-8F7C-9751D86A4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Monotype Corsiva" panose="03010101010201010101" pitchFamily="66" charset="0"/>
              </a:rPr>
              <a:t>Zgodovina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6D9AA18-B290-4C6F-8103-FCCADF0C3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9. stoletje p.n.š.  – jug Peleponeza zavzamejo in poselijo 			  Dorci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550 p.n.š.           – ustanovljena peleponeška zveza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5.stoletje p.n.š.   – grško-perzijske vojne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431-404 p.n.š.    – peleponeška vojna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371 p.n.š.           – Tebe premagajo Sparto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359-336 p.n.š.    – Filip II. Makedonski doseže prevlado 			  v Grčiji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146 p.n.š.           – postane rimska provinca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1834 n.š.            – grški kralj Otto razglasi ustanovitev   				  sodobne Sparte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>
            <a:extLst>
              <a:ext uri="{FF2B5EF4-FFF2-40B4-BE49-F238E27FC236}">
                <a16:creationId xmlns:a16="http://schemas.microsoft.com/office/drawing/2014/main" id="{E568FD00-CA97-4789-96B3-3F2030E74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989138"/>
            <a:ext cx="309721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DC197A71-1B2C-4321-BC9A-C63FC283C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1484313"/>
            <a:ext cx="29527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92EA3649-205D-41EB-BA36-DD28DF1C8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213100"/>
            <a:ext cx="3671888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1B30B02C-9C9F-4F6E-9C25-6D91615F8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868863"/>
            <a:ext cx="626427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D2DB39E0-831A-46B0-AE89-3424B3671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Monotype Corsiva" panose="03010101010201010101" pitchFamily="66" charset="0"/>
              </a:rPr>
              <a:t>Politična ureditev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54BA290-CD8C-44ED-BABA-8DAEC9C96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04250" y="1600200"/>
            <a:ext cx="82550" cy="4525963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D40189D8-0EF4-456F-9D49-DBDDD99F3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1916113"/>
            <a:ext cx="266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l-SI" altLang="sl-SI"/>
              <a:t>EFORI (5)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E57A4AC5-AC2E-42B8-90CB-F726A206B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1944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l-SI" altLang="sl-SI"/>
              <a:t>GERUZIJA (28)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11E99FF2-5B85-4182-A0F0-E2CC2D965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412875"/>
            <a:ext cx="123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sl-SI" altLang="sl-SI"/>
              <a:t>2 KRALJA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15C05F19-D499-4EA2-BF8A-BDBC8CB02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5445125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l-SI" altLang="sl-SI"/>
              <a:t>APELA</a:t>
            </a:r>
          </a:p>
        </p:txBody>
      </p:sp>
      <p:sp>
        <p:nvSpPr>
          <p:cNvPr id="5138" name="AutoShape 18">
            <a:extLst>
              <a:ext uri="{FF2B5EF4-FFF2-40B4-BE49-F238E27FC236}">
                <a16:creationId xmlns:a16="http://schemas.microsoft.com/office/drawing/2014/main" id="{BEADFBB8-185B-428B-B381-2FE44C0B6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076700"/>
            <a:ext cx="215900" cy="792163"/>
          </a:xfrm>
          <a:prstGeom prst="upDownArrow">
            <a:avLst>
              <a:gd name="adj1" fmla="val 50000"/>
              <a:gd name="adj2" fmla="val 73382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39" name="AutoShape 19">
            <a:extLst>
              <a:ext uri="{FF2B5EF4-FFF2-40B4-BE49-F238E27FC236}">
                <a16:creationId xmlns:a16="http://schemas.microsoft.com/office/drawing/2014/main" id="{A0A11962-6D29-4674-9B6B-3546A033C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4076700"/>
            <a:ext cx="215900" cy="792163"/>
          </a:xfrm>
          <a:prstGeom prst="downArrow">
            <a:avLst>
              <a:gd name="adj1" fmla="val 50000"/>
              <a:gd name="adj2" fmla="val 91728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>
              <a:solidFill>
                <a:srgbClr val="FF6600"/>
              </a:solidFill>
            </a:endParaRPr>
          </a:p>
        </p:txBody>
      </p:sp>
      <p:sp>
        <p:nvSpPr>
          <p:cNvPr id="5140" name="AutoShape 20">
            <a:extLst>
              <a:ext uri="{FF2B5EF4-FFF2-40B4-BE49-F238E27FC236}">
                <a16:creationId xmlns:a16="http://schemas.microsoft.com/office/drawing/2014/main" id="{FA8549DE-B2C1-454C-8AE7-E2FA05D10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276475"/>
            <a:ext cx="215900" cy="936625"/>
          </a:xfrm>
          <a:prstGeom prst="upArrow">
            <a:avLst>
              <a:gd name="adj1" fmla="val 50000"/>
              <a:gd name="adj2" fmla="val 108456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41" name="AutoShape 21">
            <a:extLst>
              <a:ext uri="{FF2B5EF4-FFF2-40B4-BE49-F238E27FC236}">
                <a16:creationId xmlns:a16="http://schemas.microsoft.com/office/drawing/2014/main" id="{4E81C877-4C7E-4B3C-9A5E-C78BC0D50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1773238"/>
            <a:ext cx="215900" cy="3095625"/>
          </a:xfrm>
          <a:prstGeom prst="downArrow">
            <a:avLst>
              <a:gd name="adj1" fmla="val 50000"/>
              <a:gd name="adj2" fmla="val 358456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43" name="AutoShape 23">
            <a:extLst>
              <a:ext uri="{FF2B5EF4-FFF2-40B4-BE49-F238E27FC236}">
                <a16:creationId xmlns:a16="http://schemas.microsoft.com/office/drawing/2014/main" id="{F15B2F59-FDB8-488D-8552-15C92B420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1196975"/>
            <a:ext cx="288925" cy="287338"/>
          </a:xfrm>
          <a:prstGeom prst="star5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45" name="AutoShape 25">
            <a:extLst>
              <a:ext uri="{FF2B5EF4-FFF2-40B4-BE49-F238E27FC236}">
                <a16:creationId xmlns:a16="http://schemas.microsoft.com/office/drawing/2014/main" id="{268B8C7B-954E-40C7-8D98-9453068D3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196975"/>
            <a:ext cx="287338" cy="287338"/>
          </a:xfrm>
          <a:prstGeom prst="star5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5146" name="Text Box 26">
            <a:extLst>
              <a:ext uri="{FF2B5EF4-FFF2-40B4-BE49-F238E27FC236}">
                <a16:creationId xmlns:a16="http://schemas.microsoft.com/office/drawing/2014/main" id="{AC0F64F3-BD40-41EA-A87A-59454C940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2211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veto</a:t>
            </a:r>
          </a:p>
        </p:txBody>
      </p:sp>
      <p:sp>
        <p:nvSpPr>
          <p:cNvPr id="5147" name="Text Box 27">
            <a:extLst>
              <a:ext uri="{FF2B5EF4-FFF2-40B4-BE49-F238E27FC236}">
                <a16:creationId xmlns:a16="http://schemas.microsoft.com/office/drawing/2014/main" id="{825225E9-2811-4F58-8AD4-E0CAF0184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2926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volitve</a:t>
            </a:r>
          </a:p>
        </p:txBody>
      </p:sp>
      <p:sp>
        <p:nvSpPr>
          <p:cNvPr id="5148" name="Text Box 28">
            <a:extLst>
              <a:ext uri="{FF2B5EF4-FFF2-40B4-BE49-F238E27FC236}">
                <a16:creationId xmlns:a16="http://schemas.microsoft.com/office/drawing/2014/main" id="{91F1EFF8-16A4-4FA4-89AB-ABEC117A9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6368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/>
              <a:t>volitve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2362FEE-DB4D-4772-A99F-F8464AC432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Monotype Corsiva" panose="03010101010201010101" pitchFamily="66" charset="0"/>
              </a:rPr>
              <a:t>Spartanska družba</a:t>
            </a:r>
          </a:p>
        </p:txBody>
      </p:sp>
      <p:pic>
        <p:nvPicPr>
          <p:cNvPr id="6148" name="Picture 4" descr="piramida">
            <a:extLst>
              <a:ext uri="{FF2B5EF4-FFF2-40B4-BE49-F238E27FC236}">
                <a16:creationId xmlns:a16="http://schemas.microsoft.com/office/drawing/2014/main" id="{E1E267E3-F1B1-4050-A4A4-6CACC77CB6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63938" y="1989138"/>
            <a:ext cx="5038725" cy="40592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1" name="Text Box 7">
            <a:extLst>
              <a:ext uri="{FF2B5EF4-FFF2-40B4-BE49-F238E27FC236}">
                <a16:creationId xmlns:a16="http://schemas.microsoft.com/office/drawing/2014/main" id="{079C9C85-8270-4E73-9183-EEAD5B76E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2519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l-SI" altLang="sl-SI"/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D79C958B-A110-4FBF-B5CD-786EB7C31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557338"/>
            <a:ext cx="3313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sl-SI" altLang="sl-SI"/>
          </a:p>
        </p:txBody>
      </p:sp>
      <p:sp>
        <p:nvSpPr>
          <p:cNvPr id="6155" name="Line 11">
            <a:extLst>
              <a:ext uri="{FF2B5EF4-FFF2-40B4-BE49-F238E27FC236}">
                <a16:creationId xmlns:a16="http://schemas.microsoft.com/office/drawing/2014/main" id="{A0ADBFC1-D02D-453E-8A5C-9C45DBBFFD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5288" y="3789363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58" name="Line 14">
            <a:extLst>
              <a:ext uri="{FF2B5EF4-FFF2-40B4-BE49-F238E27FC236}">
                <a16:creationId xmlns:a16="http://schemas.microsoft.com/office/drawing/2014/main" id="{83E23AEF-9096-4E9D-8E94-F2D70036C8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50" y="48688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59" name="Line 15">
            <a:extLst>
              <a:ext uri="{FF2B5EF4-FFF2-40B4-BE49-F238E27FC236}">
                <a16:creationId xmlns:a16="http://schemas.microsoft.com/office/drawing/2014/main" id="{CECEC048-FED1-4600-95E9-9C4FA7044E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50" y="616585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60" name="Line 16">
            <a:extLst>
              <a:ext uri="{FF2B5EF4-FFF2-40B4-BE49-F238E27FC236}">
                <a16:creationId xmlns:a16="http://schemas.microsoft.com/office/drawing/2014/main" id="{502B2002-504A-4760-8DBA-714EAC6449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5288" y="1268413"/>
            <a:ext cx="4392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61" name="Text Box 17">
            <a:extLst>
              <a:ext uri="{FF2B5EF4-FFF2-40B4-BE49-F238E27FC236}">
                <a16:creationId xmlns:a16="http://schemas.microsoft.com/office/drawing/2014/main" id="{1D7007B6-2C51-4CF9-8182-EE077D1C8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492375"/>
            <a:ext cx="3311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l-SI" altLang="sl-SI"/>
              <a:t>Spartiati – potomci Dorcev</a:t>
            </a:r>
          </a:p>
          <a:p>
            <a:pPr algn="l"/>
            <a:r>
              <a:rPr lang="sl-SI" altLang="sl-SI"/>
              <a:t>vse politične in osebne pravice</a:t>
            </a:r>
          </a:p>
        </p:txBody>
      </p:sp>
      <p:sp>
        <p:nvSpPr>
          <p:cNvPr id="6162" name="Text Box 18">
            <a:extLst>
              <a:ext uri="{FF2B5EF4-FFF2-40B4-BE49-F238E27FC236}">
                <a16:creationId xmlns:a16="http://schemas.microsoft.com/office/drawing/2014/main" id="{013315D4-EA85-4EAD-A5B8-281804400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860800"/>
            <a:ext cx="36718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l-SI" altLang="sl-SI"/>
              <a:t>Trgovci, obrtniki, poljedelci</a:t>
            </a:r>
          </a:p>
          <a:p>
            <a:pPr algn="l">
              <a:spcBef>
                <a:spcPct val="50000"/>
              </a:spcBef>
            </a:pPr>
            <a:r>
              <a:rPr lang="sl-SI" altLang="sl-SI"/>
              <a:t>Osebno svobodni</a:t>
            </a:r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AC02074A-BD18-4C9C-B5CB-7A83F30CC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013325"/>
            <a:ext cx="34559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l-SI" altLang="sl-SI"/>
              <a:t>Potomci starega prebivalstva</a:t>
            </a:r>
          </a:p>
          <a:p>
            <a:pPr algn="l">
              <a:spcBef>
                <a:spcPct val="50000"/>
              </a:spcBef>
            </a:pPr>
            <a:r>
              <a:rPr lang="sl-SI" altLang="sl-SI"/>
              <a:t>Opravljali delo sužnjev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A3B15E4-F6CF-42AD-A5E7-4A076064F0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Monotype Corsiva" panose="03010101010201010101" pitchFamily="66" charset="0"/>
              </a:rPr>
              <a:t>Vzgoja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8DC219C-296B-4C8E-85C1-69AD02227DF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859338" y="1844675"/>
            <a:ext cx="4038600" cy="3384550"/>
          </a:xfrm>
        </p:spPr>
        <p:txBody>
          <a:bodyPr/>
          <a:lstStyle/>
          <a:p>
            <a:r>
              <a:rPr lang="sl-SI" altLang="sl-SI" sz="2400"/>
              <a:t>Ob rojstvu so starešine odločale o življenju otroka</a:t>
            </a:r>
          </a:p>
          <a:p>
            <a:r>
              <a:rPr lang="sl-SI" altLang="sl-SI" sz="2400"/>
              <a:t>Do 7. leta jih vzgajajo dojilje</a:t>
            </a:r>
          </a:p>
          <a:p>
            <a:r>
              <a:rPr lang="sl-SI" altLang="sl-SI" sz="2400"/>
              <a:t>Nato vzgojo prevzame država</a:t>
            </a:r>
          </a:p>
          <a:p>
            <a:r>
              <a:rPr lang="sl-SI" altLang="sl-SI" sz="2400"/>
              <a:t>Deklice so deležne enake vzgoje</a:t>
            </a:r>
          </a:p>
          <a:p>
            <a:endParaRPr lang="sl-SI" altLang="sl-SI" sz="2400"/>
          </a:p>
          <a:p>
            <a:endParaRPr lang="sl-SI" altLang="sl-SI" sz="2800"/>
          </a:p>
        </p:txBody>
      </p:sp>
      <p:pic>
        <p:nvPicPr>
          <p:cNvPr id="7172" name="Picture 4" descr="disk">
            <a:extLst>
              <a:ext uri="{FF2B5EF4-FFF2-40B4-BE49-F238E27FC236}">
                <a16:creationId xmlns:a16="http://schemas.microsoft.com/office/drawing/2014/main" id="{BF249EA1-40C0-4EBD-8D6F-EA556F3404D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060575"/>
            <a:ext cx="4032250" cy="2660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2BE17F-DC95-4375-B186-283CF9E1C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Monotype Corsiva" panose="03010101010201010101" pitchFamily="66" charset="0"/>
              </a:rPr>
              <a:t>Spartanke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8F62CFF-5339-4C60-8735-FCBB3C8DA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/>
              <a:t>Ženske so v Sparti uživle veliko večjo svobodo in ugled kakor njihove sodobnice drugod po antični Grčiji. 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Na primer: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	</a:t>
            </a:r>
            <a:r>
              <a:rPr lang="sl-SI" altLang="sl-SI" sz="2400">
                <a:cs typeface="Arial" panose="020B0604020202020204" pitchFamily="34" charset="0"/>
              </a:rPr>
              <a:t>▪ </a:t>
            </a:r>
            <a:r>
              <a:rPr lang="sl-SI" altLang="sl-SI" sz="2400"/>
              <a:t>Dovoljeno jim je bilo posedovati in upravljati z lastnim  posestvom, prav tako pa so lahko upravljale 	s posestvi     svojih mož, ko so bili ti v vojni.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	</a:t>
            </a:r>
            <a:r>
              <a:rPr lang="sl-SI" altLang="sl-SI" sz="2400">
                <a:cs typeface="Arial" panose="020B0604020202020204" pitchFamily="34" charset="0"/>
              </a:rPr>
              <a:t>▪ </a:t>
            </a:r>
            <a:r>
              <a:rPr lang="sl-SI" altLang="sl-SI" sz="2400"/>
              <a:t>Zakon jim je priznaval svobodno izbiro moža in jim    dovoljeval vložitev ločitve, v enaki meri kot moškim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	</a:t>
            </a:r>
            <a:r>
              <a:rPr lang="sl-SI" altLang="sl-SI" sz="2400">
                <a:cs typeface="Arial" panose="020B0604020202020204" pitchFamily="34" charset="0"/>
              </a:rPr>
              <a:t>▪ </a:t>
            </a:r>
            <a:r>
              <a:rPr lang="sl-SI" altLang="sl-SI" sz="2400"/>
              <a:t>Le redko so se poročale pod 20. letom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	</a:t>
            </a:r>
            <a:r>
              <a:rPr lang="sl-SI" altLang="sl-SI" sz="2400">
                <a:cs typeface="Arial" panose="020B0604020202020204" pitchFamily="34" charset="0"/>
              </a:rPr>
              <a:t>▪ </a:t>
            </a:r>
            <a:r>
              <a:rPr lang="sl-SI" altLang="sl-SI" sz="2400"/>
              <a:t>Oblačile so se v lake in kratke tunike ali pa so bile gole,                             vendar le ob posebnih praznikih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Rectangle 10">
            <a:extLst>
              <a:ext uri="{FF2B5EF4-FFF2-40B4-BE49-F238E27FC236}">
                <a16:creationId xmlns:a16="http://schemas.microsoft.com/office/drawing/2014/main" id="{976E21B6-3C6B-4C41-A65A-0FEABC589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Monotype Corsiva" panose="03010101010201010101" pitchFamily="66" charset="0"/>
              </a:rPr>
              <a:t>Zanimivosti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9E6154D-5190-4F24-B698-7204C5DDA7C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 sz="2400" b="1">
                <a:latin typeface="Symbol" panose="05050102010706020507" pitchFamily="18" charset="2"/>
              </a:rPr>
              <a:t>	L</a:t>
            </a:r>
            <a:endParaRPr lang="sl-SI" altLang="sl-SI" sz="2400"/>
          </a:p>
          <a:p>
            <a:pPr>
              <a:buFontTx/>
              <a:buNone/>
            </a:pPr>
            <a:r>
              <a:rPr lang="sl-SI" altLang="sl-SI" sz="2400"/>
              <a:t>	Sparanski znak je bila grška črka lambada (enačimi jo z našo L), ko je predstavljala besedo Lakadonec</a:t>
            </a:r>
          </a:p>
        </p:txBody>
      </p:sp>
      <p:pic>
        <p:nvPicPr>
          <p:cNvPr id="21508" name="Picture 4" descr="spartan_shield">
            <a:extLst>
              <a:ext uri="{FF2B5EF4-FFF2-40B4-BE49-F238E27FC236}">
                <a16:creationId xmlns:a16="http://schemas.microsoft.com/office/drawing/2014/main" id="{7EA3868D-298F-4B7F-A8AE-72EBD4B6275E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557338"/>
            <a:ext cx="1944687" cy="1944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2" name="Text Box 8">
            <a:extLst>
              <a:ext uri="{FF2B5EF4-FFF2-40B4-BE49-F238E27FC236}">
                <a16:creationId xmlns:a16="http://schemas.microsoft.com/office/drawing/2014/main" id="{2D2758BF-1C72-4097-B39B-6CC6912EF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860800"/>
            <a:ext cx="3743325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l-SI" altLang="sl-SI" sz="2400" b="1"/>
              <a:t>Homerjeva Sparta</a:t>
            </a:r>
            <a:endParaRPr lang="sl-SI" altLang="sl-SI" sz="2400"/>
          </a:p>
          <a:p>
            <a:pPr algn="l"/>
            <a:r>
              <a:rPr lang="sl-SI" altLang="sl-SI" sz="2400"/>
              <a:t>Sparta, ki jo srečamo v Homerjevi Iliadi je Sparti, ki so jo ustanovili Dorci sličan le po imenu in lokaciji. Ocenjujejo, da je 80 let starejša.</a:t>
            </a:r>
          </a:p>
          <a:p>
            <a:pPr>
              <a:spcBef>
                <a:spcPct val="50000"/>
              </a:spcBef>
            </a:pPr>
            <a:endParaRPr lang="sl-SI" altLang="sl-SI"/>
          </a:p>
        </p:txBody>
      </p:sp>
      <p:pic>
        <p:nvPicPr>
          <p:cNvPr id="21513" name="Picture 9" descr="Menelaus and Helen">
            <a:extLst>
              <a:ext uri="{FF2B5EF4-FFF2-40B4-BE49-F238E27FC236}">
                <a16:creationId xmlns:a16="http://schemas.microsoft.com/office/drawing/2014/main" id="{6D62C789-4AAE-4CD6-A2BC-D610C37BFA7C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775" y="3716338"/>
            <a:ext cx="1873250" cy="280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13FEBAA-B016-42B8-AABC-B93F680A4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>
              <a:latin typeface="Monotype Corsiva" panose="03010101010201010101" pitchFamily="66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7380F88-9C18-4E02-A023-076874317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 b="1"/>
              <a:t>Lakonski odgovor</a:t>
            </a:r>
            <a:endParaRPr lang="sl-SI" altLang="sl-SI" sz="2400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	Spartanci niso marali dolgoveznih govorov, pač pa so cenili kratke, zgoščene in jedernate ogovore in si preizadevali s čim manj besedami povedati bistvo. Anekdota pravi, ko je Filip II. poslal v Sparto sla z besedami: »če prestopim meje Lakonije, bom porušil Sprat do tal«, so mu ti odgovorili: »Če.«</a:t>
            </a:r>
          </a:p>
          <a:p>
            <a:pPr>
              <a:lnSpc>
                <a:spcPct val="80000"/>
              </a:lnSpc>
            </a:pPr>
            <a:r>
              <a:rPr lang="sl-SI" altLang="sl-SI" sz="2400" b="1"/>
              <a:t>Namesto slovesa </a:t>
            </a:r>
            <a:endParaRPr lang="sl-SI" altLang="sl-SI" sz="2400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	Ko so se spartaci odpravljali na boj, so jim žene izročile njihove ščite in jih pospremile z besedami: » S ščitom ali na njem.«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	Kar je pomenilo da naj se vrne ali mrtev ali kot zmagovalec.</a:t>
            </a:r>
          </a:p>
          <a:p>
            <a:pPr>
              <a:lnSpc>
                <a:spcPct val="80000"/>
              </a:lnSpc>
            </a:pPr>
            <a:endParaRPr lang="sl-SI" altLang="sl-SI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Monotype Corsiva</vt:lpstr>
      <vt:lpstr>Symbol</vt:lpstr>
      <vt:lpstr>Default Design</vt:lpstr>
      <vt:lpstr>Sparti SPARTA</vt:lpstr>
      <vt:lpstr>Antična Sparta</vt:lpstr>
      <vt:lpstr>Zgodovina</vt:lpstr>
      <vt:lpstr>Politična ureditev</vt:lpstr>
      <vt:lpstr>Spartanska družba</vt:lpstr>
      <vt:lpstr>Vzgoja</vt:lpstr>
      <vt:lpstr>Spartanke</vt:lpstr>
      <vt:lpstr>Zanimivosti</vt:lpstr>
      <vt:lpstr>PowerPoint Presentation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2019-06-04T13:11:54Z</dcterms:created>
  <dcterms:modified xsi:type="dcterms:W3CDTF">2019-06-04T13:11:54Z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