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2" r:id="rId12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15" autoAdjust="0"/>
  </p:normalViewPr>
  <p:slideViewPr>
    <p:cSldViewPr>
      <p:cViewPr>
        <p:scale>
          <a:sx n="60" d="100"/>
          <a:sy n="60" d="100"/>
        </p:scale>
        <p:origin x="-2460" y="-10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7C05EAB-CFBE-4D53-B79D-A55F6436896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10">
            <a:extLst>
              <a:ext uri="{FF2B5EF4-FFF2-40B4-BE49-F238E27FC236}">
                <a16:creationId xmlns:a16="http://schemas.microsoft.com/office/drawing/2014/main" id="{72382584-C8B9-4C5B-8273-544F94BA1217}"/>
              </a:ext>
            </a:extLst>
          </p:cNvPr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86D70D-6D16-408D-AFA8-DEF8C7F25CA4}"/>
              </a:ext>
            </a:extLst>
          </p:cNvPr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5F25A2-109B-416D-B7F8-0628EB30A597}"/>
              </a:ext>
            </a:extLst>
          </p:cNvPr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314C641-67FE-499A-9429-D37D50B9522A}"/>
              </a:ext>
            </a:extLst>
          </p:cNvPr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>
            <a:extLst>
              <a:ext uri="{FF2B5EF4-FFF2-40B4-BE49-F238E27FC236}">
                <a16:creationId xmlns:a16="http://schemas.microsoft.com/office/drawing/2014/main" id="{E547B1AA-0949-4ABE-AB7D-1EBA79CC1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67EA0-8480-4196-93DC-E8C7F98E2921}" type="datetimeFigureOut">
              <a:rPr lang="sl-SI"/>
              <a:pPr>
                <a:defRPr/>
              </a:pPr>
              <a:t>4. 06. 2019</a:t>
            </a:fld>
            <a:endParaRPr lang="sl-SI"/>
          </a:p>
        </p:txBody>
      </p:sp>
      <p:sp>
        <p:nvSpPr>
          <p:cNvPr id="12" name="Footer Placeholder 16">
            <a:extLst>
              <a:ext uri="{FF2B5EF4-FFF2-40B4-BE49-F238E27FC236}">
                <a16:creationId xmlns:a16="http://schemas.microsoft.com/office/drawing/2014/main" id="{88854317-1FE6-4180-9904-564308C03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3" name="Slide Number Placeholder 28">
            <a:extLst>
              <a:ext uri="{FF2B5EF4-FFF2-40B4-BE49-F238E27FC236}">
                <a16:creationId xmlns:a16="http://schemas.microsoft.com/office/drawing/2014/main" id="{30A39E6A-2A56-4A87-8A79-C700AA3F9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07955-5E1B-49AB-B8C6-235E79A91EA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590885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23B74C11-21B0-454A-821D-A476ADD11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7943D-0D9F-4BE3-9687-02DB6E48F203}" type="datetimeFigureOut">
              <a:rPr lang="sl-SI"/>
              <a:pPr>
                <a:defRPr/>
              </a:pPr>
              <a:t>4. 06. 2019</a:t>
            </a:fld>
            <a:endParaRPr lang="sl-SI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61ECFA93-70E1-435E-94EA-B9E0F6DA1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56555CDF-C6E8-4C74-9D3B-84C2BCFE2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E4451-793C-4914-83D4-82E156C8FFC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42830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989CCF9B-B144-4CE9-8004-00BB2A3E2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A3C15-284F-4452-9C56-254C9F2DE285}" type="datetimeFigureOut">
              <a:rPr lang="sl-SI"/>
              <a:pPr>
                <a:defRPr/>
              </a:pPr>
              <a:t>4. 06. 2019</a:t>
            </a:fld>
            <a:endParaRPr lang="sl-SI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BF15A8E4-9F48-485C-BEBE-16F18C03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FD9B46A2-C672-4E92-8E4C-DB6767028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332BC-456E-4535-AF92-479593F5A17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1307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055A3BC-5422-4B95-B2C2-870B25341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7C95E-5365-49E3-A3EC-CC967FD73B59}" type="datetimeFigureOut">
              <a:rPr lang="sl-SI"/>
              <a:pPr>
                <a:defRPr/>
              </a:pPr>
              <a:t>4. 06. 2019</a:t>
            </a:fld>
            <a:endParaRPr lang="sl-SI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98C354ED-1B9D-4DAB-8BF6-D6AF8D662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4488BD7-53B2-4181-9A3B-7EE0DEE93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892C8-A757-48D7-91BA-38D1EA8F545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41620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51D89D-96B7-40B3-84CC-ED541BE3272A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10">
            <a:extLst>
              <a:ext uri="{FF2B5EF4-FFF2-40B4-BE49-F238E27FC236}">
                <a16:creationId xmlns:a16="http://schemas.microsoft.com/office/drawing/2014/main" id="{E5D4F267-6415-4435-9FC2-782B152244BB}"/>
              </a:ext>
            </a:extLst>
          </p:cNvPr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EB4ECB-C386-45BC-8F1A-67034F18B5F6}"/>
              </a:ext>
            </a:extLst>
          </p:cNvPr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3E999C-A9E1-42C4-A0DA-468BDE7C48E3}"/>
              </a:ext>
            </a:extLst>
          </p:cNvPr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303D24-5E87-4DAE-BAE6-D4AF6173E9BE}"/>
              </a:ext>
            </a:extLst>
          </p:cNvPr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0BEA475-D7ED-45BE-A2EE-43A70FBA2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F9F14-6215-4ADB-9582-F27DECA34C46}" type="datetimeFigureOut">
              <a:rPr lang="sl-SI"/>
              <a:pPr>
                <a:defRPr/>
              </a:pPr>
              <a:t>4. 06. 2019</a:t>
            </a:fld>
            <a:endParaRPr lang="sl-S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D4B3205-A4EB-4891-B961-45E0E7382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DE6A002-20AC-4E07-90EB-03F3A1D53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DBD841B3-347D-4579-9B67-8A3F19BFB8E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54243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D1831701-4D1A-4435-9F8A-2AE7B59D6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BB8F8-2391-4A20-BB1C-048D3700C330}" type="datetimeFigureOut">
              <a:rPr lang="sl-SI"/>
              <a:pPr>
                <a:defRPr/>
              </a:pPr>
              <a:t>4. 06. 2019</a:t>
            </a:fld>
            <a:endParaRPr lang="sl-SI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7C1B415F-2542-42D5-931A-CCA693E7B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02622EA4-64CD-4EEB-BED7-21A133B89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2B683-ABB7-4DB5-9A8A-42F20FC759D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20257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>
            <a:extLst>
              <a:ext uri="{FF2B5EF4-FFF2-40B4-BE49-F238E27FC236}">
                <a16:creationId xmlns:a16="http://schemas.microsoft.com/office/drawing/2014/main" id="{2CDDBF15-F1CB-446C-907B-96600CF13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5AAF0-00C7-4DB5-9809-5D2059B31E2C}" type="datetimeFigureOut">
              <a:rPr lang="sl-SI"/>
              <a:pPr>
                <a:defRPr/>
              </a:pPr>
              <a:t>4. 06. 2019</a:t>
            </a:fld>
            <a:endParaRPr lang="sl-SI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5B6D7627-F600-4C3E-9107-B97581CB5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4396BDD4-7314-4FF6-9420-F939762C5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0A20F-3DC1-42FE-9481-A286838FD5B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06139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E7790A7C-9E31-40E1-AC8C-150BA740D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EBC29-CCDC-4B6C-AD6A-58F12DD11DEB}" type="datetimeFigureOut">
              <a:rPr lang="sl-SI"/>
              <a:pPr>
                <a:defRPr/>
              </a:pPr>
              <a:t>4. 06. 2019</a:t>
            </a:fld>
            <a:endParaRPr lang="sl-SI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AD5CA2CF-6CFF-49E9-92C5-13721FC66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AF8727EC-9EA9-4AF8-BC0F-B9F302064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8E35A-F272-4D0E-B859-3D0B2FE230B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046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A240373F-3659-4B3E-8BD4-B0EE4A962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02010-298A-40FB-BBDD-A07E98EEC0E8}" type="datetimeFigureOut">
              <a:rPr lang="sl-SI"/>
              <a:pPr>
                <a:defRPr/>
              </a:pPr>
              <a:t>4. 06. 2019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18846E-24DD-492D-A2FD-02CE8ED41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A1A2C3B8-5CAE-40ED-AD83-F641D25DC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8A94E-4524-49CD-9876-7E3957FDDEE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6357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832BA8A-6B55-43E5-9562-261F0368F861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0">
            <a:extLst>
              <a:ext uri="{FF2B5EF4-FFF2-40B4-BE49-F238E27FC236}">
                <a16:creationId xmlns:a16="http://schemas.microsoft.com/office/drawing/2014/main" id="{6ACEB8C4-1116-4B63-88BE-DF5935254DEB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2D3A6073-F608-4F55-920A-53005B48A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CFE09-1014-4C9F-A9DC-070B1E420E12}" type="datetimeFigureOut">
              <a:rPr lang="sl-SI"/>
              <a:pPr>
                <a:defRPr/>
              </a:pPr>
              <a:t>4. 06. 2019</a:t>
            </a:fld>
            <a:endParaRPr lang="sl-SI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0E692242-3FB8-4C91-8565-EAC013940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D66DCEFF-9161-412D-9A06-EE51219ED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7D278-5881-48E8-BD76-34B58B4F092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25633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4503B6-FA58-44CD-9426-30FC7F1BCA86}"/>
              </a:ext>
            </a:extLst>
          </p:cNvPr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F863BE-9EA5-4137-A982-518D0661B099}"/>
              </a:ext>
            </a:extLst>
          </p:cNvPr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C99CF9-0B58-47AE-85EA-1782C8C838B1}"/>
              </a:ext>
            </a:extLst>
          </p:cNvPr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29CC27D8-2B61-42A5-BBAA-5F0122BBB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EC938-9BDE-405D-920B-006EA22B799A}" type="datetimeFigureOut">
              <a:rPr lang="sl-SI"/>
              <a:pPr>
                <a:defRPr/>
              </a:pPr>
              <a:t>4. 06. 2019</a:t>
            </a:fld>
            <a:endParaRPr lang="sl-SI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69BA755D-1747-4F9E-91F2-9C575B8B1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187801C3-9B2B-491A-A710-AF44E632F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C767D368-F692-4771-830C-2C044075CE9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9275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BF1614-D6BB-4B51-ACEA-CE170645FA01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>
            <a:extLst>
              <a:ext uri="{FF2B5EF4-FFF2-40B4-BE49-F238E27FC236}">
                <a16:creationId xmlns:a16="http://schemas.microsoft.com/office/drawing/2014/main" id="{FC9C1CF0-A2A3-4542-91B9-FD69C89BCCAF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2" name="Title Placeholder 21">
            <a:extLst>
              <a:ext uri="{FF2B5EF4-FFF2-40B4-BE49-F238E27FC236}">
                <a16:creationId xmlns:a16="http://schemas.microsoft.com/office/drawing/2014/main" id="{C1F7F90B-3AC9-48F2-AC99-8B8520466B2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2053" name="Text Placeholder 12">
            <a:extLst>
              <a:ext uri="{FF2B5EF4-FFF2-40B4-BE49-F238E27FC236}">
                <a16:creationId xmlns:a16="http://schemas.microsoft.com/office/drawing/2014/main" id="{24D082E6-3E2E-47EF-9F4C-4DFD903BE6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C03CB628-E091-4505-B207-E21127BF5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93272837-0248-421F-9D37-C52DF1B87570}" type="datetimeFigureOut">
              <a:rPr lang="sl-SI"/>
              <a:pPr>
                <a:defRPr/>
              </a:pPr>
              <a:t>4. 06. 2019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BDE1B1-69D6-4730-901A-56AC2E136C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894365E8-F575-4A30-AF6B-C585E40F11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>
              <a:defRPr sz="140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fld id="{58508861-EA12-4DAB-8CDC-9E789F0C4AA9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8" r:id="rId2"/>
    <p:sldLayoutId id="2147483696" r:id="rId3"/>
    <p:sldLayoutId id="2147483689" r:id="rId4"/>
    <p:sldLayoutId id="2147483690" r:id="rId5"/>
    <p:sldLayoutId id="2147483691" r:id="rId6"/>
    <p:sldLayoutId id="2147483692" r:id="rId7"/>
    <p:sldLayoutId id="2147483697" r:id="rId8"/>
    <p:sldLayoutId id="2147483698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>
            <a:extLst>
              <a:ext uri="{FF2B5EF4-FFF2-40B4-BE49-F238E27FC236}">
                <a16:creationId xmlns:a16="http://schemas.microsoft.com/office/drawing/2014/main" id="{103EA913-7473-4DA4-BD7A-74424A6F6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" y="0"/>
            <a:ext cx="91281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r>
              <a:rPr lang="sl-SI" altLang="sl-SI" sz="6300" b="1">
                <a:solidFill>
                  <a:srgbClr val="002060"/>
                </a:solidFill>
                <a:latin typeface="Bradley Hand ITC" panose="03070402050302030203" pitchFamily="66" charset="0"/>
              </a:rPr>
              <a:t>ŠPARTANSKA VZGOJA</a:t>
            </a:r>
          </a:p>
          <a:p>
            <a:r>
              <a:rPr lang="sl-SI" altLang="sl-SI" sz="6300" b="1">
                <a:solidFill>
                  <a:srgbClr val="002060"/>
                </a:solidFill>
                <a:latin typeface="Bradley Hand ITC" panose="03070402050302030203" pitchFamily="66" charset="0"/>
              </a:rPr>
              <a:t>                 </a:t>
            </a:r>
            <a:r>
              <a:rPr lang="sl-SI" altLang="sl-SI" sz="3200" b="1">
                <a:solidFill>
                  <a:srgbClr val="002060"/>
                </a:solidFill>
                <a:latin typeface="Bradley Hand ITC" panose="03070402050302030203" pitchFamily="66" charset="0"/>
              </a:rPr>
              <a:t>(AGOGE)</a:t>
            </a:r>
            <a:endParaRPr lang="sl-SI" altLang="sl-SI" sz="6300" b="1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pic>
        <p:nvPicPr>
          <p:cNvPr id="7171" name="Picture 4" descr="http://www.larkin.net.au/ah_hsc/Sparta/images/12_agoge.jpg">
            <a:extLst>
              <a:ext uri="{FF2B5EF4-FFF2-40B4-BE49-F238E27FC236}">
                <a16:creationId xmlns:a16="http://schemas.microsoft.com/office/drawing/2014/main" id="{A2717069-4B30-4CAD-8C72-FD9C29C23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928813"/>
            <a:ext cx="5072063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 descr="http://cd7.e2bn.net/e2bn/leas/c99/schools/cd7/website/images/greek-spartan-warriors-5.jpg">
            <a:extLst>
              <a:ext uri="{FF2B5EF4-FFF2-40B4-BE49-F238E27FC236}">
                <a16:creationId xmlns:a16="http://schemas.microsoft.com/office/drawing/2014/main" id="{47B23A7D-2F25-46D1-AC01-66A10FBEB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928813"/>
            <a:ext cx="3810000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>
            <a:extLst>
              <a:ext uri="{FF2B5EF4-FFF2-40B4-BE49-F238E27FC236}">
                <a16:creationId xmlns:a16="http://schemas.microsoft.com/office/drawing/2014/main" id="{123CCBEC-7122-4425-9EF8-61EBD88F67E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357188" y="1571625"/>
            <a:ext cx="8189912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r>
              <a:rPr lang="sl-SI" altLang="sl-SI" sz="3200">
                <a:latin typeface="Calibri" panose="020F0502020204030204" pitchFamily="34" charset="0"/>
              </a:rPr>
              <a:t>-HELOTI, SUŽNJI SO POTOMCI STAREGA PREBIVALSTVA LAKONIJE, OBDELUJEJO ZEMLJO SPARTIATOV IN SVOJO(ODDAJAJO DEL PRIDELKA)  SO V ZELO TEŽKEM POLOŽAJU; KER JIH JE VELIKO, JIH VES ČAS STRAHUJEJO (KRIPTIJA)</a:t>
            </a:r>
          </a:p>
          <a:p>
            <a:r>
              <a:rPr lang="sl-SI" altLang="sl-SI" sz="3200">
                <a:latin typeface="Calibri" panose="020F0502020204030204" pitchFamily="34" charset="0"/>
              </a:rPr>
              <a:t>ŠTEVILO: OKOLI 200.000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E40989-EC46-4269-B512-D8684396993E}"/>
              </a:ext>
            </a:extLst>
          </p:cNvPr>
          <p:cNvSpPr/>
          <p:nvPr/>
        </p:nvSpPr>
        <p:spPr>
          <a:xfrm rot="1634502">
            <a:off x="484831" y="1985954"/>
            <a:ext cx="8204362" cy="31700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0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KONEC</a:t>
            </a:r>
            <a:endParaRPr lang="en-US" sz="20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>
            <a:extLst>
              <a:ext uri="{FF2B5EF4-FFF2-40B4-BE49-F238E27FC236}">
                <a16:creationId xmlns:a16="http://schemas.microsoft.com/office/drawing/2014/main" id="{207ADF80-0FAA-4307-8496-BC462591C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500063"/>
            <a:ext cx="7575550" cy="1224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buFontTx/>
              <a:buChar char="-"/>
            </a:pPr>
            <a:r>
              <a:rPr lang="sl-SI" altLang="sl-SI" sz="2800">
                <a:latin typeface="Calibri" panose="020F0502020204030204" pitchFamily="34" charset="0"/>
              </a:rPr>
              <a:t> Zaradi drugačnih družbenih razmer je bila vzgoja v Šparti drugačna od atenske.</a:t>
            </a:r>
          </a:p>
          <a:p>
            <a:pPr>
              <a:buFontTx/>
              <a:buChar char="-"/>
            </a:pPr>
            <a:endParaRPr lang="sl-SI" altLang="sl-SI" sz="2800">
              <a:latin typeface="Calibri" panose="020F0502020204030204" pitchFamily="34" charset="0"/>
            </a:endParaRPr>
          </a:p>
          <a:p>
            <a:r>
              <a:rPr lang="sl-SI" altLang="sl-SI" sz="2800">
                <a:latin typeface="Calibri" panose="020F0502020204030204" pitchFamily="34" charset="0"/>
              </a:rPr>
              <a:t> - Majhna in zaprta skupnost svobodnih Špartancev je morala s silo obvladovati podrejeno množico sužnjev</a:t>
            </a:r>
          </a:p>
          <a:p>
            <a:r>
              <a:rPr lang="sl-SI" altLang="sl-SI" sz="2800">
                <a:latin typeface="Calibri" panose="020F0502020204030204" pitchFamily="34" charset="0"/>
              </a:rPr>
              <a:t>(helotov; 9000 sužnjelastniških družin in ok. 200.000 sužnjev) in se hkrati braniti pred vpadi</a:t>
            </a:r>
          </a:p>
          <a:p>
            <a:r>
              <a:rPr lang="sl-SI" altLang="sl-SI" sz="2800">
                <a:latin typeface="Calibri" panose="020F0502020204030204" pitchFamily="34" charset="0"/>
              </a:rPr>
              <a:t>sovražnikov.</a:t>
            </a:r>
          </a:p>
          <a:p>
            <a:endParaRPr lang="sl-SI" altLang="sl-SI" sz="2800">
              <a:latin typeface="Calibri" panose="020F0502020204030204" pitchFamily="34" charset="0"/>
            </a:endParaRPr>
          </a:p>
          <a:p>
            <a:r>
              <a:rPr lang="sl-SI" altLang="sl-SI" sz="2800">
                <a:latin typeface="Calibri" panose="020F0502020204030204" pitchFamily="34" charset="0"/>
              </a:rPr>
              <a:t>- Oblikovali so strogo vojaško urejeno družbo, kjer se je vsak svoboden Špartanec disciplinirano podrejal skupnim državnim ciljem</a:t>
            </a:r>
          </a:p>
          <a:p>
            <a:pPr>
              <a:buFontTx/>
              <a:buChar char="-"/>
            </a:pPr>
            <a:endParaRPr lang="sl-SI" altLang="sl-SI" sz="280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sl-SI" altLang="sl-SI" sz="2800">
              <a:latin typeface="Calibri" panose="020F0502020204030204" pitchFamily="34" charset="0"/>
            </a:endParaRPr>
          </a:p>
          <a:p>
            <a:endParaRPr lang="sl-SI" altLang="sl-SI" sz="2800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</a:endParaRPr>
          </a:p>
          <a:p>
            <a:r>
              <a:rPr lang="sl-SI" altLang="sl-SI">
                <a:latin typeface="Calibri" panose="020F0502020204030204" pitchFamily="34" charset="0"/>
              </a:rPr>
              <a:t> </a:t>
            </a:r>
            <a:endParaRPr lang="sl-SI" altLang="sl-S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>
            <a:extLst>
              <a:ext uri="{FF2B5EF4-FFF2-40B4-BE49-F238E27FC236}">
                <a16:creationId xmlns:a16="http://schemas.microsoft.com/office/drawing/2014/main" id="{282197E8-0017-4799-BB2E-99C1A7F81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28625"/>
            <a:ext cx="8786812" cy="554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r>
              <a:rPr lang="sl-SI" altLang="sl-SI" sz="2800">
                <a:latin typeface="Calibri" panose="020F0502020204030204" pitchFamily="34" charset="0"/>
              </a:rPr>
              <a:t>- Vzgojni cilj: vzgojiti discipliniranega in zvestega državljana ter pogumnega in vzdržljivega vojaka.</a:t>
            </a:r>
          </a:p>
          <a:p>
            <a:endParaRPr lang="sl-SI" altLang="sl-SI" sz="280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sl-SI" altLang="sl-SI" sz="2800">
                <a:latin typeface="Calibri" panose="020F0502020204030204" pitchFamily="34" charset="0"/>
              </a:rPr>
              <a:t>Državna oblast(efori) je organizirala tako vzgojo dečkov kot deklic v državnih internatih.</a:t>
            </a:r>
          </a:p>
          <a:p>
            <a:pPr>
              <a:buFontTx/>
              <a:buChar char="-"/>
            </a:pPr>
            <a:endParaRPr lang="sl-SI" altLang="sl-SI" sz="2800">
              <a:latin typeface="Calibri" panose="020F0502020204030204" pitchFamily="34" charset="0"/>
            </a:endParaRPr>
          </a:p>
          <a:p>
            <a:r>
              <a:rPr lang="sl-SI" altLang="sl-SI" sz="2800">
                <a:latin typeface="Calibri" panose="020F0502020204030204" pitchFamily="34" charset="0"/>
              </a:rPr>
              <a:t> - Prevladovala je “gimnastična</a:t>
            </a:r>
            <a:r>
              <a:rPr lang="sl-SI" altLang="sl-SI" sz="2800" i="1">
                <a:latin typeface="Calibri" panose="020F0502020204030204" pitchFamily="34" charset="0"/>
              </a:rPr>
              <a:t> </a:t>
            </a:r>
            <a:r>
              <a:rPr lang="sl-SI" altLang="sl-SI" sz="2800">
                <a:latin typeface="Calibri" panose="020F0502020204030204" pitchFamily="34" charset="0"/>
              </a:rPr>
              <a:t>vzgoja”, vendar ne zaradi lepote, ampak da bi dosegli telesno vzdržljivost in bojno usposobljenost mladine. Tudi deklice so imele strogo telesno vzgojo – da bi bile sposobne roditi krepke potomce in v sili tudi prijeti za orožje.</a:t>
            </a:r>
          </a:p>
          <a:p>
            <a:pPr>
              <a:buFontTx/>
              <a:buChar char="-"/>
            </a:pPr>
            <a:endParaRPr lang="sl-SI" altLang="sl-SI" sz="2800">
              <a:latin typeface="Calibri" panose="020F0502020204030204" pitchFamily="34" charset="0"/>
            </a:endParaRPr>
          </a:p>
          <a:p>
            <a:endParaRPr lang="sl-SI" altLang="sl-S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>
            <a:extLst>
              <a:ext uri="{FF2B5EF4-FFF2-40B4-BE49-F238E27FC236}">
                <a16:creationId xmlns:a16="http://schemas.microsoft.com/office/drawing/2014/main" id="{6BD3A012-34F9-4C39-BCAB-7BE0B52F7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0063"/>
            <a:ext cx="8310563" cy="729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r>
              <a:rPr lang="sl-SI" altLang="sl-SI" sz="2800">
                <a:latin typeface="Calibri" panose="020F0502020204030204" pitchFamily="34" charset="0"/>
              </a:rPr>
              <a:t>- Dečke so materam odvzeli, ko so imeli 6 let in so v zavodu ostali do 21. leta. </a:t>
            </a:r>
          </a:p>
          <a:p>
            <a:r>
              <a:rPr lang="sl-SI" altLang="sl-SI" sz="2800">
                <a:latin typeface="Calibri" panose="020F0502020204030204" pitchFamily="34" charset="0"/>
              </a:rPr>
              <a:t>S tem se je preprečevala tudi navezanost na družino. </a:t>
            </a:r>
          </a:p>
          <a:p>
            <a:endParaRPr lang="sl-SI" altLang="sl-SI" sz="2000" b="1">
              <a:latin typeface="Calibri" panose="020F0502020204030204" pitchFamily="34" charset="0"/>
            </a:endParaRPr>
          </a:p>
          <a:p>
            <a:r>
              <a:rPr lang="sl-SI" altLang="sl-SI" sz="2000" b="1">
                <a:latin typeface="Calibri" panose="020F0502020204030204" pitchFamily="34" charset="0"/>
              </a:rPr>
              <a:t> - </a:t>
            </a:r>
            <a:r>
              <a:rPr lang="sl-SI" altLang="sl-SI" sz="2800">
                <a:latin typeface="Calibri" panose="020F0502020204030204" pitchFamily="34" charset="0"/>
              </a:rPr>
              <a:t>Glasbena vzgoja pa je bila vezana na junaške pesmi in domovinska izročila.</a:t>
            </a:r>
          </a:p>
          <a:p>
            <a:endParaRPr lang="sl-SI" altLang="sl-SI" sz="2800" b="1">
              <a:latin typeface="Calibri" panose="020F0502020204030204" pitchFamily="34" charset="0"/>
            </a:endParaRPr>
          </a:p>
          <a:p>
            <a:r>
              <a:rPr lang="sl-SI" altLang="sl-SI" sz="2800" b="1">
                <a:latin typeface="Calibri" panose="020F0502020204030204" pitchFamily="34" charset="0"/>
              </a:rPr>
              <a:t>- </a:t>
            </a:r>
            <a:r>
              <a:rPr lang="sl-SI" altLang="sl-SI" sz="2800">
                <a:latin typeface="Calibri" panose="020F0502020204030204" pitchFamily="34" charset="0"/>
              </a:rPr>
              <a:t> Telesna vzgoja je vsebovala mnoge elemente vojaškega usposabljanja. Moralna vzgoja je bila zelo disciplinirana in obenem včasih dvolična: v primeru pomanjkanja lahko kradeš, vendar pazi da te ne dobijo – če ne,gorje ti!</a:t>
            </a:r>
            <a:endParaRPr lang="sl-SI" altLang="sl-SI" sz="2800" b="1">
              <a:latin typeface="Calibri" panose="020F0502020204030204" pitchFamily="34" charset="0"/>
            </a:endParaRPr>
          </a:p>
          <a:p>
            <a:endParaRPr lang="sl-SI" altLang="sl-SI" sz="2000" b="1">
              <a:latin typeface="Calibri" panose="020F0502020204030204" pitchFamily="34" charset="0"/>
            </a:endParaRPr>
          </a:p>
          <a:p>
            <a:endParaRPr lang="sl-SI" altLang="sl-SI" sz="2000" b="1">
              <a:latin typeface="Calibri" panose="020F0502020204030204" pitchFamily="34" charset="0"/>
            </a:endParaRPr>
          </a:p>
          <a:p>
            <a:endParaRPr lang="sl-SI" altLang="sl-SI" sz="2000" b="1">
              <a:latin typeface="Calibri" panose="020F0502020204030204" pitchFamily="34" charset="0"/>
            </a:endParaRPr>
          </a:p>
          <a:p>
            <a:endParaRPr lang="sl-SI" altLang="sl-SI" sz="2000" b="1">
              <a:latin typeface="Calibri" panose="020F0502020204030204" pitchFamily="34" charset="0"/>
            </a:endParaRPr>
          </a:p>
          <a:p>
            <a:endParaRPr lang="sl-SI" altLang="sl-SI" sz="2000" b="1">
              <a:latin typeface="Calibri" panose="020F0502020204030204" pitchFamily="34" charset="0"/>
            </a:endParaRPr>
          </a:p>
          <a:p>
            <a:endParaRPr lang="sl-SI" altLang="sl-SI" sz="2000" b="1">
              <a:latin typeface="Calibri" panose="020F0502020204030204" pitchFamily="34" charset="0"/>
            </a:endParaRPr>
          </a:p>
          <a:p>
            <a:endParaRPr lang="sl-SI" altLang="sl-SI" sz="2000" b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>
            <a:extLst>
              <a:ext uri="{FF2B5EF4-FFF2-40B4-BE49-F238E27FC236}">
                <a16:creationId xmlns:a16="http://schemas.microsoft.com/office/drawing/2014/main" id="{68B8A16F-1019-460F-AC25-93E7AD72E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714375"/>
            <a:ext cx="8094663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buFontTx/>
              <a:buChar char="-"/>
            </a:pPr>
            <a:r>
              <a:rPr lang="sl-SI" altLang="sl-SI" sz="2800">
                <a:latin typeface="Calibri" panose="020F0502020204030204" pitchFamily="34" charset="0"/>
              </a:rPr>
              <a:t>Kazni so bile izredno stroge: pretepanje, zbadanje po telesu </a:t>
            </a:r>
          </a:p>
          <a:p>
            <a:pPr>
              <a:buFontTx/>
              <a:buChar char="-"/>
            </a:pPr>
            <a:endParaRPr lang="sl-SI" altLang="sl-SI" sz="2800">
              <a:latin typeface="Calibri" panose="020F0502020204030204" pitchFamily="34" charset="0"/>
            </a:endParaRPr>
          </a:p>
          <a:p>
            <a:r>
              <a:rPr lang="sl-SI" altLang="sl-SI" sz="2800">
                <a:latin typeface="Calibri" panose="020F0502020204030204" pitchFamily="34" charset="0"/>
              </a:rPr>
              <a:t>- Od umske vzgoje so morali obvladati le lakonski</a:t>
            </a:r>
            <a:r>
              <a:rPr lang="sl-SI" altLang="sl-SI" sz="2800" i="1">
                <a:latin typeface="Calibri" panose="020F0502020204030204" pitchFamily="34" charset="0"/>
              </a:rPr>
              <a:t> </a:t>
            </a:r>
            <a:r>
              <a:rPr lang="sl-SI" altLang="sl-SI" sz="2800">
                <a:latin typeface="Calibri" panose="020F0502020204030204" pitchFamily="34" charset="0"/>
              </a:rPr>
              <a:t>govor</a:t>
            </a:r>
            <a:r>
              <a:rPr lang="sl-SI" altLang="sl-SI" sz="2800" i="1">
                <a:latin typeface="Calibri" panose="020F0502020204030204" pitchFamily="34" charset="0"/>
              </a:rPr>
              <a:t> </a:t>
            </a:r>
            <a:r>
              <a:rPr lang="sl-SI" altLang="sl-SI" sz="2800">
                <a:latin typeface="Calibri" panose="020F0502020204030204" pitchFamily="34" charset="0"/>
              </a:rPr>
              <a:t>– kratko odgovarjanje.</a:t>
            </a:r>
          </a:p>
          <a:p>
            <a:endParaRPr lang="sl-SI" altLang="sl-SI" sz="2800">
              <a:latin typeface="Calibri" panose="020F0502020204030204" pitchFamily="34" charset="0"/>
            </a:endParaRPr>
          </a:p>
          <a:p>
            <a:endParaRPr lang="sl-SI" altLang="sl-SI" sz="2800">
              <a:latin typeface="Calibri" panose="020F0502020204030204" pitchFamily="34" charset="0"/>
            </a:endParaRPr>
          </a:p>
          <a:p>
            <a:r>
              <a:rPr lang="sl-SI" altLang="sl-SI" sz="2800">
                <a:latin typeface="Calibri" panose="020F0502020204030204" pitchFamily="34" charset="0"/>
              </a:rPr>
              <a:t>- Otroke in mladino so navajali na pokoršcino in hkrati na iznajdljivost, zvitost in pogum.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>
            <a:extLst>
              <a:ext uri="{FF2B5EF4-FFF2-40B4-BE49-F238E27FC236}">
                <a16:creationId xmlns:a16="http://schemas.microsoft.com/office/drawing/2014/main" id="{AD54D239-C829-41B4-BF0D-EBBD0F4CC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500063"/>
            <a:ext cx="8358188" cy="895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r>
              <a:rPr lang="sl-SI" altLang="sl-SI" sz="4800">
                <a:latin typeface="Calibri" panose="020F0502020204030204" pitchFamily="34" charset="0"/>
              </a:rPr>
              <a:t>Deklice:</a:t>
            </a:r>
          </a:p>
          <a:p>
            <a:r>
              <a:rPr lang="sl-SI" altLang="sl-SI" sz="3200">
                <a:latin typeface="Calibri" panose="020F0502020204030204" pitchFamily="34" charset="0"/>
              </a:rPr>
              <a:t>- V Šparti vzgajali tudi mlada dekleta</a:t>
            </a:r>
          </a:p>
          <a:p>
            <a:r>
              <a:rPr lang="sl-SI" altLang="sl-SI" sz="3200">
                <a:latin typeface="Calibri" panose="020F0502020204030204" pitchFamily="34" charset="0"/>
              </a:rPr>
              <a:t>- Namen je bil vzrediti telesno krepak rod, da bi imele ženske zdrave otroke </a:t>
            </a:r>
          </a:p>
          <a:p>
            <a:r>
              <a:rPr lang="sl-SI" altLang="sl-SI" sz="3200">
                <a:latin typeface="Calibri" panose="020F0502020204030204" pitchFamily="34" charset="0"/>
              </a:rPr>
              <a:t>- Urile so se telesno in vojaško, učile borilnih veščin, petja in plesa</a:t>
            </a:r>
          </a:p>
          <a:p>
            <a:r>
              <a:rPr lang="sl-SI" altLang="sl-SI" sz="3200">
                <a:latin typeface="Calibri" panose="020F0502020204030204" pitchFamily="34" charset="0"/>
              </a:rPr>
              <a:t>- Ženske so bile svobodnejše kot moški</a:t>
            </a:r>
          </a:p>
          <a:p>
            <a:r>
              <a:rPr lang="sl-SI" altLang="sl-SI" sz="3200">
                <a:latin typeface="Calibri" panose="020F0502020204030204" pitchFamily="34" charset="0"/>
              </a:rPr>
              <a:t>- Bile so prav tako pod nadzorom države</a:t>
            </a:r>
          </a:p>
          <a:p>
            <a:r>
              <a:rPr lang="sl-SI" altLang="sl-SI" sz="3200">
                <a:latin typeface="Calibri" panose="020F0502020204030204" pitchFamily="34" charset="0"/>
              </a:rPr>
              <a:t>- Neporočenost je bila kazniva</a:t>
            </a:r>
          </a:p>
          <a:p>
            <a:endParaRPr lang="sl-SI" altLang="sl-SI" sz="3200">
              <a:latin typeface="Calibri" panose="020F0502020204030204" pitchFamily="34" charset="0"/>
            </a:endParaRPr>
          </a:p>
          <a:p>
            <a:endParaRPr lang="sl-SI" altLang="sl-SI" sz="4800">
              <a:latin typeface="Calibri" panose="020F0502020204030204" pitchFamily="34" charset="0"/>
            </a:endParaRPr>
          </a:p>
          <a:p>
            <a:endParaRPr lang="sl-SI" altLang="sl-SI" sz="4800">
              <a:latin typeface="Calibri" panose="020F0502020204030204" pitchFamily="34" charset="0"/>
            </a:endParaRPr>
          </a:p>
          <a:p>
            <a:endParaRPr lang="sl-SI" altLang="sl-SI" sz="4800">
              <a:latin typeface="Calibri" panose="020F0502020204030204" pitchFamily="34" charset="0"/>
            </a:endParaRPr>
          </a:p>
          <a:p>
            <a:endParaRPr lang="sl-SI" altLang="sl-SI" sz="4800">
              <a:latin typeface="Calibri" panose="020F0502020204030204" pitchFamily="34" charset="0"/>
            </a:endParaRPr>
          </a:p>
          <a:p>
            <a:endParaRPr lang="sl-SI" altLang="sl-SI" sz="4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ubtitle 1">
            <a:extLst>
              <a:ext uri="{FF2B5EF4-FFF2-40B4-BE49-F238E27FC236}">
                <a16:creationId xmlns:a16="http://schemas.microsoft.com/office/drawing/2014/main" id="{6A7BC5C1-85BE-47DF-973E-F81F1D2B39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028" name="Title 2">
            <a:extLst>
              <a:ext uri="{FF2B5EF4-FFF2-40B4-BE49-F238E27FC236}">
                <a16:creationId xmlns:a16="http://schemas.microsoft.com/office/drawing/2014/main" id="{7475DD50-E87F-4947-8ED6-A799D76CD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lang="sl-SI" altLang="sl-SI"/>
              <a:t>Špartanska družba</a:t>
            </a:r>
          </a:p>
        </p:txBody>
      </p:sp>
      <p:graphicFrame>
        <p:nvGraphicFramePr>
          <p:cNvPr id="1026" name="Object 2">
            <a:extLst>
              <a:ext uri="{FF2B5EF4-FFF2-40B4-BE49-F238E27FC236}">
                <a16:creationId xmlns:a16="http://schemas.microsoft.com/office/drawing/2014/main" id="{1DF72066-30C9-47E3-8254-2F3892E887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7250" y="3143250"/>
          <a:ext cx="7543800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MS Org Chart" r:id="rId3" imgW="7753320" imgH="3498840" progId="">
                  <p:embed followColorScheme="full"/>
                </p:oleObj>
              </mc:Choice>
              <mc:Fallback>
                <p:oleObj name="MS Org Chart" r:id="rId3" imgW="7753320" imgH="3498840" progId="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3143250"/>
                        <a:ext cx="7543800" cy="340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>
            <a:extLst>
              <a:ext uri="{FF2B5EF4-FFF2-40B4-BE49-F238E27FC236}">
                <a16:creationId xmlns:a16="http://schemas.microsoft.com/office/drawing/2014/main" id="{7DEC51E2-FB04-4079-BAFC-7A148C470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28625"/>
            <a:ext cx="8429625" cy="1117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r>
              <a:rPr lang="sl-SI" altLang="sl-SI" sz="4000">
                <a:latin typeface="Calibri" panose="020F0502020204030204" pitchFamily="34" charset="0"/>
              </a:rPr>
              <a:t>SLOJI PREBIVALSTVA:</a:t>
            </a:r>
          </a:p>
          <a:p>
            <a:endParaRPr lang="sl-SI" altLang="sl-SI" sz="4000">
              <a:latin typeface="Calibri" panose="020F0502020204030204" pitchFamily="34" charset="0"/>
            </a:endParaRPr>
          </a:p>
          <a:p>
            <a:r>
              <a:rPr lang="sl-SI" altLang="sl-SI" sz="4000">
                <a:latin typeface="Calibri" panose="020F0502020204030204" pitchFamily="34" charset="0"/>
              </a:rPr>
              <a:t>-SPARTIATI, POLNOPRAVNI DRŽAVLJANI, POTOMCI DORCEV, VSE OSEBNE IN POLITIČNE PRAVICE, ENAKOST IN ENAKOPRAVNOST (ZEMLJO, KI JE 9-10.000 ENAKI DEL, DOBIJO Z ŽREBOM) VRLINE: BOJ, JUNAŠTVO, “S ŠČITOM ALI NA ŠČITU”,PRVOVRSTNO OROŽJE</a:t>
            </a:r>
          </a:p>
          <a:p>
            <a:endParaRPr lang="sl-SI" altLang="sl-SI" sz="4000">
              <a:latin typeface="Calibri" panose="020F0502020204030204" pitchFamily="34" charset="0"/>
            </a:endParaRPr>
          </a:p>
          <a:p>
            <a:endParaRPr lang="sl-SI" altLang="sl-SI" sz="4000">
              <a:latin typeface="Calibri" panose="020F0502020204030204" pitchFamily="34" charset="0"/>
            </a:endParaRPr>
          </a:p>
          <a:p>
            <a:endParaRPr lang="sl-SI" altLang="sl-SI" sz="4000">
              <a:latin typeface="Calibri" panose="020F0502020204030204" pitchFamily="34" charset="0"/>
            </a:endParaRPr>
          </a:p>
          <a:p>
            <a:endParaRPr lang="sl-SI" altLang="sl-SI" sz="4000">
              <a:latin typeface="Calibri" panose="020F0502020204030204" pitchFamily="34" charset="0"/>
            </a:endParaRPr>
          </a:p>
          <a:p>
            <a:endParaRPr lang="sl-SI" altLang="sl-SI" sz="4000">
              <a:latin typeface="Calibri" panose="020F0502020204030204" pitchFamily="34" charset="0"/>
            </a:endParaRPr>
          </a:p>
          <a:p>
            <a:endParaRPr lang="sl-SI" altLang="sl-SI" sz="4000">
              <a:latin typeface="Calibri" panose="020F0502020204030204" pitchFamily="34" charset="0"/>
            </a:endParaRPr>
          </a:p>
          <a:p>
            <a:endParaRPr lang="sl-SI" altLang="sl-SI" sz="4000">
              <a:latin typeface="Calibri" panose="020F0502020204030204" pitchFamily="34" charset="0"/>
            </a:endParaRPr>
          </a:p>
          <a:p>
            <a:endParaRPr lang="sl-SI" altLang="sl-SI" sz="4000">
              <a:latin typeface="Calibri" panose="020F0502020204030204" pitchFamily="34" charset="0"/>
            </a:endParaRPr>
          </a:p>
          <a:p>
            <a:endParaRPr lang="sl-SI" altLang="sl-SI" sz="40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>
            <a:extLst>
              <a:ext uri="{FF2B5EF4-FFF2-40B4-BE49-F238E27FC236}">
                <a16:creationId xmlns:a16="http://schemas.microsoft.com/office/drawing/2014/main" id="{21A283BD-87DA-4993-B03F-2A72111A5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43063"/>
            <a:ext cx="100012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r>
              <a:rPr lang="sl-SI" altLang="sl-SI" sz="3200">
                <a:latin typeface="Calibri" panose="020F0502020204030204" pitchFamily="34" charset="0"/>
              </a:rPr>
              <a:t>- PERIOJKI, VMESNI SLOJ, SO OSEBNO SVOBODNI ,A NIMAJO POLITIČNIH PRAVIC, SO POLJEDELCI,TRGOVCI, OBRTNIKI, PLAČUJEJO DAVKE IN V PRIMERU VOJNE SO LAHKO POMOŽNE VOJAŠKE ČETE, ŽIVIJO V VEČJEM BLAGOSTANJU, KOT SPARTIATI, NE SMEJO SE POROČITI        S ŠPARTANKAMI</a:t>
            </a:r>
          </a:p>
          <a:p>
            <a:endParaRPr lang="sl-SI" altLang="sl-SI" sz="3200">
              <a:latin typeface="Calibri" panose="020F0502020204030204" pitchFamily="34" charset="0"/>
            </a:endParaRPr>
          </a:p>
          <a:p>
            <a:endParaRPr lang="sl-SI" altLang="sl-SI" sz="3200">
              <a:latin typeface="Calibri" panose="020F0502020204030204" pitchFamily="34" charset="0"/>
            </a:endParaRPr>
          </a:p>
          <a:p>
            <a:endParaRPr lang="sl-SI" altLang="sl-SI" sz="3200">
              <a:latin typeface="Calibri" panose="020F0502020204030204" pitchFamily="34" charset="0"/>
            </a:endParaRPr>
          </a:p>
          <a:p>
            <a:endParaRPr lang="sl-SI" altLang="sl-SI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483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Bradley Hand ITC</vt:lpstr>
      <vt:lpstr>Calibri</vt:lpstr>
      <vt:lpstr>Franklin Gothic Book</vt:lpstr>
      <vt:lpstr>Perpetua</vt:lpstr>
      <vt:lpstr>Wingdings 2</vt:lpstr>
      <vt:lpstr>Equity</vt:lpstr>
      <vt:lpstr>MS Org 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Špartanska družba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2019-06-04T13:11:55Z</dcterms:created>
  <dcterms:modified xsi:type="dcterms:W3CDTF">2019-06-04T13:11:55Z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