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0080625" cy="7559675"/>
  <p:notesSz cx="7559675" cy="10691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52FC3D-7F10-4024-8DE3-3D9005F9032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1238C7-3063-4E6F-8DC9-0CC84EC2DC1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79BA85-361C-4011-BEB2-B0EFAB9AE559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67668F-90BE-42F6-91D0-F4578DEDCD0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sz="1400"/>
            </a:pPr>
            <a:fld id="{20D14E37-9949-4FB3-91AC-42752C74A214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000000"/>
              </a:solidFill>
              <a:latin typeface="Arial" pitchFamily="18"/>
              <a:ea typeface="Lucida Sans Unicode" pitchFamily="2"/>
              <a:cs typeface="Lucida Sans Unicode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859114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870A4A-CD7E-40C1-BA46-039147740321}"/>
              </a:ext>
            </a:extLst>
          </p:cNvPr>
          <p:cNvSpPr>
            <a:spLocks noMove="1" noResize="1"/>
          </p:cNvSpPr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0" tIns="0" rIns="0" bIns="0" anchor="ctr" anchorCtr="1" compatLnSpc="0">
            <a:noAutofit/>
          </a:bodyPr>
          <a:lstStyle/>
          <a:p>
            <a:pPr lvl="0" rtl="0" hangingPunct="0">
              <a:buNone/>
              <a:tabLst/>
            </a:pPr>
            <a:endParaRPr lang="en-US" sz="2400">
              <a:latin typeface="Nimbus Roman No9 L" pitchFamily="18"/>
              <a:ea typeface="DejaVu Sans" pitchFamily="2"/>
              <a:cs typeface="Nimbus Sans L" pitchFamily="2"/>
            </a:endParaRPr>
          </a:p>
        </p:txBody>
      </p:sp>
      <p:sp>
        <p:nvSpPr>
          <p:cNvPr id="3" name="Slide Image Placeholder 2">
            <a:extLst>
              <a:ext uri="{FF2B5EF4-FFF2-40B4-BE49-F238E27FC236}">
                <a16:creationId xmlns:a16="http://schemas.microsoft.com/office/drawing/2014/main" id="{BD345768-83E7-447E-B735-9F2C81075C4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06280" y="812880"/>
            <a:ext cx="5343480" cy="40071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A749DD4C-DFE9-40DB-8849-3C1E95B570C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755280" y="5078160"/>
            <a:ext cx="6046920" cy="4810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compatLnSpc="1"/>
          <a:lstStyle/>
          <a:p>
            <a:endParaRPr lang="en-US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CECB8C46-4887-45BD-A2B9-5EDE74B40420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79600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0">
            <a:noAutofit/>
          </a:bodyPr>
          <a:lstStyle>
            <a:lvl1pPr marL="0" marR="0" lvl="0" indent="0" rtl="0" hangingPunct="0">
              <a:lnSpc>
                <a:spcPct val="95000"/>
              </a:lnSpc>
              <a:buNone/>
              <a:tabLst/>
              <a:defRPr lang="sl-SI" sz="1400">
                <a:solidFill>
                  <a:srgbClr val="000000"/>
                </a:solidFill>
                <a:latin typeface="Times New Roman" pitchFamily="18"/>
                <a:ea typeface="DejaVu Sans" pitchFamily="2"/>
                <a:cs typeface="Nimbus Sans L" pitchFamily="2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9FD435-3F30-4806-8C9B-D83215DE4A7A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4277880" y="0"/>
            <a:ext cx="3279959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0">
            <a:noAutofit/>
          </a:bodyPr>
          <a:lstStyle>
            <a:lvl1pPr marL="0" marR="0" lvl="0" indent="0" algn="r" rtl="0" hangingPunct="0">
              <a:lnSpc>
                <a:spcPct val="95000"/>
              </a:lnSpc>
              <a:buNone/>
              <a:tabLst/>
              <a:defRPr lang="sl-SI" sz="1400">
                <a:solidFill>
                  <a:srgbClr val="000000"/>
                </a:solidFill>
                <a:latin typeface="Times New Roman" pitchFamily="18"/>
                <a:ea typeface="DejaVu Sans" pitchFamily="2"/>
                <a:cs typeface="Nimbus Sans L" pitchFamily="2"/>
              </a:defRPr>
            </a:lvl1pPr>
          </a:lstStyle>
          <a:p>
            <a:pPr lvl="0"/>
            <a:endParaRPr lang="sl-S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F71D6A61-FB92-45D9-86A0-1C255C8F27D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10156320"/>
            <a:ext cx="3279600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>
            <a:noAutofit/>
          </a:bodyPr>
          <a:lstStyle>
            <a:lvl1pPr marL="0" marR="0" lvl="0" indent="0" rtl="0" hangingPunct="0">
              <a:lnSpc>
                <a:spcPct val="95000"/>
              </a:lnSpc>
              <a:buNone/>
              <a:tabLst/>
              <a:defRPr lang="sl-SI" sz="1400">
                <a:solidFill>
                  <a:srgbClr val="000000"/>
                </a:solidFill>
                <a:latin typeface="Times New Roman" pitchFamily="18"/>
                <a:ea typeface="DejaVu Sans" pitchFamily="2"/>
                <a:cs typeface="Nimbus Sans L" pitchFamily="2"/>
              </a:defRPr>
            </a:lvl1pPr>
          </a:lstStyle>
          <a:p>
            <a:pPr lvl="0"/>
            <a:endParaRPr lang="sl-S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227F30-A505-472E-B1B0-2258F348F5C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4277880" y="10156320"/>
            <a:ext cx="3279959" cy="53388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>
            <a:noAutofit/>
          </a:bodyPr>
          <a:lstStyle>
            <a:lvl1pPr marL="0" marR="0" lvl="0" indent="0" algn="r" rtl="0" hangingPunct="0">
              <a:lnSpc>
                <a:spcPct val="95000"/>
              </a:lnSpc>
              <a:buNone/>
              <a:tabLst/>
              <a:defRPr lang="sl-SI" sz="1400">
                <a:solidFill>
                  <a:srgbClr val="000000"/>
                </a:solidFill>
                <a:latin typeface="Times New Roman" pitchFamily="18"/>
                <a:ea typeface="DejaVu Sans" pitchFamily="2"/>
                <a:cs typeface="Nimbus Sans L" pitchFamily="2"/>
              </a:defRPr>
            </a:lvl1pPr>
          </a:lstStyle>
          <a:p>
            <a:pPr lvl="0"/>
            <a:fld id="{58938643-5EBB-42B9-8DB6-A16D4A918FB0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32489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48919" algn="l"/>
        <a:tab pos="898199" algn="l"/>
        <a:tab pos="1347480" algn="l"/>
        <a:tab pos="1796760" algn="l"/>
        <a:tab pos="2246040" algn="l"/>
        <a:tab pos="2695320" algn="l"/>
        <a:tab pos="3144600" algn="l"/>
        <a:tab pos="3593880" algn="l"/>
        <a:tab pos="4043159" algn="l"/>
        <a:tab pos="4492440" algn="l"/>
        <a:tab pos="4941719" algn="l"/>
        <a:tab pos="5391000" algn="l"/>
        <a:tab pos="5840280" algn="l"/>
        <a:tab pos="6289560" algn="l"/>
        <a:tab pos="6738840" algn="l"/>
        <a:tab pos="7188120" algn="l"/>
        <a:tab pos="7637400" algn="l"/>
        <a:tab pos="8086679" algn="l"/>
        <a:tab pos="8535960" algn="l"/>
        <a:tab pos="898524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F7138D2-6E81-492F-81D0-62F6B2A8ECEE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87A61BFF-C7B8-4773-BCF9-F6486571B47A}" type="slidenum">
              <a:t>1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6A2B92D-DFEE-4A93-9D71-21E5CBA64AA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585D29-8332-471E-80C0-AD71031F8CB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FD55D738-BE30-416C-91D9-5F4DAFC713DC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D31F4F2F-0FF6-4207-B580-3C7A3DB51E83}" type="slidenum">
              <a:t>10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D61357-0665-4795-8BFA-8542E489CC6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0E22FCE-CF52-4D7B-8B0C-C125601C404A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D1B57BD-229B-4EBB-867C-1F67590279E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A7C3407C-22CD-4089-A2C8-1BD88ECF57E5}" type="slidenum">
              <a:t>11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54569BC-6B67-4900-88C7-702B40E7556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3C5F5BF-DA41-494C-A8E7-94F1A4E0A88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4E12287-7D55-4A56-9A24-EAA53AF6A5F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34B92927-5DE2-4697-AE5E-53D17CA1C7AD}" type="slidenum">
              <a:t>12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9E29C5B-1393-40A8-9EBD-C8BB142478E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0CD7CF9-4293-47BF-9546-462A87A86BB4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C8554991-B01C-463B-95F3-E4146F43364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E41EA7AE-C075-49FD-9EEA-A013434CFE1B}" type="slidenum">
              <a:t>2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9CA15A-BA6D-4814-BD29-A136E7D225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29FE8F2-ED40-4B0E-BBB1-0D104244050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A41A6E0C-D25B-4BE8-9EF3-7DF76189BB3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AC3D61A4-867F-41A0-88B1-A89177201A85}" type="slidenum">
              <a:t>3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F8CEDE-0446-431A-9701-828FCE8E6F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D90E5D5-6531-43BF-AD66-B2FD85352FA2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1E97F40B-862F-4E87-A1AB-F0A960A4C02A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B371F4C6-ABAF-4656-B19C-A060D56D65C2}" type="slidenum">
              <a:t>4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4FEDC33-78A2-44EE-A826-57A29348EB0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6560A07-8951-436C-B01B-E77E501902DF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64987AF4-C7F3-495A-A4EF-6472E372228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BDC7290F-0793-431A-833D-789E504DFA51}" type="slidenum">
              <a:t>5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3AB28FB5-F729-4E89-B796-970B6D9B70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B407A7B-7B4D-454F-B9BF-D968004F143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04337952-27AD-42C6-9EBE-C4DD29553886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950A2DBB-4A52-4F4D-8D80-1BC943580A72}" type="slidenum">
              <a:t>6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218F22C-6FC5-4BC1-8A3A-B3D8F9AD2B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C9B7B67-6771-48D9-BCFC-ECE0039EA6D1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D65BA2F6-02DD-47BA-8F93-4F8C8E780295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F2DDF985-F0D8-4D2F-A26D-E7E2A94B1746}" type="slidenum">
              <a:t>7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35C7D13-011E-4B1F-9A59-F1E95CDA0F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9DF2087-DDF6-4AAF-82B5-BFB406055FC8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E5BA55C4-8939-407F-B7AF-6D6CF5DD69C0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B10A5CE8-AA81-48F5-93CE-1FD97A3E3F06}" type="slidenum">
              <a:t>8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483B3649-CD19-496E-8E40-CBE0850865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F170891-28B8-433E-80A8-204DDD635EE5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7">
            <a:extLst>
              <a:ext uri="{FF2B5EF4-FFF2-40B4-BE49-F238E27FC236}">
                <a16:creationId xmlns:a16="http://schemas.microsoft.com/office/drawing/2014/main" id="{B00EF323-DEDB-41B1-983C-609DC4E5DDF2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0" tIns="0" rIns="0" bIns="0" anchor="b" anchorCtr="0" compatLnSpc="0">
            <a:noAutofit/>
          </a:bodyPr>
          <a:lstStyle/>
          <a:p>
            <a:pPr lvl="0"/>
            <a:fld id="{C07BE640-2A70-4831-9B1B-572F04AC3DDA}" type="slidenum">
              <a:t>9</a:t>
            </a:fld>
            <a:endParaRPr lang="sl-SI"/>
          </a:p>
        </p:txBody>
      </p:sp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57CA89A-A4FB-4024-9AFF-70111FE1F5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DD7E459-7A29-43E6-BE23-9141F1CF1CA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755280" y="5078160"/>
            <a:ext cx="6046920" cy="4810680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F552F-1C38-4C94-A8D4-ED6050D3BC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EE8CD-DE25-4671-9173-7DF9EA623F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06845-D027-412D-B336-6E7C2C72E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49B56-1AFE-4CB9-97A9-0345E3944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3CB242-49F8-4745-9EDF-FDC4AB77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2B49143-EADA-4055-B192-461C10F510A1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92211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03955-A462-41EE-86DF-4B55FC667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20523D-2D44-4B7D-829C-1AC315EF2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93795-7DAE-4EE4-8D57-B22736D79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F6E92-BC6B-4D0B-8B94-73C6E20ED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BBF018-374A-4A78-9FD3-BDF761F11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38640F-E546-411B-9FBD-FA1E7E728818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9520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29AC7E-AE3C-4963-8ADF-258469AFC6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981EF9-E3BE-4D24-BD29-897133B30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0DCC5D-E220-415F-9D59-E9225C9FA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F72AF-9C93-4021-8441-EC867035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2D071-CE11-48FB-BF4C-DE615651F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EC1BD71-7272-489D-A40C-8D37191C2F1C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551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54E9E-4004-411A-BA6D-7B3EDFCEA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5CDEA-16C1-4D3B-A8CE-7E606AF41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A29EFB-89A5-4F3C-A4F1-2E8D34980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6A628-BC77-430F-A668-2A0E1A504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81627-EB3F-4F03-954A-DA83CB007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240629-B11B-4BA3-AC6B-48D7B3B8CF90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8843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6B390-5F71-46F4-84CC-2FB010019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9B874-E18F-41DB-B45E-E6E262AFD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36B683-EB2F-4791-AD98-7E57C8DF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5CA2D-EE0D-44FD-AC98-6715A74FA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60D14-2707-4671-A20D-8ECF823F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C8839B2-87B0-426C-B8BC-0190F100FDAD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9576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2B4DD-C938-412B-AB94-07FD01141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86B6E-35A3-4BC1-B842-153A01725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C7A47E-EFE3-4869-A575-8D8DA45ACA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171455-1A76-489F-97AC-D879F874F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54581-CCED-4120-942D-3D200B61F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0CB3C-05A8-47D1-A0F7-4DBA455D1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D5945D7-DED0-4E86-ABE4-25527E69AB46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730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B6900-A001-4746-BD15-7C9538E61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5CB1-B622-4714-9697-D05171ECF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0F3630-3FBA-4A46-8F6E-546257E79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5CF6D9-0EBC-4E59-B1A5-28B3830A5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A69641-767D-4549-A83C-6FC6F67E9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D58E7D-0C6F-46E3-9F19-03EEA25F2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91BD6E-CEA2-4765-8A4E-01B50D571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E34D8-424D-4572-BE31-12EB9BF8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68EB0E-CAB1-40C5-8D8E-CFBBD74BCB36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9956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00163-9741-4A88-9800-11CC3C242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4385F0-4DCF-4D06-A2C6-870028A6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0A92A-31EE-488B-ACBF-15F769901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8B79E6-2A45-468D-A6F0-F5F8EC5B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BC9B46-22A0-4557-808A-D74496B7CD5F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8628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AA880-9D88-4349-8EAA-41703D4C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F28BAC-D51D-43A3-80B2-C7F2CF28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5596A1-2860-4601-AC31-A3C05904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EAAFCD-8790-4781-81E2-DD9B842B58D2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7746577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A8C41-0142-4867-9032-A93284482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62B06-7E04-4BB4-A6CB-D53E36247F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4EE77-5655-459E-9D1D-78E8306E9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969B36-5C72-4808-9F9F-B2C96E45A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19D74-5834-4E32-8011-13A96F30E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275E9-59C0-4DC8-A891-384A9B73F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5C890C-8F36-4C46-9582-B71FF884B17D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5096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A202-EC92-48D4-8EAB-60A79E73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0E3549-1453-4680-B5F7-8FF625906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4CD15-341A-409C-962D-312583556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D86A1-CCAE-481B-9129-1DB23EFBE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84615B-D6DD-45F7-B226-5DF580D43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985CEB-785D-4433-8B3E-E2E3CEA2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E6D724-1404-4DA2-8263-4BF851E70B89}" type="slidenum"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6403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E6FF00"/>
            </a:gs>
          </a:gsLst>
          <a:path path="rect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07B68A-F183-4EA3-9884-314F7C1CFB1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2920" y="301320"/>
            <a:ext cx="9069480" cy="12607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 compatLnSpc="1"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D606C6-8A6F-4419-921B-2097E94A2D0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02920" y="1768320"/>
            <a:ext cx="9069480" cy="4988160"/>
          </a:xfrm>
          <a:prstGeom prst="rect">
            <a:avLst/>
          </a:prstGeom>
          <a:noFill/>
          <a:ln>
            <a:noFill/>
          </a:ln>
        </p:spPr>
        <p:txBody>
          <a:bodyPr vert="horz" lIns="0" tIns="28080" rIns="0" bIns="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74ED26-FC4F-47BC-AD2E-E6AD427B167B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502920" y="6886440"/>
            <a:ext cx="2346120" cy="5194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sl-SI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960BD-7342-40C5-93E3-DEE00C6FC2A7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448080" y="6886440"/>
            <a:ext cx="3193920" cy="5194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sl-SI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CC74F-FD3C-4669-97BC-EB9CBE5FB85A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7227720" y="6886440"/>
            <a:ext cx="2346480" cy="5194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rtl="0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sl-SI" sz="1800" b="0" i="0" u="none" strike="noStrike" baseline="0">
                <a:solidFill>
                  <a:srgbClr val="000000"/>
                </a:solidFill>
                <a:latin typeface="Arial" pitchFamily="18"/>
                <a:ea typeface="Lucida Sans Unicode" pitchFamily="2"/>
                <a:cs typeface="Lucida Sans Unicode" pitchFamily="2"/>
              </a:defRPr>
            </a:lvl1pPr>
          </a:lstStyle>
          <a:p>
            <a:pPr lvl="0"/>
            <a:fld id="{98847D67-40C6-42B8-9C65-BDB777808CFA}" type="slidenum"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indent="0" algn="ctr" rtl="0" hangingPunct="0">
        <a:lnSpc>
          <a:spcPct val="93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en-US" sz="4400" b="0" i="0" u="none" strike="noStrike" baseline="0">
          <a:ln>
            <a:noFill/>
          </a:ln>
          <a:solidFill>
            <a:srgbClr val="000000"/>
          </a:solidFill>
          <a:latin typeface="Arial" pitchFamily="18"/>
          <a:cs typeface="Lucida Sans Unicode" pitchFamily="2"/>
        </a:defRPr>
      </a:lvl1pPr>
    </p:titleStyle>
    <p:bodyStyle>
      <a:lvl1pPr marL="342720" marR="0" indent="-342720" algn="l" rtl="0" hangingPunct="0">
        <a:lnSpc>
          <a:spcPct val="93000"/>
        </a:lnSpc>
        <a:spcBef>
          <a:spcPts val="0"/>
        </a:spcBef>
        <a:spcAft>
          <a:spcPts val="1423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en-US" sz="3200" b="0" i="0" u="none" strike="noStrike" baseline="0">
          <a:ln>
            <a:noFill/>
          </a:ln>
          <a:solidFill>
            <a:srgbClr val="000000"/>
          </a:solidFill>
          <a:latin typeface="Arial" pitchFamily="18"/>
          <a:cs typeface="Lucida Sans Unicode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454BD-D9A0-42CA-8142-AEF1C219F37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0000" y="1979640"/>
            <a:ext cx="9070920" cy="117180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ŠPARTANSKA VZGOJA</a:t>
            </a: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91578AEF-5E71-4ED0-9505-9EBA74ABA402}"/>
              </a:ext>
            </a:extLst>
          </p:cNvPr>
          <p:cNvSpPr/>
          <p:nvPr/>
        </p:nvSpPr>
        <p:spPr>
          <a:xfrm>
            <a:off x="2879640" y="3252960"/>
            <a:ext cx="3780000" cy="345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60840" rIns="90000" bIns="45000" anchor="t" anchorCtr="0" compatLnSpc="0">
            <a:noAutofit/>
          </a:bodyPr>
          <a:lstStyle/>
          <a:p>
            <a:pPr marL="0" marR="0" lvl="0" indent="0" rtl="0" hangingPunct="0">
              <a:lnSpc>
                <a:spcPct val="93000"/>
              </a:lnSpc>
              <a:buNone/>
              <a:tabLst/>
            </a:pPr>
            <a:r>
              <a:rPr lang="sl-SI" sz="2400">
                <a:solidFill>
                  <a:srgbClr val="FF6633"/>
                </a:solidFill>
                <a:latin typeface="Nimbus Roman No9 L" pitchFamily="18"/>
                <a:ea typeface="DejaVu Sans" pitchFamily="2"/>
                <a:cs typeface="Nimbus Sans L" pitchFamily="2"/>
              </a:rPr>
              <a:t>                </a:t>
            </a:r>
            <a:r>
              <a:rPr lang="sl-SI" sz="2400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Roman No9 L" pitchFamily="18"/>
                <a:ea typeface="DejaVu Sans" pitchFamily="2"/>
                <a:cs typeface="Nimbus Sans L" pitchFamily="2"/>
              </a:rPr>
              <a:t> REFERAT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434BBD5F-A2A4-422A-B79B-4F687B400080}"/>
              </a:ext>
            </a:extLst>
          </p:cNvPr>
          <p:cNvSpPr/>
          <p:nvPr/>
        </p:nvSpPr>
        <p:spPr>
          <a:xfrm>
            <a:off x="539640" y="4319640"/>
            <a:ext cx="540000" cy="2879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>
            <a:noAutofit/>
          </a:bodyPr>
          <a:lstStyle/>
          <a:p>
            <a:pPr lvl="0" rtl="0" hangingPunct="0">
              <a:buNone/>
              <a:tabLst/>
            </a:pPr>
            <a:endParaRPr lang="en-US" sz="2400">
              <a:latin typeface="Nimbus Roman No9 L" pitchFamily="18"/>
              <a:ea typeface="DejaVu Sans" pitchFamily="2"/>
              <a:cs typeface="Nimbus Sans L" pitchFamily="2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08634AFA-988F-4E0B-831B-0E2B99A6C804}"/>
              </a:ext>
            </a:extLst>
          </p:cNvPr>
          <p:cNvSpPr/>
          <p:nvPr/>
        </p:nvSpPr>
        <p:spPr>
          <a:xfrm>
            <a:off x="539640" y="5348160"/>
            <a:ext cx="7716960" cy="167183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60840" rIns="90000" bIns="45000" anchor="t" anchorCtr="0" compatLnSpc="0">
            <a:noAutofit/>
          </a:bodyPr>
          <a:lstStyle/>
          <a:p>
            <a:pPr marL="0" marR="0" lvl="0" indent="0" rtl="0" hangingPunct="0">
              <a:lnSpc>
                <a:spcPct val="93000"/>
              </a:lnSpc>
              <a:buNone/>
              <a:tabLst/>
            </a:pPr>
            <a:r>
              <a:rPr lang="sl-SI" sz="2400" b="1" dirty="0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  <a:latin typeface="Nimbus Roman No9 L" pitchFamily="18"/>
                <a:ea typeface="DejaVu Sans" pitchFamily="2"/>
                <a:cs typeface="Nimbus Sans L" pitchFamily="2"/>
              </a:rPr>
              <a:t>PREDMET: ZGODOVINA</a:t>
            </a:r>
          </a:p>
          <a:p>
            <a:pPr marL="0" marR="0" lvl="0" indent="0" rtl="0" hangingPunct="0">
              <a:lnSpc>
                <a:spcPct val="93000"/>
              </a:lnSpc>
              <a:buNone/>
              <a:tabLst/>
            </a:pPr>
            <a:endParaRPr lang="sl-SI" sz="2400" b="1" dirty="0">
              <a:solidFill>
                <a:srgbClr val="FF6633"/>
              </a:solidFill>
              <a:effectLst>
                <a:outerShdw dist="17961" dir="2700000">
                  <a:scrgbClr r="0" g="0" b="0"/>
                </a:outerShdw>
              </a:effectLst>
              <a:latin typeface="Nimbus Roman No9 L" pitchFamily="18"/>
              <a:ea typeface="DejaVu Sans" pitchFamily="2"/>
              <a:cs typeface="Nimbus Sans L" pitchFamily="2"/>
            </a:endParaRPr>
          </a:p>
          <a:p>
            <a:pPr marL="0" marR="0" lvl="0" indent="0" rtl="0" hangingPunct="0">
              <a:lnSpc>
                <a:spcPct val="93000"/>
              </a:lnSpc>
              <a:buNone/>
              <a:tabLst/>
            </a:pPr>
            <a:endParaRPr lang="sl-SI" sz="2400" b="1" dirty="0">
              <a:solidFill>
                <a:srgbClr val="FF6633"/>
              </a:solidFill>
              <a:effectLst>
                <a:outerShdw dist="17961" dir="2700000">
                  <a:scrgbClr r="0" g="0" b="0"/>
                </a:outerShdw>
              </a:effectLst>
              <a:latin typeface="Nimbus Roman No9 L" pitchFamily="18"/>
              <a:ea typeface="DejaVu Sans" pitchFamily="2"/>
              <a:cs typeface="Nimbus Sans L" pitchFamily="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F697C-1CD7-407C-A669-15F1175F9AE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VZGOJA DEKLIC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B6C39-F37F-4A90-AF1A-B258A14B2D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2920" y="1767960"/>
            <a:ext cx="9070920" cy="4899240"/>
          </a:xfrm>
        </p:spPr>
        <p:txBody>
          <a:bodyPr wrap="square" tIns="31680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 sz="3600"/>
              <a:t>Hoteli so imeti močna dekleta da bi državi rodile čim več močnih otrok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 sz="3600"/>
              <a:t>Ko so bile noseče so morale telovaditi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E0908-6D01-46F7-88AC-4382B6A6C29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01680"/>
            <a:ext cx="9070920" cy="126252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ZAKLJUČEK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77559C-58D4-4522-A3B1-ECFC1D1DC570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68000" y="1800360"/>
            <a:ext cx="9070920" cy="4899240"/>
          </a:xfrm>
        </p:spPr>
        <p:txBody>
          <a:bodyPr wrap="square" anchor="ctr">
            <a:spAutoFit/>
          </a:bodyPr>
          <a:lstStyle/>
          <a:p>
            <a:pPr lvl="0">
              <a:spcAft>
                <a:spcPts val="0"/>
              </a:spcAft>
            </a:pPr>
            <a:r>
              <a:rPr lang="sl-SI"/>
              <a:t>Šparta je s takšno vzgojo pridobila močne, ubogljive in pogumne vojake, ki so se žrtvovali za svojo domovino.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2AFFF-D2D3-45D1-868A-EA6770691AA0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VIRI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0717D4-AEB2-4C67-AC2F-C03193514B2F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2920" y="1814040"/>
            <a:ext cx="9070920" cy="4899600"/>
          </a:xfrm>
        </p:spPr>
        <p:txBody>
          <a:bodyPr wrap="square" anchor="ctr">
            <a:spAutoFit/>
          </a:bodyPr>
          <a:lstStyle/>
          <a:p>
            <a:pPr lvl="0">
              <a:spcAft>
                <a:spcPts val="0"/>
              </a:spcAft>
            </a:pPr>
            <a:r>
              <a:rPr lang="sl-SI"/>
              <a:t>1. MERVIC SIMONIČ K. Špartanska vzgoja. Ljubljana:modrijan,1999</a:t>
            </a:r>
          </a:p>
          <a:p>
            <a:pPr lvl="0">
              <a:spcAft>
                <a:spcPts val="0"/>
              </a:spcAft>
            </a:pPr>
            <a:r>
              <a:rPr lang="sl-SI"/>
              <a:t>2. Sparta.Ljubljana:2001</a:t>
            </a:r>
          </a:p>
          <a:p>
            <a:pPr lvl="0">
              <a:spcAft>
                <a:spcPts val="0"/>
              </a:spcAft>
            </a:pPr>
            <a:endParaRPr lang="sl-SI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EBC5-4F4C-4063-A3EA-465526A75D66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01680"/>
            <a:ext cx="9070920" cy="126252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KAZALO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3CC32E-E9AB-4747-9332-8A7237DA4D79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360000" y="554040"/>
            <a:ext cx="9070920" cy="6105959"/>
          </a:xfrm>
        </p:spPr>
        <p:txBody>
          <a:bodyPr wrap="square" anchor="ctr">
            <a:spAutoFit/>
          </a:bodyPr>
          <a:lstStyle/>
          <a:p>
            <a:pPr lvl="0">
              <a:spcAft>
                <a:spcPts val="0"/>
              </a:spcAft>
            </a:pPr>
            <a:endParaRPr lang="sl-SI"/>
          </a:p>
          <a:p>
            <a:pPr lvl="0">
              <a:spcAft>
                <a:spcPts val="0"/>
              </a:spcAft>
            </a:pPr>
            <a:r>
              <a:rPr lang="sl-SI"/>
              <a:t>1.  UVOD                                                        3</a:t>
            </a:r>
          </a:p>
          <a:p>
            <a:pPr lvl="0">
              <a:spcAft>
                <a:spcPts val="0"/>
              </a:spcAft>
            </a:pPr>
            <a:r>
              <a:rPr lang="sl-SI"/>
              <a:t>2.  ŠPARTA                                                     4</a:t>
            </a:r>
          </a:p>
          <a:p>
            <a:pPr lvl="0">
              <a:spcAft>
                <a:spcPts val="0"/>
              </a:spcAft>
            </a:pPr>
            <a:r>
              <a:rPr lang="sl-SI"/>
              <a:t>3.  PREGLED NOVOROJENCEV                  5</a:t>
            </a:r>
          </a:p>
          <a:p>
            <a:pPr lvl="0">
              <a:spcAft>
                <a:spcPts val="0"/>
              </a:spcAft>
            </a:pPr>
            <a:r>
              <a:rPr lang="sl-SI"/>
              <a:t>4.  VZGOJA DOJENČKOV                             6</a:t>
            </a:r>
          </a:p>
          <a:p>
            <a:pPr lvl="0">
              <a:spcAft>
                <a:spcPts val="0"/>
              </a:spcAft>
            </a:pPr>
            <a:r>
              <a:rPr lang="sl-SI"/>
              <a:t>5.  HORDE                                                      7</a:t>
            </a:r>
          </a:p>
          <a:p>
            <a:pPr lvl="0">
              <a:spcAft>
                <a:spcPts val="0"/>
              </a:spcAft>
            </a:pPr>
            <a:r>
              <a:rPr lang="sl-SI"/>
              <a:t>6.  VZGOJA DEČKOV                                     8</a:t>
            </a:r>
          </a:p>
          <a:p>
            <a:pPr lvl="0">
              <a:spcAft>
                <a:spcPts val="0"/>
              </a:spcAft>
            </a:pPr>
            <a:r>
              <a:rPr lang="sl-SI"/>
              <a:t>7.  VZGOJA PO 12. LETU                               9</a:t>
            </a:r>
          </a:p>
          <a:p>
            <a:pPr lvl="0">
              <a:spcAft>
                <a:spcPts val="0"/>
              </a:spcAft>
            </a:pPr>
            <a:r>
              <a:rPr lang="sl-SI"/>
              <a:t>8.  VZGOJA DEKLIC                                      10</a:t>
            </a:r>
          </a:p>
          <a:p>
            <a:pPr lvl="0">
              <a:spcAft>
                <a:spcPts val="0"/>
              </a:spcAft>
            </a:pPr>
            <a:r>
              <a:rPr lang="sl-SI"/>
              <a:t>9.  ZAKJUČEK                                                11</a:t>
            </a:r>
          </a:p>
          <a:p>
            <a:pPr lvl="0">
              <a:spcAft>
                <a:spcPts val="0"/>
              </a:spcAft>
            </a:pPr>
            <a:r>
              <a:rPr lang="sl-SI"/>
              <a:t>10. LITERATURA                                            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49ECA-6D4C-4E46-9760-88AF2378A5D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UVOD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E992D9-E19C-4A00-B486-E0CFB9BF207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502920" y="1814040"/>
            <a:ext cx="9070920" cy="4899600"/>
          </a:xfrm>
        </p:spPr>
        <p:txBody>
          <a:bodyPr wrap="square" anchor="ctr">
            <a:spAutoFit/>
          </a:bodyPr>
          <a:lstStyle/>
          <a:p>
            <a:pPr lvl="0">
              <a:spcAft>
                <a:spcPts val="0"/>
              </a:spcAft>
            </a:pPr>
            <a:r>
              <a:rPr lang="sl-SI"/>
              <a:t>Mesto Šparta je bila v vojski ena najmočnejših Grških polis. Da pa je postala tako močna z tako</a:t>
            </a:r>
          </a:p>
          <a:p>
            <a:pPr lvl="0">
              <a:spcAft>
                <a:spcPts val="0"/>
              </a:spcAft>
            </a:pPr>
            <a:r>
              <a:rPr lang="sl-SI"/>
              <a:t>močnimi vojaki je najbolj pripomogla njihova vzgoja imenovana Špartanska vzgoja.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50849-ED51-4EC9-B633-DC360FD18B7C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01680"/>
            <a:ext cx="9070920" cy="126252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ŠPARTA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64580-402E-492E-9E78-9E18E02A03D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280" y="1768320"/>
            <a:ext cx="4425840" cy="498960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Ustanovili Dorci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Po moči so se lahko merile le z Atenami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F905D-5C33-4143-9C5C-0A747D280E9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01680"/>
            <a:ext cx="9070920" cy="126252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PREGLED NOVOROJENCEV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D38402-8220-4594-BF11-A386EB908B09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280" y="1768320"/>
            <a:ext cx="4425840" cy="498960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Novorojenca so odnesli v govoriško dvorano, kjer so otroka preizkali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Zdrave in močne so pustili živeti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Slabotne in bolne pa odnesli v skalnat prepad ob Tajgentosu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643F5-5173-4662-AD26-8F15B4C22F6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01680"/>
            <a:ext cx="9070920" cy="126252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VZGOJA DOJENČKOV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A2321-87CE-4F0B-A5CC-29386F1F429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3280" y="1767960"/>
            <a:ext cx="9215280" cy="435132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Vzgajale so jih v :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Nezbirčne, niso se bali teme in samote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--&gt;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C8F92-B4C8-4F7E-8773-0D2320307FE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HORDE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F0352-C25D-47E5-B128-8B259841C26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2920" y="1767960"/>
            <a:ext cx="9070920" cy="489924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Dečki stari 7 let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Skupaj rasli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Deležni enake vzgoje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Se navajali biti vedno skupaj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Imeli so sebi enakega vodjo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041FA-D924-42C9-B551-7BAF520D287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VZGOJA DEČKOV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CC14E1-0C04-48BE-9927-75B01BC796A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2920" y="1767960"/>
            <a:ext cx="9070920" cy="489924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Branja in pisanja so se učili kolikor je bilo potrebno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Prenašati so morali napor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Osrtiženi so bili do kože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Hodili so bosi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Goli izvajali vaje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DEBC4-453B-4076-AA6A-DF41EF84E24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502920" y="345600"/>
            <a:ext cx="9070920" cy="1172160"/>
          </a:xfrm>
        </p:spPr>
        <p:txBody>
          <a:bodyPr wrap="square" tIns="38880">
            <a:spAutoFit/>
          </a:bodyPr>
          <a:lstStyle/>
          <a:p>
            <a:pPr lvl="0"/>
            <a:r>
              <a:rPr lang="sl-SI" b="1">
                <a:solidFill>
                  <a:srgbClr val="FF6633"/>
                </a:solidFill>
                <a:effectLst>
                  <a:outerShdw dist="17961" dir="2700000">
                    <a:scrgbClr r="0" g="0" b="0"/>
                  </a:outerShdw>
                </a:effectLst>
              </a:rPr>
              <a:t>VZGOJA PO 12. LETU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E1124-FB82-4505-91F1-84E55E0B781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68000" y="1800360"/>
            <a:ext cx="9070920" cy="4898880"/>
          </a:xfrm>
        </p:spPr>
        <p:txBody>
          <a:bodyPr wrap="square"/>
          <a:lstStyle/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Z 12. letom niso smeli: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Nositi spodnjega perila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Dobili so samo en plašč na leto</a:t>
            </a:r>
          </a:p>
          <a:p>
            <a:pPr marL="0" lvl="0" indent="0">
              <a:buClr>
                <a:srgbClr val="000000"/>
              </a:buClr>
              <a:buSzPct val="45000"/>
              <a:buFont typeface="Wingdings" pitchFamily="2"/>
              <a:buChar char=""/>
              <a:tabLst>
                <a:tab pos="0" algn="l"/>
                <a:tab pos="106200" algn="l"/>
                <a:tab pos="555480" algn="l"/>
                <a:tab pos="1004760" algn="l"/>
                <a:tab pos="1454040" algn="l"/>
                <a:tab pos="1903320" algn="l"/>
                <a:tab pos="2352600" algn="l"/>
                <a:tab pos="2801880" algn="l"/>
                <a:tab pos="3251159" algn="l"/>
                <a:tab pos="3700440" algn="l"/>
                <a:tab pos="4149719" algn="l"/>
                <a:tab pos="4598640" algn="l"/>
                <a:tab pos="5047920" algn="l"/>
                <a:tab pos="5497200" algn="l"/>
                <a:tab pos="5946480" algn="l"/>
                <a:tab pos="6395759" algn="l"/>
                <a:tab pos="6845040" algn="l"/>
                <a:tab pos="7294319" algn="l"/>
                <a:tab pos="7743600" algn="l"/>
                <a:tab pos="8192880" algn="l"/>
                <a:tab pos="8642160" algn="l"/>
              </a:tabLst>
            </a:pPr>
            <a:r>
              <a:rPr lang="sl-SI"/>
              <a:t>Telo so imeli pokrito z blatom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Custom</PresentationFormat>
  <Paragraphs>65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Nimbus Roman No9 L</vt:lpstr>
      <vt:lpstr>Times New Roman</vt:lpstr>
      <vt:lpstr>Wingdings</vt:lpstr>
      <vt:lpstr>Default</vt:lpstr>
      <vt:lpstr>ŠPARTANSKA VZGOJA</vt:lpstr>
      <vt:lpstr>KAZALO</vt:lpstr>
      <vt:lpstr>UVOD</vt:lpstr>
      <vt:lpstr>ŠPARTA</vt:lpstr>
      <vt:lpstr>PREGLED NOVOROJENCEV</vt:lpstr>
      <vt:lpstr>VZGOJA DOJENČKOV</vt:lpstr>
      <vt:lpstr>HORDE</vt:lpstr>
      <vt:lpstr>VZGOJA DEČKOV</vt:lpstr>
      <vt:lpstr>VZGOJA PO 12. LETU</vt:lpstr>
      <vt:lpstr>VZGOJA DEKLIC</vt:lpstr>
      <vt:lpstr>ZAKLJUČEK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2019-06-03T09:16:39Z</dcterms:created>
  <dcterms:modified xsi:type="dcterms:W3CDTF">2019-06-03T09:16:39Z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