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sldIdLst>
    <p:sldId id="256" r:id="rId2"/>
    <p:sldId id="265" r:id="rId3"/>
    <p:sldId id="266" r:id="rId4"/>
    <p:sldId id="267" r:id="rId5"/>
    <p:sldId id="271" r:id="rId6"/>
    <p:sldId id="269" r:id="rId7"/>
    <p:sldId id="272" r:id="rId8"/>
    <p:sldId id="270" r:id="rId9"/>
    <p:sldId id="273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75" r:id="rId19"/>
    <p:sldId id="259" r:id="rId20"/>
    <p:sldId id="260" r:id="rId21"/>
    <p:sldId id="261" r:id="rId22"/>
    <p:sldId id="262" r:id="rId23"/>
    <p:sldId id="263" r:id="rId24"/>
    <p:sldId id="264" r:id="rId2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366E60-CE23-4A16-818D-09EF50230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13E10A-F5AF-46E8-9785-891E7DBC1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24C0F7-F0FA-44C9-A2A1-27DE2E301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EB57D-07CC-43C8-86D6-BAE92A85AE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0839823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B776E3-EF7D-4854-AF51-044EFCE22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D88082-F07C-4E43-B3A4-22CCD157D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21D88F-7666-4D48-8D7D-563ADA811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7855A-B540-41E9-BD78-1C8F96A136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0798315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DD382C-2052-44ED-89A8-4090DCC92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E51434-1079-4831-946D-F4F8C7B07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61B288-B9D7-4C65-AABA-CEF1039FB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43CEA-0038-47DE-BACF-E2539D60C6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9120109"/>
      </p:ext>
    </p:extLst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besedilo in izre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izrezkov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53DCAB-B687-47A6-8C84-CFF747727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66099-C7B6-4EA5-AB1B-41582D986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6DD76-D6D5-436C-80C7-85798CD6F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D9765-D0F5-4D18-9D5B-8B0F2795E1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0827684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DBFFEC-C9E8-42F6-AEC4-AA4C57831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B69501-6FB7-45F5-A8EC-B09B45204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1D2C27-8BE4-4C35-9189-D9D9D78C1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33D78-766A-41B0-B257-A6BBA64400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2537130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3D7E10-7475-4767-BB77-295916EAD7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595C72-7BD4-4C11-B4E1-32F654090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9D22CE-3555-41A0-B3CC-2877B15D2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F33EA-988A-4120-A1E8-5E7DD6C37E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4208850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7511F2-D1DB-4853-BC96-36751930C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5254D-3C2D-4BFF-81B9-0E7F2EFE6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84831-3FD5-4021-BCBF-659D1E4B2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3C3E9-D234-45FA-9059-FA62A14AD9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0734888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651F7C-CB10-4CEC-B7A6-8D12B6F68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74932B-1D93-4603-A293-D538F005D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1C4C5E-534E-4A88-80CB-D11BD0C2B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DEE22-CAED-41FC-A8F6-F4769D3A5E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6925724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656171-55E9-4FFB-AA6E-32F824D14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E2368A-E2CC-440B-A857-E7DB79B618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2D1F03-6DAE-494E-AF00-C88D4C1AD4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5DD1A-75F9-4C0B-8CE7-4B02AF228A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2936658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8AF6B4-B7F4-40E1-A6D6-314BF5A1C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BFE90C-412A-470C-ADC0-1533FCA8D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594654-03DC-4429-B38B-31D48FB22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196FC-997C-4CE7-87A5-82AB2814A1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4181342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9E7E99-105D-421B-B2A2-5387A2682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6B9EE-622D-467A-A863-F0B4242B52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FC51C-88A7-478B-BEFB-73BF327B0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EEC16-0330-4136-8925-43F28FAF4F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3303674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AAFCAA-18C8-407B-9ECD-190800EA6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FABD3-2804-4D00-AFA8-D0ABB65D1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72112-2953-439E-BF44-835D9F772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CD7B8-BBF2-49B0-B3F2-A73E985B7E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8335058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DF719D1-F2BE-43B7-8A6C-1D26C9605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63E7FA4-873C-4869-992A-E24515635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6003DFC7-1698-4F5C-8892-92E6AC3B5F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D98E0354-F6FF-4524-A4D9-B18404F70A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FF108CC5-4A14-44D2-89BC-1F10328929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46A90A-0021-4289-8CA3-9F181CE04BF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4" grpId="1"/>
      <p:bldP spid="49155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1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1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1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1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1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155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4915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4915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4915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4915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4915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13E9F76-1E74-4784-8720-FC4586C97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/>
          <a:lstStyle/>
          <a:p>
            <a:pPr eaLnBrk="1" hangingPunct="1"/>
            <a:r>
              <a:rPr lang="sl-SI" altLang="sl-SI" sz="4000" b="1">
                <a:solidFill>
                  <a:schemeClr val="bg1"/>
                </a:solidFill>
              </a:rPr>
              <a:t>Srednjeveška </a:t>
            </a:r>
            <a:r>
              <a:rPr lang="sl-SI" altLang="sl-SI" b="1">
                <a:solidFill>
                  <a:schemeClr val="bg1"/>
                </a:solidFill>
              </a:rPr>
              <a:t>mesta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D0F22CF-AC9C-4A5C-833B-A21687129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257800"/>
            <a:ext cx="7772400" cy="1371600"/>
          </a:xfrm>
        </p:spPr>
        <p:txBody>
          <a:bodyPr/>
          <a:lstStyle/>
          <a:p>
            <a:pPr lvl="1" eaLnBrk="1" hangingPunct="1"/>
            <a:r>
              <a:rPr lang="sl-SI" altLang="sl-SI" sz="2000">
                <a:solidFill>
                  <a:srgbClr val="FF3300"/>
                </a:solidFill>
              </a:rPr>
              <a:t>Je naselbina, </a:t>
            </a:r>
            <a:r>
              <a:rPr lang="sl-SI" altLang="sl-SI" sz="2000" b="1">
                <a:solidFill>
                  <a:srgbClr val="FF3300"/>
                </a:solidFill>
              </a:rPr>
              <a:t>ki jo od preostalega okolja ločijo družbene in ekonomske značilnosti, katerih nosilci so tržani ali meščani; </a:t>
            </a:r>
          </a:p>
          <a:p>
            <a:pPr lvl="1" eaLnBrk="1" hangingPunct="1"/>
            <a:r>
              <a:rPr lang="sl-SI" altLang="sl-SI" sz="2000">
                <a:solidFill>
                  <a:srgbClr val="FF3300"/>
                </a:solidFill>
              </a:rPr>
              <a:t>Model St. Galla (9.stol.)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B8C592C-2D4B-4D2A-8636-4E15AEFED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Meščani - položaj meščanov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48E94FD-2521-4484-98BF-61711536F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sl-SI" altLang="sl-SI" sz="2400"/>
              <a:t>PRAVI MEŠČANI (ti imajo vse meščanske pravice in spadajo pod MESTNO JURISDIKCIJO) – </a:t>
            </a:r>
            <a:r>
              <a:rPr lang="sl-SI" altLang="sl-SI" sz="2400" i="1"/>
              <a:t>trgovci, obrtniki, bančniki – delujejoin sodijo pod mestno sodstvo in upravo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sl-SI" altLang="sl-SI" sz="2400"/>
              <a:t>PLEMENITI MEŠČANI (brez mestnih pravic) </a:t>
            </a:r>
            <a:r>
              <a:rPr lang="sl-SI" altLang="sl-SI" sz="2400" i="1"/>
              <a:t>– fevdalci, posvetno plemstvo, duhovščina – bivajo znotraj obzidja – NE spadajo pod mestno upravo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sl-SI" altLang="sl-SI" sz="2400"/>
              <a:t>MEŠČANI S POSEBNIM STATUSOM IN DOLŽNOSTMI ( nimajo mestnih pravic in NE SPADAJO pod upravo mest) – </a:t>
            </a:r>
            <a:r>
              <a:rPr lang="sl-SI" altLang="sl-SI" sz="2400" i="1"/>
              <a:t>Židje – imajo dolžnosti (obramba, razna dela) – so preganjanji zaradi posojanja denarja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sl-SI" altLang="sl-SI" sz="2400"/>
              <a:t>OSEBNO SVOBODNI MEŠČANI BREZ MESTNIH PRAVIC –</a:t>
            </a:r>
            <a:r>
              <a:rPr lang="sl-SI" altLang="sl-SI" sz="2400" i="1"/>
              <a:t> služabniki, delavci – nimajo zemlje – živijo od dela pri gospodarjih</a:t>
            </a:r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AB071EC-A3E4-48A4-8825-26E80A63C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/>
              <a:t>mestno prebivalstvo s/brez statusa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B0F740A-8E40-490B-85D7-785CB7F32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status meščana ima: kdor se v mestu rodi, se tja poroči ali kupi hišo. Statusa meščani nimajo plemiči, mestna duhovščina, služabniki, Judje 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A860BCB-24AF-442E-B454-5F2296B26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76600" cy="715962"/>
          </a:xfrm>
        </p:spPr>
        <p:txBody>
          <a:bodyPr/>
          <a:lstStyle/>
          <a:p>
            <a:pPr eaLnBrk="1" hangingPunct="1"/>
            <a:r>
              <a:rPr lang="sl-SI" altLang="sl-SI" sz="4000"/>
              <a:t>stanovanja</a:t>
            </a:r>
            <a:br>
              <a:rPr lang="sl-SI" altLang="sl-SI" sz="4000"/>
            </a:br>
            <a:endParaRPr lang="sl-SI" altLang="sl-SI" sz="40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40389E1-A6B1-407C-B4F4-DCAF3127EF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19400" cy="2514600"/>
          </a:xfrm>
        </p:spPr>
        <p:txBody>
          <a:bodyPr/>
          <a:lstStyle/>
          <a:p>
            <a:pPr eaLnBrk="1" hangingPunct="1"/>
            <a:r>
              <a:rPr lang="sl-SI" altLang="sl-SI" sz="2400"/>
              <a:t>dvonadstropne, ozke hiše</a:t>
            </a:r>
          </a:p>
          <a:p>
            <a:pPr eaLnBrk="1" hangingPunct="1"/>
            <a:r>
              <a:rPr lang="sl-SI" altLang="sl-SI" sz="2400"/>
              <a:t>kuhinja:ognjišč</a:t>
            </a:r>
          </a:p>
          <a:p>
            <a:pPr eaLnBrk="1" hangingPunct="1"/>
            <a:r>
              <a:rPr lang="sl-SI" altLang="sl-SI" sz="2400"/>
              <a:t>spalnica: postelja+skrinje za obleke-omare</a:t>
            </a:r>
          </a:p>
        </p:txBody>
      </p:sp>
      <p:pic>
        <p:nvPicPr>
          <p:cNvPr id="13316" name="Picture 6" descr="scan002">
            <a:extLst>
              <a:ext uri="{FF2B5EF4-FFF2-40B4-BE49-F238E27FC236}">
                <a16:creationId xmlns:a16="http://schemas.microsoft.com/office/drawing/2014/main" id="{3F574D37-82B1-483D-8517-7D6EE627E2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0963" y="457200"/>
            <a:ext cx="4621212" cy="5668963"/>
          </a:xfrm>
          <a:noFill/>
        </p:spPr>
      </p:pic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57881C1-8055-44E7-B346-0C054A08A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/>
          <a:lstStyle/>
          <a:p>
            <a:pPr eaLnBrk="1" hangingPunct="1"/>
            <a:r>
              <a:rPr lang="sl-SI" altLang="sl-SI" sz="4000"/>
              <a:t>higienske razmere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623D64B-1454-45EE-B6B4-566344EF21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400"/>
              <a:t>osebna higiena:</a:t>
            </a:r>
            <a:r>
              <a:rPr lang="sl-SI" altLang="sl-SI" sz="2400" b="1"/>
              <a:t> </a:t>
            </a:r>
            <a:r>
              <a:rPr lang="sl-SI" altLang="sl-SI" sz="2400"/>
              <a:t>na nizki stopnji </a:t>
            </a:r>
            <a:r>
              <a:rPr lang="sl-SI" altLang="sl-SI" sz="2400">
                <a:sym typeface="Wingdings" panose="05000000000000000000" pitchFamily="2" charset="2"/>
              </a:rPr>
              <a:t></a:t>
            </a:r>
            <a:r>
              <a:rPr lang="sl-SI" altLang="sl-SI" sz="2400"/>
              <a:t>posledica so bolezni (kuga in gobavost)</a:t>
            </a:r>
          </a:p>
          <a:p>
            <a:pPr eaLnBrk="1" hangingPunct="1"/>
            <a:r>
              <a:rPr lang="sl-SI" altLang="sl-SI" sz="2400"/>
              <a:t>brez urbanističnih načrtov</a:t>
            </a:r>
            <a:r>
              <a:rPr lang="sl-SI" altLang="sl-SI" sz="2400">
                <a:sym typeface="Wingdings" panose="05000000000000000000" pitchFamily="2" charset="2"/>
              </a:rPr>
              <a:t></a:t>
            </a:r>
            <a:r>
              <a:rPr lang="sl-SI" altLang="sl-SI" sz="2400"/>
              <a:t>ni bilo kanalizacije,vodovodov</a:t>
            </a:r>
          </a:p>
          <a:p>
            <a:pPr eaLnBrk="1" hangingPunct="1"/>
            <a:r>
              <a:rPr lang="sl-SI" altLang="sl-SI" sz="2400"/>
              <a:t>voda iz vodnjakov na m.trgu in deževnica, za umivanje imajo javna kopališča</a:t>
            </a:r>
          </a:p>
        </p:txBody>
      </p:sp>
      <p:pic>
        <p:nvPicPr>
          <p:cNvPr id="14340" name="Picture 6" descr="scan002">
            <a:extLst>
              <a:ext uri="{FF2B5EF4-FFF2-40B4-BE49-F238E27FC236}">
                <a16:creationId xmlns:a16="http://schemas.microsoft.com/office/drawing/2014/main" id="{F0FEC5AE-DACF-43E5-A4D0-FCE02D12ED35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990600"/>
            <a:ext cx="3692525" cy="5334000"/>
          </a:xfrm>
          <a:noFill/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31B924C-0CF0-4DBE-B7FA-BD41DD43B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/>
              <a:t>življenjski vsakdanjik</a:t>
            </a:r>
            <a:br>
              <a:rPr lang="sl-SI" altLang="sl-SI" sz="4000"/>
            </a:br>
            <a:endParaRPr lang="sl-SI" altLang="sl-SI" sz="40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F72A00C-992E-44A5-92D1-AE1D28513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2400"/>
          </a:p>
          <a:p>
            <a:pPr eaLnBrk="1" hangingPunct="1">
              <a:lnSpc>
                <a:spcPct val="80000"/>
              </a:lnSpc>
            </a:pPr>
            <a:r>
              <a:rPr lang="sl-SI" altLang="sl-SI" sz="2400" i="1"/>
              <a:t>Neurejena kanalizacija in ozke ulice (malo zraka) – veliko bolezen-&gt; povprečna starost 35 let -&gt; slaba higiena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i="1"/>
              <a:t>Lesene hiše -&gt;požari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i="1"/>
              <a:t>Ni mestne razsvetljave; mestni čuvaj ponoči; vstop le podnevi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i="1"/>
              <a:t>Trajanje dneva meščanov od 4.-6. ure do 19.-21. ure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i="1"/>
              <a:t>Zajtrk, kosilo, večerja – meso za praznike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i="1"/>
              <a:t>Sloj meščana razviden iz oblačila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i="1"/>
              <a:t>Meščansko življenje določuje in vodi vera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i="1"/>
              <a:t>Meščani kot nosilci kulture</a:t>
            </a:r>
          </a:p>
        </p:txBody>
      </p:sp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can002">
            <a:extLst>
              <a:ext uri="{FF2B5EF4-FFF2-40B4-BE49-F238E27FC236}">
                <a16:creationId xmlns:a16="http://schemas.microsoft.com/office/drawing/2014/main" id="{8AFA2A99-7CBC-49A1-B6DA-BF868FF6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802313" cy="61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7">
            <a:extLst>
              <a:ext uri="{FF2B5EF4-FFF2-40B4-BE49-F238E27FC236}">
                <a16:creationId xmlns:a16="http://schemas.microsoft.com/office/drawing/2014/main" id="{6E546A5A-E14D-4802-8CAD-36A2DF10064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381000"/>
            <a:ext cx="2667000" cy="4648200"/>
          </a:xfrm>
        </p:spPr>
        <p:txBody>
          <a:bodyPr/>
          <a:lstStyle/>
          <a:p>
            <a:pPr eaLnBrk="1" hangingPunct="1"/>
            <a:r>
              <a:rPr lang="sl-SI" altLang="sl-SI" sz="2400"/>
              <a:t>srednjeveško kaznovanje</a:t>
            </a:r>
          </a:p>
          <a:p>
            <a:pPr eaLnBrk="1" hangingPunct="1"/>
            <a:endParaRPr lang="sl-SI" altLang="sl-SI" sz="2400"/>
          </a:p>
          <a:p>
            <a:pPr eaLnBrk="1" hangingPunct="1"/>
            <a:endParaRPr lang="sl-SI" altLang="sl-SI" sz="2400"/>
          </a:p>
          <a:p>
            <a:pPr eaLnBrk="1" hangingPunct="1"/>
            <a:endParaRPr lang="sl-SI" altLang="sl-SI" sz="2400"/>
          </a:p>
          <a:p>
            <a:pPr eaLnBrk="1" hangingPunct="1"/>
            <a:endParaRPr lang="sl-SI" altLang="sl-SI" sz="2400"/>
          </a:p>
          <a:p>
            <a:pPr eaLnBrk="1" hangingPunct="1"/>
            <a:r>
              <a:rPr lang="sl-SI" altLang="sl-SI" sz="2400"/>
              <a:t>discipliniranje žene</a:t>
            </a:r>
          </a:p>
        </p:txBody>
      </p:sp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CAF7F4C-AB8F-4229-9FBD-BAC65975E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Gospodarstvo sred. mest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699D224-1157-4430-9F39-6F5AA6C0C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400"/>
              <a:t>poklicna obrt in trgovina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/>
              <a:t>vloga cehov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/>
              <a:t>trgovinska območja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/>
              <a:t>zaščita domačih trgovcev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400"/>
              <a:t>	- pravica do obvezne trgovske poti (trgovci so se obvezno morali ustaviti v mestu)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/>
              <a:t>skladiščno pravo (tuji trgovci so morali blago dati v času bivanja v mestu v skladišče-zanj plačali)</a:t>
            </a:r>
            <a:endParaRPr lang="sl-SI" altLang="sl-SI" sz="2000" u="sng"/>
          </a:p>
          <a:p>
            <a:pPr lvl="1" eaLnBrk="1" hangingPunct="1">
              <a:lnSpc>
                <a:spcPct val="80000"/>
              </a:lnSpc>
            </a:pPr>
            <a:r>
              <a:rPr lang="sl-SI" altLang="sl-SI" sz="2000"/>
              <a:t>prepoved opravljanja obrti v mestni okolici (še posebno kmetje)</a:t>
            </a:r>
          </a:p>
          <a:p>
            <a:pPr lvl="1" eaLnBrk="1" hangingPunct="1">
              <a:lnSpc>
                <a:spcPct val="80000"/>
              </a:lnSpc>
            </a:pPr>
            <a:endParaRPr lang="sl-SI" altLang="sl-SI" sz="2000"/>
          </a:p>
          <a:p>
            <a:pPr eaLnBrk="1" hangingPunct="1">
              <a:lnSpc>
                <a:spcPct val="80000"/>
              </a:lnSpc>
            </a:pPr>
            <a:r>
              <a:rPr lang="sl-SI" altLang="sl-SI" sz="2400"/>
              <a:t>vloga sejmov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/>
              <a:t>denar – denarno gospodarstvo (Judje)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/>
              <a:t>zgodnji kapitalizem</a:t>
            </a:r>
          </a:p>
        </p:txBody>
      </p:sp>
    </p:spTree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90194BA-EE04-4D85-80DC-3E5F54FFC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Vpliv mest na srednjeveško družbo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DE6ED24-EAC2-4A5F-BCF5-F97FE9489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lastna uprava, statut, “mestna samouprava”</a:t>
            </a:r>
          </a:p>
          <a:p>
            <a:pPr eaLnBrk="1" hangingPunct="1"/>
            <a:r>
              <a:rPr lang="sl-SI" altLang="sl-SI"/>
              <a:t>boj mest za samoupravo – odprava fevdalne razcepljenosti (primeri)</a:t>
            </a:r>
          </a:p>
          <a:p>
            <a:pPr eaLnBrk="1" hangingPunct="1"/>
            <a:r>
              <a:rPr lang="sl-SI" altLang="sl-SI"/>
              <a:t>pomen srednjeveških mest 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49BE38F-6D13-4607-B493-D7B728B73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čas nastanka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6813FE7-3BFF-4BDC-BD86-D42FDD5E2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 Večina srednjeveških mest je nastalo od 11.–14. stol., </a:t>
            </a:r>
          </a:p>
          <a:p>
            <a:pPr eaLnBrk="1" hangingPunct="1"/>
            <a:r>
              <a:rPr lang="sl-SI" altLang="sl-SI"/>
              <a:t>na Slovenskem pa od 13.-15. stol. Razen primorskih mest, ki se ohranijo od antike do srednjega veka – kontinuiteta, vsa ostala mesta propadejo vse do 11.stol.</a:t>
            </a:r>
          </a:p>
        </p:txBody>
      </p:sp>
    </p:spTree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F1568DB-B44E-4FF9-9BE1-86CB9CE35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/>
              <a:t>Srednjeveško podeželje -</a:t>
            </a:r>
            <a:br>
              <a:rPr lang="sl-SI" altLang="sl-SI" sz="4000"/>
            </a:br>
            <a:r>
              <a:rPr lang="sl-SI" altLang="sl-SI" sz="4000"/>
              <a:t>širjenje življenjskega prostora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CBB3783-128E-4462-B7A2-CDEBC5E04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agrarna kolonizacija</a:t>
            </a:r>
          </a:p>
          <a:p>
            <a:pPr eaLnBrk="1" hangingPunct="1"/>
            <a:r>
              <a:rPr lang="sl-SI" altLang="sl-SI"/>
              <a:t>vrste kolonizacije</a:t>
            </a:r>
          </a:p>
          <a:p>
            <a:pPr eaLnBrk="1" hangingPunct="1"/>
            <a:r>
              <a:rPr lang="sl-SI" altLang="sl-SI"/>
              <a:t>pogoji, ki jo omogočajo</a:t>
            </a:r>
          </a:p>
          <a:p>
            <a:pPr eaLnBrk="1" hangingPunct="1"/>
            <a:r>
              <a:rPr lang="sl-SI" altLang="sl-SI"/>
              <a:t>načini pridobivanja zemlje</a:t>
            </a:r>
          </a:p>
          <a:p>
            <a:pPr eaLnBrk="1" hangingPunct="1"/>
            <a:r>
              <a:rPr lang="sl-SI" altLang="sl-SI"/>
              <a:t>vloga zemljiškega gospoda</a:t>
            </a:r>
          </a:p>
          <a:p>
            <a:pPr eaLnBrk="1" hangingPunct="1"/>
            <a:r>
              <a:rPr lang="sl-SI" altLang="sl-SI"/>
              <a:t>nov način obdelave – boljša poljedelska tehnika</a:t>
            </a:r>
          </a:p>
        </p:txBody>
      </p:sp>
    </p:spTree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8BCD52A-63CA-48C2-8754-BE1C5FCCA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Posledice agrarne kolonizacije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5B98B64-2B12-44AA-A6F1-62B14875D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razširitev obdelovalnih površin, nov tip vasi, spremenjena podoba pokrajine</a:t>
            </a:r>
          </a:p>
          <a:p>
            <a:pPr eaLnBrk="1" hangingPunct="1"/>
            <a:r>
              <a:rPr lang="sl-SI" altLang="sl-SI"/>
              <a:t>politične in etnične spremembe</a:t>
            </a:r>
          </a:p>
          <a:p>
            <a:pPr eaLnBrk="1" hangingPunct="1"/>
            <a:r>
              <a:rPr lang="sl-SI" altLang="sl-SI"/>
              <a:t>položaj kolonistov in posledice</a:t>
            </a:r>
          </a:p>
          <a:p>
            <a:pPr eaLnBrk="1" hangingPunct="1"/>
            <a:r>
              <a:rPr lang="sl-SI" altLang="sl-SI"/>
              <a:t>nemška kolonizacija na Slovenskem</a:t>
            </a:r>
          </a:p>
          <a:p>
            <a:pPr eaLnBrk="1" hangingPunct="1">
              <a:buFontTx/>
              <a:buNone/>
            </a:pPr>
            <a:endParaRPr lang="sl-SI" altLang="sl-SI"/>
          </a:p>
        </p:txBody>
      </p:sp>
    </p:spTree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79DA0AE-4D4F-44E3-95EC-8479D2E12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Življenje kmeta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F38D4C6-ACB3-4AF9-95A7-826921F3C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položaj komunistov</a:t>
            </a:r>
          </a:p>
          <a:p>
            <a:pPr eaLnBrk="1" hangingPunct="1"/>
            <a:r>
              <a:rPr lang="sl-SI" altLang="sl-SI"/>
              <a:t>podložniške obremenitve</a:t>
            </a:r>
          </a:p>
          <a:p>
            <a:pPr eaLnBrk="1" hangingPunct="1"/>
            <a:r>
              <a:rPr lang="sl-SI" altLang="sl-SI"/>
              <a:t>kmetov vsakdanjik (bivalne razmere, prehrana, obzorje)</a:t>
            </a:r>
          </a:p>
        </p:txBody>
      </p:sp>
    </p:spTree>
  </p:cSld>
  <p:clrMapOvr>
    <a:masterClrMapping/>
  </p:clrMapOvr>
  <p:transition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8DE90E5-C823-4237-9701-FF64BEF53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Življenje gospode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72CBF9A-1608-4076-9449-0B85B0945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gradovi – njihova obrambna, kulturna, gospodarska…vloga</a:t>
            </a:r>
          </a:p>
          <a:p>
            <a:pPr eaLnBrk="1" hangingPunct="1"/>
            <a:r>
              <a:rPr lang="sl-SI" altLang="sl-SI"/>
              <a:t>vloga in položaj plemstva in duhovščine</a:t>
            </a:r>
          </a:p>
          <a:p>
            <a:pPr eaLnBrk="1" hangingPunct="1"/>
            <a:r>
              <a:rPr lang="sl-SI" altLang="sl-SI"/>
              <a:t>viteštvo</a:t>
            </a:r>
          </a:p>
          <a:p>
            <a:pPr eaLnBrk="1" hangingPunct="1"/>
            <a:r>
              <a:rPr lang="sl-SI" altLang="sl-SI"/>
              <a:t>prehrana plemstva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36BC991-8BD0-4BB6-B70E-5F7814E49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Gospodarski prelom – </a:t>
            </a:r>
            <a:br>
              <a:rPr lang="sl-SI" altLang="sl-SI"/>
            </a:br>
            <a:r>
              <a:rPr lang="sl-SI" altLang="sl-SI"/>
              <a:t>2. polovica 14. stoletja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F90D767-7AAF-4B73-AE02-FF543EC6E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epidemije – posledice</a:t>
            </a:r>
          </a:p>
          <a:p>
            <a:pPr eaLnBrk="1" hangingPunct="1"/>
            <a:r>
              <a:rPr lang="sl-SI" altLang="sl-SI"/>
              <a:t>krepitev blagovno denarnega gospodarstva</a:t>
            </a:r>
          </a:p>
          <a:p>
            <a:pPr eaLnBrk="1" hangingPunct="1"/>
            <a:r>
              <a:rPr lang="sl-SI" altLang="sl-SI"/>
              <a:t>zemljiška posest ni več poglavitni vir preživljanja</a:t>
            </a:r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1639CD0-B403-46AB-8A08-03714B66D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vzroki nastanka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AA17295-26F3-43B6-9926-B7952F3A7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400"/>
              <a:t>Prvi vzrok so bile križarske vojne, ki so prinesle gospodarski razvoj. Pospešijo trgovina, obrt.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/>
              <a:t>Naslednji vzrok je težnja fevdalcev po gmotni koristi, ki so ustanavljali mesta.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/>
              <a:t>Privilegirani sloji so imeli potrebe po luksuznem blagu, ki pride večinoma z V iz Orienta (sila razkošno pohištvo).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/>
              <a:t>Izboljšan način obdelovanja zemlje privede do presežka pridelka in lahko se oživi promet, trgovina in denarna menjava. Odličen trg za pridelke so bila mesta. Mesta imajo v Sloveniji od 100-3000 prebivalcev. Benetke so imele takrat 120 000 prebivalcev. V 13.stol. je bilo v Evropi 70 milijonov prebivalcev (takrat se je povečalo). 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6F24BC7F-A1E4-41B0-9D27-B958AEE4E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12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sl-SI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sl-SI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353EB7-9606-4B00-B984-52BE4C4A0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vloga mestnega gospoda</a:t>
            </a:r>
            <a:br>
              <a:rPr lang="sl-SI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sl-SI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429529D-F7EE-4B1E-AF3E-C5C006B8B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800" b="1"/>
              <a:t>pospešuje in podpira nastanek mest (zakaj?)</a:t>
            </a:r>
          </a:p>
          <a:p>
            <a:pPr eaLnBrk="1" hangingPunct="1"/>
            <a:r>
              <a:rPr lang="sl-SI" altLang="sl-SI" sz="2800"/>
              <a:t>davki, ki so jih pobirali od trgovine&amp;uporabe njihovih zemljišč</a:t>
            </a:r>
          </a:p>
          <a:p>
            <a:pPr eaLnBrk="1" hangingPunct="1"/>
            <a:r>
              <a:rPr lang="sl-SI" altLang="sl-SI" sz="2800"/>
              <a:t>preskrba: trgovci so prodajali blago¨večja preskrba mesta</a:t>
            </a:r>
          </a:p>
          <a:p>
            <a:pPr eaLnBrk="1" hangingPunct="1"/>
            <a:r>
              <a:rPr lang="sl-SI" altLang="sl-SI" sz="2800"/>
              <a:t>varnost: mesta+obzidje navadno pod gradovi¨obramba gradu večje</a:t>
            </a:r>
          </a:p>
          <a:p>
            <a:pPr eaLnBrk="1" hangingPunct="1"/>
            <a:r>
              <a:rPr lang="sl-SI" altLang="sl-SI" sz="2800"/>
              <a:t>zaradi teh lastnosti se poveča vrednost fevda</a:t>
            </a:r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344FC22-9705-47D5-B75E-A34F470F2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effectLst>
                  <a:outerShdw blurRad="38100" dist="38100" dir="2700000" algn="tl">
                    <a:srgbClr val="C0C0C0"/>
                  </a:outerShdw>
                </a:effectLst>
              </a:rPr>
              <a:t>lokacija mest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52D77E3-6E2C-4DF2-A6C1-C9FE218945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/>
            <a:r>
              <a:rPr lang="sl-SI" altLang="sl-SI" sz="2000"/>
              <a:t>blago so prodajali na naslednjih</a:t>
            </a:r>
            <a:r>
              <a:rPr lang="sl-SI" altLang="sl-SI" sz="2000" b="1"/>
              <a:t> krajih in ob priložnostih </a:t>
            </a:r>
            <a:r>
              <a:rPr lang="sl-SI" altLang="sl-SI" sz="2000"/>
              <a:t>(kjer se jim je nudila možnost zaslužka):</a:t>
            </a:r>
            <a:endParaRPr lang="sl-SI" altLang="sl-SI" sz="2000" b="1"/>
          </a:p>
          <a:p>
            <a:pPr lvl="2" eaLnBrk="1" hangingPunct="1"/>
            <a:r>
              <a:rPr lang="sl-SI" altLang="sl-SI" sz="1800" b="1"/>
              <a:t>sejmi</a:t>
            </a:r>
            <a:r>
              <a:rPr lang="sl-SI" altLang="sl-SI" sz="1800"/>
              <a:t> – ob praznikih</a:t>
            </a:r>
            <a:endParaRPr lang="sl-SI" altLang="sl-SI" sz="1800" b="1"/>
          </a:p>
          <a:p>
            <a:pPr lvl="2" eaLnBrk="1" hangingPunct="1"/>
            <a:r>
              <a:rPr lang="sl-SI" altLang="sl-SI" sz="1800" b="1"/>
              <a:t>ob cerkvah</a:t>
            </a:r>
          </a:p>
          <a:p>
            <a:pPr lvl="2" eaLnBrk="1" hangingPunct="1"/>
            <a:r>
              <a:rPr lang="sl-SI" altLang="sl-SI" sz="1800" b="1"/>
              <a:t>pod gradovi</a:t>
            </a:r>
          </a:p>
          <a:p>
            <a:pPr lvl="2" eaLnBrk="1" hangingPunct="1"/>
            <a:r>
              <a:rPr lang="sl-SI" altLang="sl-SI" sz="1800" b="1"/>
              <a:t>na sotočjih rek</a:t>
            </a:r>
          </a:p>
          <a:p>
            <a:pPr lvl="2" eaLnBrk="1" hangingPunct="1"/>
            <a:r>
              <a:rPr lang="sl-SI" altLang="sl-SI" sz="1800" b="1"/>
              <a:t>na prehodih čez reke</a:t>
            </a:r>
          </a:p>
          <a:p>
            <a:pPr lvl="2" eaLnBrk="1" hangingPunct="1"/>
            <a:r>
              <a:rPr lang="sl-SI" altLang="sl-SI" sz="1800" b="1"/>
              <a:t>na križpotjih</a:t>
            </a:r>
          </a:p>
          <a:p>
            <a:pPr eaLnBrk="1" hangingPunct="1"/>
            <a:endParaRPr lang="sl-SI" altLang="sl-SI" sz="240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A9D8FEC-37F5-430E-AFAE-DAB099F300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sl-SI" altLang="sl-SI" sz="2400"/>
              <a:t>na </a:t>
            </a:r>
            <a:r>
              <a:rPr lang="sl-SI" altLang="sl-SI" sz="2400" b="1" u="sng"/>
              <a:t>antičnih podlagah</a:t>
            </a:r>
            <a:r>
              <a:rPr lang="sl-SI" altLang="sl-SI" sz="2400"/>
              <a:t> (Sredozemlje)</a:t>
            </a:r>
          </a:p>
          <a:p>
            <a:pPr eaLnBrk="1" hangingPunct="1"/>
            <a:r>
              <a:rPr lang="sl-SI" altLang="sl-SI" sz="2400"/>
              <a:t>v </a:t>
            </a:r>
            <a:r>
              <a:rPr lang="sl-SI" altLang="sl-SI" sz="2400" b="1" u="sng"/>
              <a:t>bližini gradov, cerkva, samostanov</a:t>
            </a:r>
            <a:r>
              <a:rPr lang="sl-SI" altLang="sl-SI" sz="2400"/>
              <a:t>-kjer so se ljudje navadno zbirali</a:t>
            </a:r>
            <a:endParaRPr lang="sl-SI" altLang="sl-SI" sz="2400" b="1" u="sng"/>
          </a:p>
          <a:p>
            <a:pPr eaLnBrk="1" hangingPunct="1"/>
            <a:r>
              <a:rPr lang="sl-SI" altLang="sl-SI" sz="2400" b="1" u="sng"/>
              <a:t>križišča trgovskih poti, ob rekah, alpskih prelazih, blizu gozdov</a:t>
            </a:r>
            <a:r>
              <a:rPr lang="sl-SI" altLang="sl-SI" sz="2400"/>
              <a:t>(les-gradben material&amp;kurjava za mesto)</a:t>
            </a:r>
          </a:p>
          <a:p>
            <a:pPr lvl="1" eaLnBrk="1" hangingPunct="1"/>
            <a:endParaRPr lang="sl-SI" altLang="sl-SI" sz="2000" b="1"/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A9507C-D766-4092-8985-29A37B427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effectLst>
                  <a:outerShdw blurRad="38100" dist="38100" dir="2700000" algn="tl">
                    <a:srgbClr val="C0C0C0"/>
                  </a:outerShdw>
                </a:effectLst>
              </a:rPr>
              <a:t>mestne pravice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829E8E4-09CD-4B36-A3F4-E7BB0B7E5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 b="1"/>
          </a:p>
          <a:p>
            <a:pPr eaLnBrk="1" hangingPunct="1"/>
            <a:r>
              <a:rPr lang="sl-SI" altLang="sl-SI"/>
              <a:t> mestni gospodje/fevdalci jih </a:t>
            </a:r>
            <a:r>
              <a:rPr lang="sl-SI" altLang="sl-SI" u="sng"/>
              <a:t>najprej izrekajo ustno</a:t>
            </a:r>
            <a:r>
              <a:rPr lang="sl-SI" altLang="sl-SI"/>
              <a:t> kot </a:t>
            </a:r>
            <a:r>
              <a:rPr lang="sl-SI" altLang="sl-SI" b="1"/>
              <a:t>mestni privilegiji</a:t>
            </a:r>
            <a:r>
              <a:rPr lang="sl-SI" altLang="sl-SI"/>
              <a:t>-jih spreminjajo, </a:t>
            </a:r>
          </a:p>
          <a:p>
            <a:pPr eaLnBrk="1" hangingPunct="1"/>
            <a:r>
              <a:rPr lang="sl-SI" altLang="sl-SI"/>
              <a:t>kasneje pa zapisani v </a:t>
            </a:r>
            <a:r>
              <a:rPr lang="sl-SI" altLang="sl-SI" b="1"/>
              <a:t>mestnih zakonikih-statuti</a:t>
            </a:r>
            <a:r>
              <a:rPr lang="sl-SI" altLang="sl-SI"/>
              <a:t>; privilegiji so prebivalcem določali vlogo v mestu,mestu pa vlogo v družbi</a:t>
            </a:r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EFAB9C4-062E-4E86-8577-F58951C79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effectLst>
                  <a:outerShdw blurRad="38100" dist="38100" dir="2700000" algn="tl">
                    <a:srgbClr val="C0C0C0"/>
                  </a:outerShdw>
                </a:effectLst>
              </a:rPr>
              <a:t>mestne pravice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4481C2B-7DE7-4D32-B916-9B3066952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sl-SI" altLang="sl-SI"/>
              <a:t>v mestu vsi osebno svobodni “mestni zrak osvobaja”</a:t>
            </a:r>
          </a:p>
          <a:p>
            <a:pPr lvl="1" eaLnBrk="1" hangingPunct="1"/>
            <a:r>
              <a:rPr lang="sl-SI" altLang="sl-SI"/>
              <a:t>pravica do obzidja in oborožene obrambe</a:t>
            </a:r>
            <a:endParaRPr lang="sl-SI" altLang="sl-SI" u="sng"/>
          </a:p>
          <a:p>
            <a:pPr lvl="1" eaLnBrk="1" hangingPunct="1"/>
            <a:r>
              <a:rPr lang="sl-SI" altLang="sl-SI"/>
              <a:t>grb in pečat</a:t>
            </a:r>
          </a:p>
          <a:p>
            <a:pPr lvl="1" eaLnBrk="1" hangingPunct="1"/>
            <a:r>
              <a:rPr lang="sl-SI" altLang="sl-SI"/>
              <a:t>pravica do kovanja denarja</a:t>
            </a:r>
          </a:p>
          <a:p>
            <a:pPr lvl="1" eaLnBrk="1" hangingPunct="1"/>
            <a:r>
              <a:rPr lang="sl-SI" altLang="sl-SI"/>
              <a:t>letni in tedenski sejmi</a:t>
            </a:r>
          </a:p>
          <a:p>
            <a:pPr lvl="1" eaLnBrk="1" hangingPunct="1"/>
            <a:r>
              <a:rPr lang="sl-SI" altLang="sl-SI"/>
              <a:t>tržni mir (varnost in miren potek trgovanja)</a:t>
            </a:r>
          </a:p>
          <a:p>
            <a:pPr lvl="1" eaLnBrk="1" hangingPunct="1"/>
            <a:r>
              <a:rPr lang="sl-SI" altLang="sl-SI"/>
              <a:t>pravica do mestnega sodstva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E3BC675-BE92-485F-B992-F54FCDA27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effectLst>
                  <a:outerShdw blurRad="38100" dist="38100" dir="2700000" algn="tl">
                    <a:srgbClr val="C0C0C0"/>
                  </a:outerShdw>
                </a:effectLst>
              </a:rPr>
              <a:t>zunanja podoba mest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1B0B41C-83E3-4759-B4E8-31E8A325F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400"/>
              <a:t>urbanističnih načrtov, gosto pozidana, zemlja tudi zunaj obzidja(poljedel.in živin.)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/>
              <a:t>mestno obzidje-vrata/most+obrambni stolpi, jarek–mesto se ne more širiti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/>
              <a:t>ozke,visoke hiše, lesene,pokrite s slamo¨nevarnost požarov,tudi iz opeke,protja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/>
              <a:t>jedro: trg + cerkev, mestna hiša,vodnjak: mere/uteži, sramotilni steber/pranger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/>
              <a:t>javna razsvetljave(bakle - požar),blatne netlakovane ceste,kanalizacija-odplake v poglobljenih jarkih-</a:t>
            </a:r>
            <a:r>
              <a:rPr lang="sl-SI" altLang="sl-SI" sz="2400" u="sng"/>
              <a:t>NEHIGIENIČNOST¨BOLEZNI</a:t>
            </a:r>
            <a:r>
              <a:rPr lang="sl-SI" altLang="sl-SI" sz="2400"/>
              <a:t>: kuga(pozni sr.vek)</a:t>
            </a:r>
          </a:p>
        </p:txBody>
      </p:sp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4B4F068-C685-464D-8FFD-13B1AA8BB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velikost mest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87109C-9486-4B43-9972-EB875BA3E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800"/>
              <a:t>nastajala </a:t>
            </a:r>
            <a:r>
              <a:rPr lang="sl-SI" altLang="sl-SI" sz="2800" u="sng"/>
              <a:t>na trgovskih območjih</a:t>
            </a:r>
            <a:r>
              <a:rPr lang="sl-SI" altLang="sl-SI" sz="2800"/>
              <a:t> v 13. stol., 50.-80.000 pop.-veliko meščanov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800"/>
              <a:t>na SLO tleh mesta manjša: z 2-5000 prebivalci na mesto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800" u="sng"/>
              <a:t>r</a:t>
            </a:r>
            <a:r>
              <a:rPr lang="en-US" altLang="sl-SI" sz="2800" u="sng"/>
              <a:t>azlike mesto – trg</a:t>
            </a:r>
            <a:endParaRPr lang="sl-SI" altLang="sl-SI" sz="2800"/>
          </a:p>
          <a:p>
            <a:pPr eaLnBrk="1" hangingPunct="1">
              <a:lnSpc>
                <a:spcPct val="80000"/>
              </a:lnSpc>
            </a:pPr>
            <a:r>
              <a:rPr lang="sl-SI" altLang="sl-SI" sz="2800"/>
              <a:t>Mesto ima pravico do obzidja, trg pa ne. Mesta so ustanavljali fevdalci. Pojavi se vedno večje število prebivalcev in hiš. Oboji so osebno svobodni. Ukvarjajo se s trgovino, obrtjo, kreditnimi posli. Meščani so vmesni sloj med plemstvom in podložništvom.</a:t>
            </a:r>
          </a:p>
        </p:txBody>
      </p:sp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1009</Words>
  <Application>Microsoft Office PowerPoint</Application>
  <PresentationFormat>On-screen Show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Privzeti načrt</vt:lpstr>
      <vt:lpstr>Srednjeveška mesta</vt:lpstr>
      <vt:lpstr>čas nastanka</vt:lpstr>
      <vt:lpstr>vzroki nastanka</vt:lpstr>
      <vt:lpstr>vloga mestnega gospoda </vt:lpstr>
      <vt:lpstr>lokacija mest</vt:lpstr>
      <vt:lpstr>mestne pravice</vt:lpstr>
      <vt:lpstr>mestne pravice</vt:lpstr>
      <vt:lpstr>zunanja podoba mest</vt:lpstr>
      <vt:lpstr>velikost mest</vt:lpstr>
      <vt:lpstr>Meščani - položaj meščanov</vt:lpstr>
      <vt:lpstr>mestno prebivalstvo s/brez statusa</vt:lpstr>
      <vt:lpstr>stanovanja </vt:lpstr>
      <vt:lpstr>higienske razmere</vt:lpstr>
      <vt:lpstr>življenjski vsakdanjik </vt:lpstr>
      <vt:lpstr>PowerPoint Presentation</vt:lpstr>
      <vt:lpstr>PowerPoint Presentation</vt:lpstr>
      <vt:lpstr>PowerPoint Presentation</vt:lpstr>
      <vt:lpstr>Gospodarstvo sred. mest</vt:lpstr>
      <vt:lpstr>Vpliv mest na srednjeveško družbo</vt:lpstr>
      <vt:lpstr>Srednjeveško podeželje - širjenje življenjskega prostora</vt:lpstr>
      <vt:lpstr>Posledice agrarne kolonizacije</vt:lpstr>
      <vt:lpstr>Življenje kmeta</vt:lpstr>
      <vt:lpstr>Življenje gospode</vt:lpstr>
      <vt:lpstr>Gospodarski prelom –  2. polovica 14. stoletja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2019-06-03T09:16:40Z</dcterms:created>
  <dcterms:modified xsi:type="dcterms:W3CDTF">2019-06-03T09:16:40Z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