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84" r:id="rId1"/>
  </p:sldMasterIdLst>
  <p:sldIdLst>
    <p:sldId id="256" r:id="rId2"/>
    <p:sldId id="257" r:id="rId3"/>
    <p:sldId id="258" r:id="rId4"/>
    <p:sldId id="278" r:id="rId5"/>
    <p:sldId id="279" r:id="rId6"/>
    <p:sldId id="267" r:id="rId7"/>
    <p:sldId id="280" r:id="rId8"/>
    <p:sldId id="281" r:id="rId9"/>
    <p:sldId id="268" r:id="rId10"/>
    <p:sldId id="260" r:id="rId11"/>
    <p:sldId id="261" r:id="rId12"/>
    <p:sldId id="259" r:id="rId13"/>
    <p:sldId id="262" r:id="rId14"/>
    <p:sldId id="263" r:id="rId15"/>
    <p:sldId id="274" r:id="rId16"/>
    <p:sldId id="264" r:id="rId17"/>
    <p:sldId id="266" r:id="rId18"/>
    <p:sldId id="265" r:id="rId19"/>
    <p:sldId id="269" r:id="rId20"/>
    <p:sldId id="270" r:id="rId21"/>
    <p:sldId id="271" r:id="rId22"/>
    <p:sldId id="272" r:id="rId23"/>
    <p:sldId id="273" r:id="rId24"/>
    <p:sldId id="275" r:id="rId2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0" autoAdjust="0"/>
    <p:restoredTop sz="94624" autoAdjust="0"/>
  </p:normalViewPr>
  <p:slideViewPr>
    <p:cSldViewPr>
      <p:cViewPr varScale="1">
        <p:scale>
          <a:sx n="75" d="100"/>
          <a:sy n="75" d="100"/>
        </p:scale>
        <p:origin x="-11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en konektor 6">
            <a:extLst>
              <a:ext uri="{FF2B5EF4-FFF2-40B4-BE49-F238E27FC236}">
                <a16:creationId xmlns:a16="http://schemas.microsoft.com/office/drawing/2014/main" id="{E45B1050-DD1E-40B5-B52E-254E739DC0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5" name="Ograda datuma 15">
            <a:extLst>
              <a:ext uri="{FF2B5EF4-FFF2-40B4-BE49-F238E27FC236}">
                <a16:creationId xmlns:a16="http://schemas.microsoft.com/office/drawing/2014/main" id="{84DEFCCA-7483-4DA0-93E8-CA94E1BD1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05D98-1183-4BFD-918D-C6076E743B8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1">
            <a:extLst>
              <a:ext uri="{FF2B5EF4-FFF2-40B4-BE49-F238E27FC236}">
                <a16:creationId xmlns:a16="http://schemas.microsoft.com/office/drawing/2014/main" id="{4C578911-C401-4435-8E44-79551BF92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4">
            <a:extLst>
              <a:ext uri="{FF2B5EF4-FFF2-40B4-BE49-F238E27FC236}">
                <a16:creationId xmlns:a16="http://schemas.microsoft.com/office/drawing/2014/main" id="{072559CB-147D-4C4E-893D-3FB018C22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A5EF6ABE-7199-4537-9D62-7223F7777CF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3273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0">
            <a:extLst>
              <a:ext uri="{FF2B5EF4-FFF2-40B4-BE49-F238E27FC236}">
                <a16:creationId xmlns:a16="http://schemas.microsoft.com/office/drawing/2014/main" id="{D56E9988-C432-43D3-A7E9-D79E13A8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2F5A-6974-4650-8D37-22CB3DE65F3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7">
            <a:extLst>
              <a:ext uri="{FF2B5EF4-FFF2-40B4-BE49-F238E27FC236}">
                <a16:creationId xmlns:a16="http://schemas.microsoft.com/office/drawing/2014/main" id="{998CB632-9798-40C4-B781-BD5E9D4FC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4">
            <a:extLst>
              <a:ext uri="{FF2B5EF4-FFF2-40B4-BE49-F238E27FC236}">
                <a16:creationId xmlns:a16="http://schemas.microsoft.com/office/drawing/2014/main" id="{C0CF9DA6-AC0D-4FDC-BD51-223887E7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6220A-B633-455A-9126-03F1D6CB4A7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2935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201598D-E13E-42A8-9CAF-C9FC9D25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030BA-E667-4F62-9BAA-B83B10A4BDD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5E0C11B-AB8A-4F16-B7F3-A988682B8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66AE589-458D-4AE7-8064-3E8FD47B0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1BFC-6FED-4AED-B190-B198B1F58B6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4931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7" name="Ograda vsebin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4">
            <a:extLst>
              <a:ext uri="{FF2B5EF4-FFF2-40B4-BE49-F238E27FC236}">
                <a16:creationId xmlns:a16="http://schemas.microsoft.com/office/drawing/2014/main" id="{53C1C950-EBF9-4CB2-AE60-EF33D2DD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4ACE0-C664-4D21-9333-4524781B349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18">
            <a:extLst>
              <a:ext uri="{FF2B5EF4-FFF2-40B4-BE49-F238E27FC236}">
                <a16:creationId xmlns:a16="http://schemas.microsoft.com/office/drawing/2014/main" id="{414270BB-9F9E-438F-B945-ACF6050EF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5">
            <a:extLst>
              <a:ext uri="{FF2B5EF4-FFF2-40B4-BE49-F238E27FC236}">
                <a16:creationId xmlns:a16="http://schemas.microsoft.com/office/drawing/2014/main" id="{3335EC6A-1971-4900-845E-C71C64DA1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49B146FB-0394-4ADE-9807-2CE6D9F28D1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1118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en konektor 6">
            <a:extLst>
              <a:ext uri="{FF2B5EF4-FFF2-40B4-BE49-F238E27FC236}">
                <a16:creationId xmlns:a16="http://schemas.microsoft.com/office/drawing/2014/main" id="{5DD9ED9D-D182-4FC5-9849-B06948A60B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grada besedil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18">
            <a:extLst>
              <a:ext uri="{FF2B5EF4-FFF2-40B4-BE49-F238E27FC236}">
                <a16:creationId xmlns:a16="http://schemas.microsoft.com/office/drawing/2014/main" id="{91D6048E-3EFE-4ED9-A164-A1960358F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DB60D-7D99-4D4C-96E1-2D8F7E445A1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Ograda noge 10">
            <a:extLst>
              <a:ext uri="{FF2B5EF4-FFF2-40B4-BE49-F238E27FC236}">
                <a16:creationId xmlns:a16="http://schemas.microsoft.com/office/drawing/2014/main" id="{185D5DE0-6221-4C67-8F41-BB4D1DCE9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5">
            <a:extLst>
              <a:ext uri="{FF2B5EF4-FFF2-40B4-BE49-F238E27FC236}">
                <a16:creationId xmlns:a16="http://schemas.microsoft.com/office/drawing/2014/main" id="{D0C6BE7F-2EBC-4723-A9AF-F9C7419E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58DE7-2C82-4ED3-A620-296D2151E6C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762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0">
            <a:extLst>
              <a:ext uri="{FF2B5EF4-FFF2-40B4-BE49-F238E27FC236}">
                <a16:creationId xmlns:a16="http://schemas.microsoft.com/office/drawing/2014/main" id="{4484550C-B11E-440E-B67D-54C1A8266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F032F-6B9A-4901-AD27-BE44F921967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7">
            <a:extLst>
              <a:ext uri="{FF2B5EF4-FFF2-40B4-BE49-F238E27FC236}">
                <a16:creationId xmlns:a16="http://schemas.microsoft.com/office/drawing/2014/main" id="{89FC6D0A-AFA9-49FB-8B21-1FB78322C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4">
            <a:extLst>
              <a:ext uri="{FF2B5EF4-FFF2-40B4-BE49-F238E27FC236}">
                <a16:creationId xmlns:a16="http://schemas.microsoft.com/office/drawing/2014/main" id="{70856283-1B7C-43AF-9A17-6C484A01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FC8CA-0854-483D-ACE2-7B7476CF70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2703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10">
            <a:extLst>
              <a:ext uri="{FF2B5EF4-FFF2-40B4-BE49-F238E27FC236}">
                <a16:creationId xmlns:a16="http://schemas.microsoft.com/office/drawing/2014/main" id="{838A1265-91F6-4C93-BBD7-1811225E6E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5" name="Ograda besedil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8" name="Ograda vsebin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Ograda datuma 9">
            <a:extLst>
              <a:ext uri="{FF2B5EF4-FFF2-40B4-BE49-F238E27FC236}">
                <a16:creationId xmlns:a16="http://schemas.microsoft.com/office/drawing/2014/main" id="{1CF548C7-AEF7-47EE-9DDB-4D8A58C86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80C88-2D9D-47BD-A7CD-70E46BE6886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Ograda noge 5">
            <a:extLst>
              <a:ext uri="{FF2B5EF4-FFF2-40B4-BE49-F238E27FC236}">
                <a16:creationId xmlns:a16="http://schemas.microsoft.com/office/drawing/2014/main" id="{6790C943-F68C-4DB2-9466-307DA16D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6">
            <a:extLst>
              <a:ext uri="{FF2B5EF4-FFF2-40B4-BE49-F238E27FC236}">
                <a16:creationId xmlns:a16="http://schemas.microsoft.com/office/drawing/2014/main" id="{DFBC8996-E211-47E2-97E2-91DF01FE9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B508125D-95B7-41A7-B091-CE8100664B6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1447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0">
            <a:extLst>
              <a:ext uri="{FF2B5EF4-FFF2-40B4-BE49-F238E27FC236}">
                <a16:creationId xmlns:a16="http://schemas.microsoft.com/office/drawing/2014/main" id="{0DC29958-7BBE-4A3C-963C-1233E485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C2562-01BB-4B8B-ACE0-7930D3D932F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27">
            <a:extLst>
              <a:ext uri="{FF2B5EF4-FFF2-40B4-BE49-F238E27FC236}">
                <a16:creationId xmlns:a16="http://schemas.microsoft.com/office/drawing/2014/main" id="{BA181843-1E58-4EAB-89E8-231B9BEA9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C6CB95FD-E765-41F9-8B4B-F82879616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15A4E-D9E0-4CAD-8D99-231366037B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0856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">
            <a:extLst>
              <a:ext uri="{FF2B5EF4-FFF2-40B4-BE49-F238E27FC236}">
                <a16:creationId xmlns:a16="http://schemas.microsoft.com/office/drawing/2014/main" id="{777A7E0E-156F-477E-B053-519F57E64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A84CB-856B-48C7-ADA1-2F2C2BA7B38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3">
            <a:extLst>
              <a:ext uri="{FF2B5EF4-FFF2-40B4-BE49-F238E27FC236}">
                <a16:creationId xmlns:a16="http://schemas.microsoft.com/office/drawing/2014/main" id="{92ACEF2C-ABDD-40AD-9389-63F7C119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6">
            <a:extLst>
              <a:ext uri="{FF2B5EF4-FFF2-40B4-BE49-F238E27FC236}">
                <a16:creationId xmlns:a16="http://schemas.microsoft.com/office/drawing/2014/main" id="{771B715B-E7EA-4CF0-9554-6B7080443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613B0-0AD0-421D-8937-C77754B5AF9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9548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7">
            <a:extLst>
              <a:ext uri="{FF2B5EF4-FFF2-40B4-BE49-F238E27FC236}">
                <a16:creationId xmlns:a16="http://schemas.microsoft.com/office/drawing/2014/main" id="{0BE0B8A3-E42B-43F4-A4C7-8E7737AD16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datuma 24">
            <a:extLst>
              <a:ext uri="{FF2B5EF4-FFF2-40B4-BE49-F238E27FC236}">
                <a16:creationId xmlns:a16="http://schemas.microsoft.com/office/drawing/2014/main" id="{A5EC684B-757F-450A-B5C3-F66814D93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8DD99-24B0-44AA-848A-CA2EE218342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Ograda noge 28">
            <a:extLst>
              <a:ext uri="{FF2B5EF4-FFF2-40B4-BE49-F238E27FC236}">
                <a16:creationId xmlns:a16="http://schemas.microsoft.com/office/drawing/2014/main" id="{17749D3C-B3EB-46CE-BDB6-63B31E617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6">
            <a:extLst>
              <a:ext uri="{FF2B5EF4-FFF2-40B4-BE49-F238E27FC236}">
                <a16:creationId xmlns:a16="http://schemas.microsoft.com/office/drawing/2014/main" id="{5EC44EDF-C456-4901-AB87-6A3CE66B2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8878B-8C9F-4B26-98EC-6809648807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8231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6">
            <a:extLst>
              <a:ext uri="{FF2B5EF4-FFF2-40B4-BE49-F238E27FC236}">
                <a16:creationId xmlns:a16="http://schemas.microsoft.com/office/drawing/2014/main" id="{8C38D10B-7ABE-4105-9AA4-56B7D4A3C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BEBF7-ECD7-46BA-BD2B-38942485950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185520F8-F000-487F-A0DC-08477047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30">
            <a:extLst>
              <a:ext uri="{FF2B5EF4-FFF2-40B4-BE49-F238E27FC236}">
                <a16:creationId xmlns:a16="http://schemas.microsoft.com/office/drawing/2014/main" id="{D876254E-E30F-4420-8379-04587A0F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3319D-136B-4BD8-9A56-2061388DBE6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2602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6">
            <a:extLst>
              <a:ext uri="{FF2B5EF4-FFF2-40B4-BE49-F238E27FC236}">
                <a16:creationId xmlns:a16="http://schemas.microsoft.com/office/drawing/2014/main" id="{28872300-E97A-4391-BE64-361AD04C6D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Ograda besedila 7">
            <a:extLst>
              <a:ext uri="{FF2B5EF4-FFF2-40B4-BE49-F238E27FC236}">
                <a16:creationId xmlns:a16="http://schemas.microsoft.com/office/drawing/2014/main" id="{7C6B5441-9F48-4AAB-ACF3-59A6353DC9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1" name="Ograda datuma 10">
            <a:extLst>
              <a:ext uri="{FF2B5EF4-FFF2-40B4-BE49-F238E27FC236}">
                <a16:creationId xmlns:a16="http://schemas.microsoft.com/office/drawing/2014/main" id="{82DC7792-2EF0-479F-ADAE-97964AA54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69F6B3-CA89-4A08-9BE0-A9AEC471AF9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8" name="Ograda noge 27">
            <a:extLst>
              <a:ext uri="{FF2B5EF4-FFF2-40B4-BE49-F238E27FC236}">
                <a16:creationId xmlns:a16="http://schemas.microsoft.com/office/drawing/2014/main" id="{70C6A53C-BDA8-420E-B249-450957180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8C322E5E-C92A-41D5-AC61-23C76D49C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BEC049DB-34D0-4700-8CB4-00F635167D4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aslova 9">
            <a:extLst>
              <a:ext uri="{FF2B5EF4-FFF2-40B4-BE49-F238E27FC236}">
                <a16:creationId xmlns:a16="http://schemas.microsoft.com/office/drawing/2014/main" id="{C8DDACF3-35E1-494A-94FE-0B84A8721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Raven konektor 8">
            <a:extLst>
              <a:ext uri="{FF2B5EF4-FFF2-40B4-BE49-F238E27FC236}">
                <a16:creationId xmlns:a16="http://schemas.microsoft.com/office/drawing/2014/main" id="{0D097C90-6564-4FFE-973F-C1F65AFD46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konektor 11">
            <a:extLst>
              <a:ext uri="{FF2B5EF4-FFF2-40B4-BE49-F238E27FC236}">
                <a16:creationId xmlns:a16="http://schemas.microsoft.com/office/drawing/2014/main" id="{121D735F-DFFB-48A2-904F-AEF738127E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04" r:id="rId4"/>
    <p:sldLayoutId id="2147484010" r:id="rId5"/>
    <p:sldLayoutId id="2147484005" r:id="rId6"/>
    <p:sldLayoutId id="2147484011" r:id="rId7"/>
    <p:sldLayoutId id="2147484012" r:id="rId8"/>
    <p:sldLayoutId id="2147484013" r:id="rId9"/>
    <p:sldLayoutId id="2147484006" r:id="rId10"/>
    <p:sldLayoutId id="214748401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BD7C23-9C8A-4E50-9344-CF591E8D5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8458200" cy="12223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7200" dirty="0"/>
              <a:t>SREDNJEVEŠKA MESTA </a:t>
            </a:r>
            <a:br>
              <a:rPr lang="sl-SI" sz="7200" dirty="0"/>
            </a:br>
            <a:r>
              <a:rPr lang="sl-SI" sz="7200" dirty="0"/>
              <a:t>NA SLOVENSKEM</a:t>
            </a:r>
          </a:p>
        </p:txBody>
      </p:sp>
      <p:sp>
        <p:nvSpPr>
          <p:cNvPr id="10243" name="PoljeZBesedilom 3">
            <a:extLst>
              <a:ext uri="{FF2B5EF4-FFF2-40B4-BE49-F238E27FC236}">
                <a16:creationId xmlns:a16="http://schemas.microsoft.com/office/drawing/2014/main" id="{486589BB-29B0-498C-AA82-C4441557D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5876925"/>
            <a:ext cx="2438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sl-SI" altLang="sl-SI" sz="2800"/>
              <a:t>IME UČENCA</a:t>
            </a:r>
          </a:p>
          <a:p>
            <a:endParaRPr lang="sl-SI" altLang="sl-SI"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1555CA-B1A6-4B5D-9E46-8C17B1FA5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ZNAČILNOSTI SREDNJEVEŠKIH MEST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23B8327-5DAC-4CC2-9075-4B6D3D849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6238"/>
            <a:ext cx="8218488" cy="4806950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Lastna oblast in oprava.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 err="1"/>
              <a:t>Načelovanje</a:t>
            </a:r>
            <a:r>
              <a:rPr lang="sl-SI" dirty="0"/>
              <a:t> mestnih sodnikov ali županov.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Simbola mesta, mestni grb in pečat.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 err="1"/>
              <a:t>Obdanost</a:t>
            </a:r>
            <a:r>
              <a:rPr lang="sl-SI" dirty="0"/>
              <a:t> mesta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Ulice so bile ozke in vijugave.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Ob ulicah so bile trgovine in obrtne delavnice.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Mesta so imela tudi svoje Cerkve in pokopališča.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88257-A3CD-476F-950E-A10AEF45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MESTNI TRG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E445F56-1AFA-41DB-AA81-A0F64EF26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Mestna hiša.</a:t>
            </a:r>
          </a:p>
          <a:p>
            <a:r>
              <a:rPr lang="sl-SI" altLang="sl-SI"/>
              <a:t>Razglaševanje pomembnih novic.</a:t>
            </a:r>
          </a:p>
          <a:p>
            <a:r>
              <a:rPr lang="sl-SI" altLang="sl-SI"/>
              <a:t>Privezovanje na sramotilni steber.</a:t>
            </a:r>
          </a:p>
          <a:p>
            <a:r>
              <a:rPr lang="sl-SI" altLang="sl-SI"/>
              <a:t>Usmrtitve goljufov in drugih prestopnikov.</a:t>
            </a:r>
          </a:p>
          <a:p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044BDE-F864-4281-8791-E51FB6F6D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PREBIVALSTVO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5416520-60E3-432C-8BEA-CD8317C69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Mestni gospod</a:t>
            </a:r>
          </a:p>
          <a:p>
            <a:r>
              <a:rPr lang="sl-SI" altLang="sl-SI"/>
              <a:t>Mestni sodnik</a:t>
            </a:r>
          </a:p>
          <a:p>
            <a:r>
              <a:rPr lang="sl-SI" altLang="sl-SI"/>
              <a:t>Židje</a:t>
            </a:r>
          </a:p>
          <a:p>
            <a:r>
              <a:rPr lang="sl-SI" altLang="sl-SI"/>
              <a:t>Mestno prebivalstvo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  <p:cxnSp>
        <p:nvCxnSpPr>
          <p:cNvPr id="5" name="Raven puščični konektor 4">
            <a:extLst>
              <a:ext uri="{FF2B5EF4-FFF2-40B4-BE49-F238E27FC236}">
                <a16:creationId xmlns:a16="http://schemas.microsoft.com/office/drawing/2014/main" id="{610BB798-474B-49B4-9543-EAC84FDFED27}"/>
              </a:ext>
            </a:extLst>
          </p:cNvPr>
          <p:cNvCxnSpPr/>
          <p:nvPr/>
        </p:nvCxnSpPr>
        <p:spPr>
          <a:xfrm>
            <a:off x="4427538" y="3716338"/>
            <a:ext cx="936625" cy="720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konektor 6">
            <a:extLst>
              <a:ext uri="{FF2B5EF4-FFF2-40B4-BE49-F238E27FC236}">
                <a16:creationId xmlns:a16="http://schemas.microsoft.com/office/drawing/2014/main" id="{4859CD6E-FBE1-4F9B-98EA-AFE4EC020690}"/>
              </a:ext>
            </a:extLst>
          </p:cNvPr>
          <p:cNvCxnSpPr/>
          <p:nvPr/>
        </p:nvCxnSpPr>
        <p:spPr>
          <a:xfrm>
            <a:off x="3348038" y="3789363"/>
            <a:ext cx="0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konektor 8">
            <a:extLst>
              <a:ext uri="{FF2B5EF4-FFF2-40B4-BE49-F238E27FC236}">
                <a16:creationId xmlns:a16="http://schemas.microsoft.com/office/drawing/2014/main" id="{0228B282-1F76-494F-B559-647D67A8E18F}"/>
              </a:ext>
            </a:extLst>
          </p:cNvPr>
          <p:cNvCxnSpPr/>
          <p:nvPr/>
        </p:nvCxnSpPr>
        <p:spPr>
          <a:xfrm flipH="1">
            <a:off x="1187450" y="3789363"/>
            <a:ext cx="1008063" cy="719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avokotnik 10">
            <a:extLst>
              <a:ext uri="{FF2B5EF4-FFF2-40B4-BE49-F238E27FC236}">
                <a16:creationId xmlns:a16="http://schemas.microsoft.com/office/drawing/2014/main" id="{508FD19B-FF3F-4925-9A9C-9ECA217AF9A4}"/>
              </a:ext>
            </a:extLst>
          </p:cNvPr>
          <p:cNvSpPr/>
          <p:nvPr/>
        </p:nvSpPr>
        <p:spPr>
          <a:xfrm>
            <a:off x="468313" y="4581525"/>
            <a:ext cx="1439862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PLEMSTVO</a:t>
            </a:r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8B36714E-FBC7-4BAF-9B0D-C1FB4168487C}"/>
              </a:ext>
            </a:extLst>
          </p:cNvPr>
          <p:cNvSpPr/>
          <p:nvPr/>
        </p:nvSpPr>
        <p:spPr>
          <a:xfrm>
            <a:off x="2627313" y="4652963"/>
            <a:ext cx="1944687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OBRTNIKI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TRGOVCI</a:t>
            </a: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2EB0D82C-D76D-4901-8452-6E6305C8AFB5}"/>
              </a:ext>
            </a:extLst>
          </p:cNvPr>
          <p:cNvSpPr/>
          <p:nvPr/>
        </p:nvSpPr>
        <p:spPr>
          <a:xfrm>
            <a:off x="5435600" y="4292600"/>
            <a:ext cx="1800225" cy="6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MESTNA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DUHOVŠČINA</a:t>
            </a:r>
          </a:p>
        </p:txBody>
      </p:sp>
      <p:sp>
        <p:nvSpPr>
          <p:cNvPr id="21514" name="PoljeZBesedilom 14">
            <a:extLst>
              <a:ext uri="{FF2B5EF4-FFF2-40B4-BE49-F238E27FC236}">
                <a16:creationId xmlns:a16="http://schemas.microsoft.com/office/drawing/2014/main" id="{2F0FC4EE-1ED0-4B8F-9678-93DC71138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581525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 animBg="1"/>
      <p:bldP spid="12" grpId="0" build="p" animBg="1"/>
      <p:bldP spid="1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E56FB1-4B9F-48C7-A995-62DB2C06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MEŠČANSKE HIŠE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36929EF-0BAA-4128-94A5-F86699347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Hiše so bile zgrajene iz lesa in kamna.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Okna so bila majhna in </a:t>
            </a:r>
            <a:r>
              <a:rPr lang="sl-SI" dirty="0" err="1"/>
              <a:t>zarešetkana</a:t>
            </a:r>
            <a:r>
              <a:rPr lang="sl-SI" dirty="0"/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Nekatere so imele tudi klet, obzidano dvorišče ali vrt.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Imele so vsaj tri etaže, povezane z lesenimi stopnicami.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PRITLIČJE: za delo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PRVO NADSTROPJE: bivalni prostori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DRUGO NADSTROPJE: skladišče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Na dvorišču je bila greznica ali tudi vodnjak.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Oprema hiše je bila skromna.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A3C490-1F06-43C8-870B-16882AA2D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MEŠČANSKE HIŠE</a:t>
            </a:r>
          </a:p>
        </p:txBody>
      </p:sp>
      <p:pic>
        <p:nvPicPr>
          <p:cNvPr id="4" name="Picture 2" descr="http://www.welcome-to-slovenia.com/datoteke/slike/c2a51e37b566624bc91925b860b230e3.517859.jpg">
            <a:extLst>
              <a:ext uri="{FF2B5EF4-FFF2-40B4-BE49-F238E27FC236}">
                <a16:creationId xmlns:a16="http://schemas.microsoft.com/office/drawing/2014/main" id="{08461947-9E6E-45B1-BD34-CC3A43E92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73238"/>
            <a:ext cx="6264275" cy="46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7973CC-109B-4472-BC39-1F1B9B7E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TEŽAVE SREDNJEVEŠKIH MEST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5AA43EC-BD9B-4D43-99FB-F2E232985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l-SI"/>
              <a:t>zelo slaba higiena (ni kanalizacije</a:t>
            </a:r>
            <a:r>
              <a:rPr lang="sl-SI" altLang="sl-SI"/>
              <a:t>)</a:t>
            </a:r>
          </a:p>
          <a:p>
            <a:r>
              <a:rPr lang="en-US" altLang="sl-SI"/>
              <a:t>nevarnost požarov</a:t>
            </a:r>
            <a:endParaRPr lang="sl-SI" altLang="sl-SI"/>
          </a:p>
          <a:p>
            <a:r>
              <a:rPr lang="en-US" altLang="sl-SI"/>
              <a:t>nalezljive bolezni (kolera, kuga, griža)</a:t>
            </a:r>
            <a:endParaRPr lang="sl-SI" altLang="sl-SI"/>
          </a:p>
          <a:p>
            <a:r>
              <a:rPr lang="sl-SI" altLang="sl-SI"/>
              <a:t>Mesta </a:t>
            </a:r>
            <a:r>
              <a:rPr lang="en-US" altLang="sl-SI"/>
              <a:t>so iz strahu pred širjenjem nalezljivih bolezni uvedla karantene. Prvo karanteno so uvedli v Dubrovniku.</a:t>
            </a:r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8C3487-65C5-45E9-BA67-ADDD2068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ŽIVLJENJE MEŠČANSKIH LJUDI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C8C7FA8-8470-4E2D-B7A4-328A02004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6238"/>
            <a:ext cx="8362950" cy="5211762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V hišah so živele meščanske družine s služinčadjo.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Gospodar je skrbel za posle in zaslužek, gospodinje pa za gospodinjstvo in vzgojo otrok.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Vzgoja fantov je bila stroga, zgodaj so se morali navajati na alkoholne pijače in nenavadne jedi ter se znebiti strahu. Fantje so po pogosto nasledili očetov poklic.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Dekleta pa so se usposabljale za gospodinje in matere. Pomagale so materam.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DBB161-5EC2-4298-9E58-546D7A6DC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ŽIVLJENJE MEŠČANSKIH LJUDI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4345296-93B9-475F-8967-A49BF345B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Delovni dan se je začel med 4. in 6. uro zjutraj, končal pa med 19. in 21. uro zvečer.</a:t>
            </a:r>
          </a:p>
          <a:p>
            <a:r>
              <a:rPr lang="sl-SI" altLang="sl-SI"/>
              <a:t>Ljudje so se orientirali po jutranjem, opoldanskem in večernem zvonenju.</a:t>
            </a:r>
          </a:p>
          <a:p>
            <a:r>
              <a:rPr lang="sl-SI" altLang="sl-SI"/>
              <a:t>Ljudje so jedli zajtrk, obrok pred poldnevom in močno večerjo.</a:t>
            </a:r>
          </a:p>
          <a:p>
            <a:r>
              <a:rPr lang="sl-SI" altLang="sl-SI"/>
              <a:t>Sproščevali in družili so se v kopališčih in gostilnah.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7BB999-C619-41C1-BD9C-78F305A44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MESTNO ŠOLSTVO IN UNIVERZE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8F2D9A3-BAB7-45BC-80D1-E63FF348F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Bogati meščani so za svoje otroke najemali zasebne učitelje.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V javne šole so hodili le fantje, dekleta pa so včasih obiskovale zasebne učiteljice.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Mesta so pozneje začela ustanavljati svoje mestne šole z učitelji, ki je so bili plačani od mesta.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Pouk je bil dopoldan in popoldan.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Starši otrok so plačevali šolnino ter dodatke za kurjavo, sveče in okna.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Po tem so začele nastajati prve univerze, prva je nastala v italijanskem mestu Bologni.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Univerza je imela štiri fakultete: teološko, medicinsko, pravno in filozofsko.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AF66AB-B9E1-43BA-9768-14EEBD1E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MARIBOR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B0A8C21-96B9-4DB8-9912-F5C131AB7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V zapisih se prvič pojavi leta 1180,</a:t>
            </a:r>
          </a:p>
          <a:p>
            <a:r>
              <a:rPr lang="sl-SI" altLang="sl-SI"/>
              <a:t>Leta 1209 je postal trg, leta 1254 pa mesto.</a:t>
            </a:r>
          </a:p>
          <a:p>
            <a:endParaRPr lang="sl-SI" altLang="sl-SI"/>
          </a:p>
        </p:txBody>
      </p:sp>
      <p:pic>
        <p:nvPicPr>
          <p:cNvPr id="28676" name="Slika 5" descr="MARIBOR3.JPG">
            <a:extLst>
              <a:ext uri="{FF2B5EF4-FFF2-40B4-BE49-F238E27FC236}">
                <a16:creationId xmlns:a16="http://schemas.microsoft.com/office/drawing/2014/main" id="{6C6FEB73-FDB8-45D5-8D8C-5ABD08CB6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4321175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 descr="http://upload.wikimedia.org/wikipedia/commons/thumb/9/90/Maribor_Lent.jpg/290px-Maribor_Lent.jpg">
            <a:extLst>
              <a:ext uri="{FF2B5EF4-FFF2-40B4-BE49-F238E27FC236}">
                <a16:creationId xmlns:a16="http://schemas.microsoft.com/office/drawing/2014/main" id="{BA573F40-1FBE-49DD-86BB-485B8C79E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44900"/>
            <a:ext cx="33147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43B02E-0B84-402C-BBC3-75996CE05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EVROPA PRED NASTANKOM SREDNJEVEŠKIH MEST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1BC91EC-74DB-42FB-9E38-71B66D270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6238"/>
            <a:ext cx="8291513" cy="4662487"/>
          </a:xfrm>
        </p:spPr>
        <p:txBody>
          <a:bodyPr/>
          <a:lstStyle/>
          <a:p>
            <a:r>
              <a:rPr lang="sl-SI" altLang="sl-SI"/>
              <a:t>Pred nastankom srednjeveških mest v Evropi so celino prekrivali gozdovi, močvirja in neobdelana zemljišča.</a:t>
            </a:r>
          </a:p>
          <a:p>
            <a:r>
              <a:rPr lang="sl-SI" altLang="sl-SI"/>
              <a:t>Ljudje so živeli od lova, ribolova, poljedelstva in živinoreje.</a:t>
            </a:r>
          </a:p>
          <a:p>
            <a:r>
              <a:rPr lang="sl-SI" altLang="sl-SI"/>
              <a:t>Napredek gospodarstva in razvoj obrti.</a:t>
            </a:r>
          </a:p>
          <a:p>
            <a:r>
              <a:rPr lang="sl-SI" altLang="sl-SI"/>
              <a:t>Trgovanje z dragocenim blagom, dišavami, začimbami in razkošno drago robo.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409808-28DF-4FA9-A777-FA7C234A2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LJUBLJANA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9BCFEE6-A9F0-42B6-A869-574663B7C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Se prvič omenja kot Laybach,</a:t>
            </a:r>
          </a:p>
          <a:p>
            <a:r>
              <a:rPr lang="sl-SI" altLang="sl-SI"/>
              <a:t>Leta 1146 pa kot Luwigana,</a:t>
            </a:r>
          </a:p>
          <a:p>
            <a:r>
              <a:rPr lang="sl-SI" altLang="sl-SI"/>
              <a:t>Mestne pravice je dobila okoli leta 1220.</a:t>
            </a:r>
          </a:p>
          <a:p>
            <a:endParaRPr lang="sl-SI" altLang="sl-SI"/>
          </a:p>
        </p:txBody>
      </p:sp>
      <p:pic>
        <p:nvPicPr>
          <p:cNvPr id="29700" name="Ograda slike 8" descr="ljubljana.JPG">
            <a:extLst>
              <a:ext uri="{FF2B5EF4-FFF2-40B4-BE49-F238E27FC236}">
                <a16:creationId xmlns:a16="http://schemas.microsoft.com/office/drawing/2014/main" id="{BC8F8DDE-6C30-4ED7-B40E-0E94DA6CF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" b="2304"/>
          <a:stretch>
            <a:fillRect/>
          </a:stretch>
        </p:blipFill>
        <p:spPr bwMode="auto">
          <a:xfrm>
            <a:off x="611188" y="3573463"/>
            <a:ext cx="4435475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 descr="http://www.slovenijaturizem.com/galerija/Ljubljana-4-Slovenija-qs162.jpg">
            <a:extLst>
              <a:ext uri="{FF2B5EF4-FFF2-40B4-BE49-F238E27FC236}">
                <a16:creationId xmlns:a16="http://schemas.microsoft.com/office/drawing/2014/main" id="{C193DB0E-5B5E-4FFE-BDF3-FC840E236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573463"/>
            <a:ext cx="3533775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FAFFAA-0971-4353-8333-D18B3AA95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PTUJ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2AA6458-FE14-4455-B13A-08369ABB6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Je dobil mestne pravice že pred letom 1250,</a:t>
            </a:r>
          </a:p>
          <a:p>
            <a:r>
              <a:rPr lang="sl-SI" altLang="sl-SI"/>
              <a:t>Je edino mesto v notranjosti Slovenije, ki je imelo statut.</a:t>
            </a:r>
          </a:p>
          <a:p>
            <a:endParaRPr lang="sl-SI" altLang="sl-SI"/>
          </a:p>
        </p:txBody>
      </p:sp>
      <p:pic>
        <p:nvPicPr>
          <p:cNvPr id="30724" name="Picture 4" descr="http://3.bp.blogspot.com/_w57Ey5_EmjY/S7riFt4UeGI/AAAAAAAAAAc/PA-LbyS-Qpw/s1600/ptuj-medium%5B1%5D.jpg">
            <a:extLst>
              <a:ext uri="{FF2B5EF4-FFF2-40B4-BE49-F238E27FC236}">
                <a16:creationId xmlns:a16="http://schemas.microsoft.com/office/drawing/2014/main" id="{FED5C0DF-6EBC-4981-A95B-F78327323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716338"/>
            <a:ext cx="4175125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9C9479-FFAD-4EEF-9F97-01E0B9D0F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CELJE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63BF622-4EB4-4A8B-872F-1C9D81BEF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Se omenja kot trg leta 1323, kot mesto pa leta 1451.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31748" name="Picture 2" descr="Slika:Celje - pogled z gradu.JPG">
            <a:extLst>
              <a:ext uri="{FF2B5EF4-FFF2-40B4-BE49-F238E27FC236}">
                <a16:creationId xmlns:a16="http://schemas.microsoft.com/office/drawing/2014/main" id="{E117ECBB-9D8A-49B0-8D52-2980D9E06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349500"/>
            <a:ext cx="5256213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E95D38-7675-4A7A-A126-263FB401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PIRAN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73F0489-1301-4CD5-9254-8F22DD3AE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Je dobil mestni pečat leta 1228, statut pa leta 1274.</a:t>
            </a:r>
          </a:p>
          <a:p>
            <a:r>
              <a:rPr lang="sl-SI" altLang="sl-SI"/>
              <a:t>To je najstarejši ohranjen statut kakega mesta na Slovenskem.</a:t>
            </a:r>
          </a:p>
        </p:txBody>
      </p:sp>
      <p:pic>
        <p:nvPicPr>
          <p:cNvPr id="32772" name="Picture 2" descr="Slika:Piran zgodovina.jpg">
            <a:extLst>
              <a:ext uri="{FF2B5EF4-FFF2-40B4-BE49-F238E27FC236}">
                <a16:creationId xmlns:a16="http://schemas.microsoft.com/office/drawing/2014/main" id="{2DB6A3FA-BF2B-42A3-942B-A92C65E2F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16338"/>
            <a:ext cx="352266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Slika:Piran z morja.jpg">
            <a:extLst>
              <a:ext uri="{FF2B5EF4-FFF2-40B4-BE49-F238E27FC236}">
                <a16:creationId xmlns:a16="http://schemas.microsoft.com/office/drawing/2014/main" id="{10C00D43-FA06-4F75-8DEB-A36D0160A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716338"/>
            <a:ext cx="39052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5A578A-6E13-49D1-AFA4-A0882EE54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RAZLAGA BESED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F46EA62-76E4-4DA4-A06B-37A5DD7C3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Karantena je varovalni zdravstveni ukrep, zadrževanje in nadzorovanje mesta.</a:t>
            </a:r>
          </a:p>
          <a:p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A0E770-4FDB-4E41-95BF-92B323460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NASTAJANJE SREDNJEVEŠKIH MEST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CE46BCE-CB1F-4B3F-B3C8-D38226755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Nastajanje naselbin.</a:t>
            </a:r>
          </a:p>
          <a:p>
            <a:r>
              <a:rPr lang="sl-SI" altLang="sl-SI"/>
              <a:t>Prihod nomadskih konjenikov </a:t>
            </a:r>
            <a:br>
              <a:rPr lang="sl-SI" altLang="sl-SI"/>
            </a:br>
            <a:r>
              <a:rPr lang="sl-SI" altLang="sl-SI"/>
              <a:t>(Madžarov – OGROV) v panonsko nižino konec 9. stoletja.</a:t>
            </a:r>
          </a:p>
          <a:p>
            <a:r>
              <a:rPr lang="sl-SI" altLang="sl-SI"/>
              <a:t>Bitka med Madžari in četami nemškega kralja Otoma I. </a:t>
            </a:r>
          </a:p>
          <a:p>
            <a:r>
              <a:rPr lang="sl-SI" altLang="sl-SI"/>
              <a:t>Vpliv naselitve Madžarov na Slovence.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BFE821-6ECA-4AFB-AC88-D346BD4E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TRG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75884D2-3662-4F8A-85FD-827A803EB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Prva naselja povezana s trgovino.</a:t>
            </a:r>
          </a:p>
          <a:p>
            <a:r>
              <a:rPr lang="sl-SI" altLang="sl-SI"/>
              <a:t>Nastajala so z podelitvijo tržnih pravic.</a:t>
            </a:r>
          </a:p>
          <a:p>
            <a:r>
              <a:rPr lang="sl-SI" altLang="sl-SI"/>
              <a:t>Pravica do letnega sejma.</a:t>
            </a:r>
          </a:p>
          <a:p>
            <a:r>
              <a:rPr lang="sl-SI" altLang="sl-SI"/>
              <a:t>Tržnino in mitnino je pobiral mestni gospod.</a:t>
            </a:r>
          </a:p>
          <a:p>
            <a:r>
              <a:rPr lang="sl-SI" altLang="sl-SI"/>
              <a:t>Najstarejši trgi: Breže (1016), Šentvid pri Glini, Celovec, Beljak (1060), Velikovec in Dravograd.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3062EF-E8FD-4407-B1F5-E54C9F5BB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mesto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C1CBBB3-86A4-4173-A36B-2AD9980C4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Nastajanje trgov iz mest.</a:t>
            </a:r>
          </a:p>
          <a:p>
            <a:r>
              <a:rPr lang="sl-SI" altLang="sl-SI"/>
              <a:t>Prebivalcev približno od 1000 do 2000.</a:t>
            </a:r>
          </a:p>
          <a:p>
            <a:r>
              <a:rPr lang="sl-SI" altLang="sl-SI"/>
              <a:t>Prebivalci so govorili slovanske, romanske in germanske jezike.</a:t>
            </a:r>
          </a:p>
          <a:p>
            <a:r>
              <a:rPr lang="sl-SI" altLang="sl-SI"/>
              <a:t>Največje mesto je bil Trst (5700 prebivalcev).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16AF30-3695-4E01-9C8B-7B313D04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SREDNJEVEŠKA MESTA NA SLOVENSKEM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99F4546-5AF6-4115-A822-FBCBD25B5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srednjem veku je bilo na Slovenskem ozemlju ustanovljenih že 25 mest in okrog 60 trgov.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Prva mesta nastajala na Koroškem.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Najstarejše mesto je Breže na Koroškem.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/>
          </a:p>
        </p:txBody>
      </p:sp>
      <p:pic>
        <p:nvPicPr>
          <p:cNvPr id="15364" name="Picture 2" descr="Slika:Friesach Stadtansicht 14042007 01.jpg">
            <a:extLst>
              <a:ext uri="{FF2B5EF4-FFF2-40B4-BE49-F238E27FC236}">
                <a16:creationId xmlns:a16="http://schemas.microsoft.com/office/drawing/2014/main" id="{62FDED43-39E5-442A-B64B-A6853B143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149725"/>
            <a:ext cx="3313112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60A8B5-18A2-454A-97A2-F2AD48FB8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DEŽELE NA SLOVENSKEM</a:t>
            </a:r>
          </a:p>
        </p:txBody>
      </p:sp>
      <p:pic>
        <p:nvPicPr>
          <p:cNvPr id="1026" name="Picture 2" descr="http://t3.gstatic.com/images?q=tbn:ANd9GcTZeKa8lZb-H1gKcZK4TkyLNM9CeiQcDZYyj96AamEWWhWNdaaQlCcXndgj">
            <a:extLst>
              <a:ext uri="{FF2B5EF4-FFF2-40B4-BE49-F238E27FC236}">
                <a16:creationId xmlns:a16="http://schemas.microsoft.com/office/drawing/2014/main" id="{E3FE4A75-590E-4F8C-948F-704872419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00213"/>
            <a:ext cx="2979737" cy="4249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370EE4FB-13B1-469A-868F-6D1E6C306BA1}"/>
              </a:ext>
            </a:extLst>
          </p:cNvPr>
          <p:cNvSpPr/>
          <p:nvPr/>
        </p:nvSpPr>
        <p:spPr>
          <a:xfrm>
            <a:off x="684213" y="6165850"/>
            <a:ext cx="2303462" cy="5032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ŠTAJERSKA</a:t>
            </a:r>
          </a:p>
        </p:txBody>
      </p:sp>
      <p:sp>
        <p:nvSpPr>
          <p:cNvPr id="16389" name="AutoShape 4" descr="http://upload.wikimedia.org/wikipedia/commons/thumb/f/f1/Carniola_coat_of_arms.png/300px-Carniola_coat_of_arms.png">
            <a:extLst>
              <a:ext uri="{FF2B5EF4-FFF2-40B4-BE49-F238E27FC236}">
                <a16:creationId xmlns:a16="http://schemas.microsoft.com/office/drawing/2014/main" id="{0EEF116A-3E51-40F6-BB14-0BE9C85648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1029" name="Picture 5" descr="C:\Users\Špela\Desktop\300px-Carniola_coat_of_arms.png">
            <a:extLst>
              <a:ext uri="{FF2B5EF4-FFF2-40B4-BE49-F238E27FC236}">
                <a16:creationId xmlns:a16="http://schemas.microsoft.com/office/drawing/2014/main" id="{02CDDDB7-533F-45E0-891C-A0B55C35C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57338"/>
            <a:ext cx="3533775" cy="4248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1046173C-BE50-458A-87C0-F2BF5E980006}"/>
              </a:ext>
            </a:extLst>
          </p:cNvPr>
          <p:cNvSpPr/>
          <p:nvPr/>
        </p:nvSpPr>
        <p:spPr>
          <a:xfrm>
            <a:off x="5364163" y="6092825"/>
            <a:ext cx="2447925" cy="5048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KRANJSKA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C73163-4F1A-4C88-8093-B505DA15D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Dežele na slovenskem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401975C-A81F-4599-970E-798B17A6880A}"/>
              </a:ext>
            </a:extLst>
          </p:cNvPr>
          <p:cNvSpPr/>
          <p:nvPr/>
        </p:nvSpPr>
        <p:spPr>
          <a:xfrm>
            <a:off x="900113" y="6092825"/>
            <a:ext cx="2087562" cy="5048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KOROŠKA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2D5EA86D-20D4-4014-A5BF-22B27F2D96C4}"/>
              </a:ext>
            </a:extLst>
          </p:cNvPr>
          <p:cNvSpPr/>
          <p:nvPr/>
        </p:nvSpPr>
        <p:spPr>
          <a:xfrm>
            <a:off x="5651500" y="6165850"/>
            <a:ext cx="2089150" cy="431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GORIŠKA</a:t>
            </a:r>
          </a:p>
        </p:txBody>
      </p:sp>
      <p:sp>
        <p:nvSpPr>
          <p:cNvPr id="17413" name="AutoShape 2" descr="http://t2.gstatic.com/images?q=tbn:ANd9GcReWXwDRLxeX3KWbygSpKFx69y-JoUDt_pzFBWGL5-5ZYYLFNomwyGXDxi1">
            <a:extLst>
              <a:ext uri="{FF2B5EF4-FFF2-40B4-BE49-F238E27FC236}">
                <a16:creationId xmlns:a16="http://schemas.microsoft.com/office/drawing/2014/main" id="{5F071FDA-72F3-4427-B93E-E2615BB761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38915" name="Picture 3" descr="C:\Users\Špela\Desktop\images (7).jpg">
            <a:extLst>
              <a:ext uri="{FF2B5EF4-FFF2-40B4-BE49-F238E27FC236}">
                <a16:creationId xmlns:a16="http://schemas.microsoft.com/office/drawing/2014/main" id="{D921A8AD-4507-4167-A5CC-5A2716706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3270250" cy="4103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5" name="AutoShape 5" descr="http://www.grboslovje.si/shramba10/haggenberg11.gif">
            <a:extLst>
              <a:ext uri="{FF2B5EF4-FFF2-40B4-BE49-F238E27FC236}">
                <a16:creationId xmlns:a16="http://schemas.microsoft.com/office/drawing/2014/main" id="{7C38A2C5-24A5-4A10-909C-795C89A680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38918" name="Picture 6" descr="C:\Users\Špela\Desktop\haggenberg11.gif">
            <a:extLst>
              <a:ext uri="{FF2B5EF4-FFF2-40B4-BE49-F238E27FC236}">
                <a16:creationId xmlns:a16="http://schemas.microsoft.com/office/drawing/2014/main" id="{3C00C04E-7673-47CB-9FBB-5F3A00E34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557338"/>
            <a:ext cx="2992438" cy="4319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F6C779-9F62-47CB-A6B6-CC116EBEB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SREDNJEVEŠKA MESTA NA SLOVENSKEM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68B620C-F9F8-4D49-8F80-297CC0269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Char char=""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Koroška: </a:t>
            </a:r>
            <a:r>
              <a:rPr lang="sl-SI" dirty="0"/>
              <a:t>Celovec, Beljak,Velikovec,</a:t>
            </a:r>
            <a:r>
              <a:rPr lang="sl-SI" dirty="0" err="1"/>
              <a:t>Pliberg</a:t>
            </a:r>
            <a:r>
              <a:rPr lang="sl-SI" dirty="0"/>
              <a:t>,Breže, Šentvid ob Glini</a:t>
            </a:r>
          </a:p>
          <a:p>
            <a:pPr fontAlgn="auto">
              <a:spcAft>
                <a:spcPts val="0"/>
              </a:spcAft>
              <a:buClr>
                <a:schemeClr val="accent2"/>
              </a:buClr>
              <a:buFont typeface="Wingdings 2"/>
              <a:buChar char=""/>
              <a:defRPr/>
            </a:pPr>
            <a:endParaRPr lang="sl-SI" dirty="0"/>
          </a:p>
          <a:p>
            <a:pPr fontAlgn="auto"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Char char=""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Štajerska:</a:t>
            </a:r>
            <a:r>
              <a:rPr lang="sl-SI" dirty="0"/>
              <a:t>Ptuj, Maribor, Radgona, Slovenska Bistrica, Slovenj Gradec, Brežice, Ormož, Celje, </a:t>
            </a:r>
            <a:br>
              <a:rPr lang="sl-SI" dirty="0"/>
            </a:br>
            <a:endParaRPr lang="sl-SI" dirty="0"/>
          </a:p>
          <a:p>
            <a:pPr fontAlgn="auto">
              <a:spcAft>
                <a:spcPts val="0"/>
              </a:spcAft>
              <a:buClr>
                <a:schemeClr val="accent2"/>
              </a:buClr>
              <a:buFont typeface="Wingdings 2"/>
              <a:buChar char=""/>
              <a:defRPr/>
            </a:pPr>
            <a:endParaRPr lang="sl-SI" dirty="0"/>
          </a:p>
          <a:p>
            <a:pPr fontAlgn="auto"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Char char=""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Kranjska</a:t>
            </a:r>
            <a:r>
              <a:rPr lang="sl-SI" b="1" dirty="0"/>
              <a:t>(Gorenjska, Dolenjska, Notranjska)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sl-SI" b="1" dirty="0"/>
              <a:t> </a:t>
            </a:r>
            <a:r>
              <a:rPr lang="sl-SI" dirty="0"/>
              <a:t>Kamnik, Ljubljana, Kranj, Škofja Loka, Radovljica, Novo mesto, Metlika</a:t>
            </a:r>
          </a:p>
          <a:p>
            <a:pPr fontAlgn="auto">
              <a:spcAft>
                <a:spcPts val="0"/>
              </a:spcAft>
              <a:buClr>
                <a:schemeClr val="accent2"/>
              </a:buClr>
              <a:buFont typeface="Wingdings 2"/>
              <a:buChar char=""/>
              <a:defRPr/>
            </a:pPr>
            <a:endParaRPr lang="sl-SI" dirty="0"/>
          </a:p>
          <a:p>
            <a:pPr fontAlgn="auto"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Char char=""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Goriška:</a:t>
            </a:r>
            <a:r>
              <a:rPr lang="sl-SI" dirty="0"/>
              <a:t>Gorica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ovanje">
  <a:themeElements>
    <a:clrScheme name="Po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o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o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tovanj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767</Words>
  <Application>Microsoft Office PowerPoint</Application>
  <PresentationFormat>On-screen Show (4:3)</PresentationFormat>
  <Paragraphs>117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Franklin Gothic Book</vt:lpstr>
      <vt:lpstr>Franklin Gothic Medium</vt:lpstr>
      <vt:lpstr>Wingdings 2</vt:lpstr>
      <vt:lpstr>Potovanje</vt:lpstr>
      <vt:lpstr>SREDNJEVEŠKA MESTA  NA SLOVENSKEM</vt:lpstr>
      <vt:lpstr>EVROPA PRED NASTANKOM SREDNJEVEŠKIH MEST</vt:lpstr>
      <vt:lpstr>NASTAJANJE SREDNJEVEŠKIH MEST</vt:lpstr>
      <vt:lpstr>TRG</vt:lpstr>
      <vt:lpstr>mesto</vt:lpstr>
      <vt:lpstr>SREDNJEVEŠKA MESTA NA SLOVENSKEM</vt:lpstr>
      <vt:lpstr>DEŽELE NA SLOVENSKEM</vt:lpstr>
      <vt:lpstr>Dežele na slovenskem</vt:lpstr>
      <vt:lpstr>SREDNJEVEŠKA MESTA NA SLOVENSKEM</vt:lpstr>
      <vt:lpstr>ZNAČILNOSTI SREDNJEVEŠKIH MEST</vt:lpstr>
      <vt:lpstr>MESTNI TRG</vt:lpstr>
      <vt:lpstr>PREBIVALSTVO</vt:lpstr>
      <vt:lpstr>MEŠČANSKE HIŠE</vt:lpstr>
      <vt:lpstr>MEŠČANSKE HIŠE</vt:lpstr>
      <vt:lpstr>TEŽAVE SREDNJEVEŠKIH MEST</vt:lpstr>
      <vt:lpstr>ŽIVLJENJE MEŠČANSKIH LJUDI</vt:lpstr>
      <vt:lpstr>ŽIVLJENJE MEŠČANSKIH LJUDI</vt:lpstr>
      <vt:lpstr>MESTNO ŠOLSTVO IN UNIVERZE</vt:lpstr>
      <vt:lpstr>MARIBOR </vt:lpstr>
      <vt:lpstr>LJUBLJANA </vt:lpstr>
      <vt:lpstr>PTUJ </vt:lpstr>
      <vt:lpstr>CELJE </vt:lpstr>
      <vt:lpstr>PIRAN </vt:lpstr>
      <vt:lpstr>RAZLAGA BESED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2019-06-03T09:16:42Z</dcterms:created>
  <dcterms:modified xsi:type="dcterms:W3CDTF">2019-06-03T09:16:42Z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