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7">
            <a:extLst>
              <a:ext uri="{FF2B5EF4-FFF2-40B4-BE49-F238E27FC236}">
                <a16:creationId xmlns:a16="http://schemas.microsoft.com/office/drawing/2014/main" id="{925BA8FE-D231-48B6-B9BB-CE97CF01A472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8">
            <a:extLst>
              <a:ext uri="{FF2B5EF4-FFF2-40B4-BE49-F238E27FC236}">
                <a16:creationId xmlns:a16="http://schemas.microsoft.com/office/drawing/2014/main" id="{7254B954-107D-4D16-97BE-95CC9119076F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6">
            <a:extLst>
              <a:ext uri="{FF2B5EF4-FFF2-40B4-BE49-F238E27FC236}">
                <a16:creationId xmlns:a16="http://schemas.microsoft.com/office/drawing/2014/main" id="{CB539241-41C6-4E79-A533-0073500B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D879-D700-4113-969D-84A7D46CC0C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19">
            <a:extLst>
              <a:ext uri="{FF2B5EF4-FFF2-40B4-BE49-F238E27FC236}">
                <a16:creationId xmlns:a16="http://schemas.microsoft.com/office/drawing/2014/main" id="{7EADF821-5D88-49F4-B9CD-745640FC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9">
            <a:extLst>
              <a:ext uri="{FF2B5EF4-FFF2-40B4-BE49-F238E27FC236}">
                <a16:creationId xmlns:a16="http://schemas.microsoft.com/office/drawing/2014/main" id="{CA673FDF-8EF7-4B55-9B3D-018EFA69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FA8A8-015C-47C3-9185-1B6A0243B1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682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C8988171-2A44-4B7B-A00F-CF9C5C4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9CDC-29C3-4F9A-8A07-B9E0B3004A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3BEE76AC-47CC-43A5-B1A2-17D53B4C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D2BF8D3B-0A15-4FE5-8386-62E6BA26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038D-F47C-4FCE-946B-05641BDD78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869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D1417BC6-52AB-4E65-9150-B8F8E389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7178-C84C-47E2-BC86-B3572D64D9D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45CD51B5-413A-4398-A6F4-247BA21B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FAA37360-DD9B-478A-8D32-DFE0B1BB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E1A93-C4E5-4825-ACB5-B666CD5980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101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5F37D5E1-CA0F-4638-A328-F48DC47E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70A9-EB86-4926-8A4E-428411EFD13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99722557-766F-419F-9967-13712DAF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935FD243-39F2-4F7D-8D5D-462450CB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8E17B-3ACF-44EF-BF06-B1C45634FE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162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8CD37BA7-23CB-4B7C-86A9-0DDC3B731407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05304B21-85F0-422E-BB0E-DE72AE41E69A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7">
            <a:extLst>
              <a:ext uri="{FF2B5EF4-FFF2-40B4-BE49-F238E27FC236}">
                <a16:creationId xmlns:a16="http://schemas.microsoft.com/office/drawing/2014/main" id="{93AC6E5C-A092-4882-858E-15420B5255B5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8">
            <a:extLst>
              <a:ext uri="{FF2B5EF4-FFF2-40B4-BE49-F238E27FC236}">
                <a16:creationId xmlns:a16="http://schemas.microsoft.com/office/drawing/2014/main" id="{E2614C54-2F6B-43D7-BBC2-F9CA2F33BBA8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00435A20-257E-44AD-ADE2-A0344738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1430-6D97-4F22-AFDC-164113444F3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1A48B354-8522-4E9E-812B-2A364BB6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C348E441-0BCD-4910-B245-F3AE1B8B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CCB73-ECA5-4779-A926-0EEE9B469C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842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C511372F-7CEF-4F02-8265-D4F30C72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0069B-3A1F-478B-B6BB-8DC643734D3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605385D4-5EDC-46D3-B60D-18A0DC83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07D6AE69-A0D9-4C67-AECC-1295ADC5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1C08E-68EF-46B5-B5B5-0D8F29E86E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913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69BD4D6B-A12A-49F6-A81E-C74604E9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1AC3-B485-42CA-BBE7-BABB3CD619C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420EC09C-7342-4B83-BB97-3115D780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6C63316D-2E3E-45C0-9508-1DECE5EA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B9875-6760-44F0-A0FC-A4D171896A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834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BF6E2F31-ACB2-48AD-A78A-71DF1B42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F873-462A-4672-83F4-1BC3533D857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1502B0FA-40BE-4B95-BC93-7CE062A1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0BA6FE5C-DCDB-42A3-8390-A385F843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B9B60-CB0D-4B44-B1BA-13C010A632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204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13D58ECE-719E-4A2D-85C0-32B481802974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avokotnik 5">
            <a:extLst>
              <a:ext uri="{FF2B5EF4-FFF2-40B4-BE49-F238E27FC236}">
                <a16:creationId xmlns:a16="http://schemas.microsoft.com/office/drawing/2014/main" id="{07C9C36E-C1B8-46C5-BCDF-A005A62D4AD3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datuma 1">
            <a:extLst>
              <a:ext uri="{FF2B5EF4-FFF2-40B4-BE49-F238E27FC236}">
                <a16:creationId xmlns:a16="http://schemas.microsoft.com/office/drawing/2014/main" id="{46A4C333-DE7C-4949-A790-37039140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C41B-3304-493F-9015-A6293F6325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B458A46-6ED7-4890-B9F8-9D5BF412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3">
            <a:extLst>
              <a:ext uri="{FF2B5EF4-FFF2-40B4-BE49-F238E27FC236}">
                <a16:creationId xmlns:a16="http://schemas.microsoft.com/office/drawing/2014/main" id="{A12EC076-089B-4D21-A2AB-A60B3D09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2BBB2-E500-4BDB-84C3-BA6758455F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82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5E2B7113-ADE6-41E5-9B6F-72A208F8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ADEC5-A242-458F-A0F1-B0F53722E7E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990C696-888C-4933-9C54-BEE09F83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780C728-3775-4206-90C6-22BF4A72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77EA0-133D-493F-94A3-118A5D4100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166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B4691A1C-F433-4033-97B6-064A22A13D78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Diagram poteka: postopek 8">
            <a:extLst>
              <a:ext uri="{FF2B5EF4-FFF2-40B4-BE49-F238E27FC236}">
                <a16:creationId xmlns:a16="http://schemas.microsoft.com/office/drawing/2014/main" id="{8641D97A-B3F8-46FF-973C-8EB208475C7F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iagram poteka: postopek 9">
            <a:extLst>
              <a:ext uri="{FF2B5EF4-FFF2-40B4-BE49-F238E27FC236}">
                <a16:creationId xmlns:a16="http://schemas.microsoft.com/office/drawing/2014/main" id="{58394558-4DC6-41B5-92B2-813F6C33FC7E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F75E98A7-3457-435F-B37C-E14C05D0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5F95-93F5-4F66-AD8E-92CBA62969A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EEFB4CD1-7B9C-43BB-BBB8-22CB7AE8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974960EF-A226-4D8A-8858-C6CBFDAA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B295-0AE2-43A8-B8C6-EEBE7A4367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930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>
            <a:extLst>
              <a:ext uri="{FF2B5EF4-FFF2-40B4-BE49-F238E27FC236}">
                <a16:creationId xmlns:a16="http://schemas.microsoft.com/office/drawing/2014/main" id="{54EF28BC-DBAF-4ED9-90C9-8B011D7B1BF3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3A0E4D78-8F96-41BF-84BA-AEE692F2CB77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Krof 10">
            <a:extLst>
              <a:ext uri="{FF2B5EF4-FFF2-40B4-BE49-F238E27FC236}">
                <a16:creationId xmlns:a16="http://schemas.microsoft.com/office/drawing/2014/main" id="{DA8833B2-8A39-42D4-8B9A-A645AC177618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C7521507-B7AC-4C11-9B3A-DB6B114E2242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13374F84-7FAA-42DC-8932-196E0479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8">
            <a:extLst>
              <a:ext uri="{FF2B5EF4-FFF2-40B4-BE49-F238E27FC236}">
                <a16:creationId xmlns:a16="http://schemas.microsoft.com/office/drawing/2014/main" id="{5CF466C1-22DA-4B02-A547-C5F80F6E8E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F9B4E2A8-F77B-4D46-846C-A02A1722D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7291E3-419E-4EF1-AF37-6869EB27C95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2A9D66FD-EE72-4057-868B-6DF556B3C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7136F280-2B21-4360-A9F9-51DD5AD65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CAEB3"/>
                </a:solidFill>
              </a:defRPr>
            </a:lvl1pPr>
          </a:lstStyle>
          <a:p>
            <a:fld id="{791E57B6-95F1-4FDD-9547-101FD533C05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46BA1AB2-0B5C-4A08-86CF-C2ECB681B2D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8" r:id="rId2"/>
    <p:sldLayoutId id="2147483744" r:id="rId3"/>
    <p:sldLayoutId id="2147483739" r:id="rId4"/>
    <p:sldLayoutId id="2147483745" r:id="rId5"/>
    <p:sldLayoutId id="2147483740" r:id="rId6"/>
    <p:sldLayoutId id="2147483746" r:id="rId7"/>
    <p:sldLayoutId id="2147483747" r:id="rId8"/>
    <p:sldLayoutId id="2147483748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444455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anose="020B05020201040202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anose="020B05020201040202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anose="020B05020201040202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anose="020B05020201040202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anose="020B05020201040202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anose="020B05020201040202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anose="020B05020201040202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D2DA7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ADA7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3DA00A-B331-47FA-A3B1-B87A7B12C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350" y="2276475"/>
            <a:ext cx="7407275" cy="1473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SREDNJEVEŠKA MESTA V EVROPI IN NA SLOVENSKEM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25CD881-3C28-481B-AA0A-656EA00A8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813" y="4868863"/>
            <a:ext cx="7407275" cy="17526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800" dirty="0"/>
              <a:t>Predmet</a:t>
            </a:r>
            <a:r>
              <a:rPr lang="sl-SI" sz="1800"/>
              <a:t>: zgodovina</a:t>
            </a:r>
            <a:endParaRPr lang="sl-SI" sz="1800" dirty="0"/>
          </a:p>
        </p:txBody>
      </p:sp>
      <p:sp>
        <p:nvSpPr>
          <p:cNvPr id="8196" name="PoljeZBesedilom 3">
            <a:extLst>
              <a:ext uri="{FF2B5EF4-FFF2-40B4-BE49-F238E27FC236}">
                <a16:creationId xmlns:a16="http://schemas.microsoft.com/office/drawing/2014/main" id="{B91AC39B-550B-4681-B068-62EFB964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8913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algn="ctr"/>
            <a:r>
              <a:rPr lang="sl-SI" altLang="sl-SI"/>
              <a:t>II.gimnazija Maribor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7F73FE-B418-4709-B47E-3D4011D9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SREDNJEVEŠKI DOM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B68A24F-398F-4D28-8D24-88A06F053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Hiše z majhnimi okni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Tri etaže, povezane z lesenimi stopnicami.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Pritličje: delovni prostor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Prvo nadstropje: bivalni prostor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Drugo nadstropje: skladišče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Peč </a:t>
            </a:r>
            <a:r>
              <a:rPr lang="sl-SI" dirty="0">
                <a:sym typeface="Wingdings" pitchFamily="2" charset="2"/>
              </a:rPr>
              <a:t> osrednji bivalni prostor</a:t>
            </a:r>
            <a:endParaRPr lang="sl-SI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Kuhali v kotlu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Postelja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Skrinje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15 do 20 ljudi v obrtniških družina</a:t>
            </a:r>
          </a:p>
        </p:txBody>
      </p:sp>
      <p:pic>
        <p:nvPicPr>
          <p:cNvPr id="4" name="Slika 3" descr="http://www.slovenia.info/pictures%5CTB_attractions%5C1%5C2008%5CStari_rotov%C4%B9%C4%BE_1_159072.jpg">
            <a:extLst>
              <a:ext uri="{FF2B5EF4-FFF2-40B4-BE49-F238E27FC236}">
                <a16:creationId xmlns:a16="http://schemas.microsoft.com/office/drawing/2014/main" id="{153FE32B-E814-4E56-AFAB-20EFA8B2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357313"/>
            <a:ext cx="71437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73D099-B85F-45F7-8F4A-BD31DE88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PREBIVALSTVO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9E04A36-1A74-4A8D-B46D-7E248D757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Ločevali po družbenih in gospodarskih značilnostih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Meščani, plemstvo in </a:t>
            </a:r>
            <a:r>
              <a:rPr lang="sl-SI" dirty="0" err="1"/>
              <a:t>duhoviščina</a:t>
            </a:r>
            <a:r>
              <a:rPr lang="sl-SI" dirty="0"/>
              <a:t> </a:t>
            </a:r>
            <a:r>
              <a:rPr lang="sl-SI" dirty="0">
                <a:sym typeface="Wingdings" pitchFamily="2" charset="2"/>
              </a:rPr>
              <a:t> </a:t>
            </a:r>
            <a:r>
              <a:rPr lang="sl-SI" dirty="0" err="1"/>
              <a:t>nemeščani</a:t>
            </a:r>
            <a:r>
              <a:rPr lang="sl-SI" dirty="0"/>
              <a:t>,  Židi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Meščani: trgovci, obrtniki, finančniki in prekupčevalci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Denar (zlato, srebro)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Židi </a:t>
            </a:r>
            <a:r>
              <a:rPr lang="sl-SI" dirty="0">
                <a:sym typeface="Wingdings" pitchFamily="2" charset="2"/>
              </a:rPr>
              <a:t> denarniki, preganjani  živeli v getih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ym typeface="Wingdings" pitchFamily="2" charset="2"/>
              </a:rPr>
              <a:t>Dečki:  pripravljanje na trgovski poklic in utrjevanje telesa; izobraževanje </a:t>
            </a:r>
            <a:endParaRPr lang="sl-SI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Deklice: doma; privatne šole; ženska opravila</a:t>
            </a:r>
          </a:p>
        </p:txBody>
      </p:sp>
      <p:pic>
        <p:nvPicPr>
          <p:cNvPr id="4" name="Slika 3" descr="http://beta3.finance.si/pics/cache_3f/3f2aUntitled-4.1356631881.jpg">
            <a:extLst>
              <a:ext uri="{FF2B5EF4-FFF2-40B4-BE49-F238E27FC236}">
                <a16:creationId xmlns:a16="http://schemas.microsoft.com/office/drawing/2014/main" id="{128709DC-C554-4EDC-A0C1-B012D75C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8"/>
            <a:ext cx="77866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49E35E-8C74-4A6C-977B-C07A3072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HIGIENA IN BOLEZNI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7C7334B-1336-44BF-9918-016CB6103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Ulice polne umazanije, blata in odpadkov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Umivanje </a:t>
            </a:r>
            <a:r>
              <a:rPr lang="sl-SI" dirty="0">
                <a:sym typeface="Wingdings" pitchFamily="2" charset="2"/>
              </a:rPr>
              <a:t> </a:t>
            </a:r>
            <a:r>
              <a:rPr lang="sl-SI" dirty="0"/>
              <a:t>uporabljali alkohol, vino in zelišča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Las niso umivali </a:t>
            </a:r>
            <a:r>
              <a:rPr lang="sl-SI" dirty="0">
                <a:sym typeface="Wingdings" pitchFamily="2" charset="2"/>
              </a:rPr>
              <a:t> uši</a:t>
            </a:r>
            <a:endParaRPr lang="sl-SI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Kužne bolezni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Črna smrt oz. kuga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</a:t>
            </a:r>
            <a:r>
              <a:rPr lang="sl-SI" dirty="0">
                <a:sym typeface="Wingdings" pitchFamily="2" charset="2"/>
              </a:rPr>
              <a:t>  sredina 14. stol.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Gobavost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Puščanje krvi </a:t>
            </a:r>
            <a:r>
              <a:rPr lang="sl-SI" dirty="0">
                <a:sym typeface="Wingdings" pitchFamily="2" charset="2"/>
              </a:rPr>
              <a:t> brivci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19460" name="Slika 3" descr="http://www.kvarkadabra.net/images/articles/Pandemija-crne-smrti_1_original.jpg">
            <a:extLst>
              <a:ext uri="{FF2B5EF4-FFF2-40B4-BE49-F238E27FC236}">
                <a16:creationId xmlns:a16="http://schemas.microsoft.com/office/drawing/2014/main" id="{FB7C58D6-F8D1-42FF-B140-ED75212D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714625"/>
            <a:ext cx="31432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BF27A5-E52C-4782-9DE3-DA5B0E52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PREHRANA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E6D04CD6-93AA-413D-BD73-CB609FAA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Žito, kruh, kislo zelje, meso, ribe, sir, zelenjava in sadje</a:t>
            </a:r>
          </a:p>
          <a:p>
            <a:r>
              <a:rPr lang="sl-SI" altLang="sl-SI"/>
              <a:t>Začimbe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razkošje</a:t>
            </a:r>
          </a:p>
          <a:p>
            <a:r>
              <a:rPr lang="sl-SI" altLang="sl-SI"/>
              <a:t>Vilic niso poznali</a:t>
            </a:r>
          </a:p>
          <a:p>
            <a:r>
              <a:rPr lang="sl-SI" altLang="sl-SI"/>
              <a:t>Medica, pivo, vino</a:t>
            </a:r>
          </a:p>
          <a:p>
            <a:r>
              <a:rPr lang="sl-SI" altLang="sl-SI"/>
              <a:t>Trije obroki </a:t>
            </a:r>
          </a:p>
        </p:txBody>
      </p:sp>
      <p:pic>
        <p:nvPicPr>
          <p:cNvPr id="20484" name="Slika 3" descr="http://beta3.finance.si/pics/cache_a3/a3cdUntitled-7.1356631984.jpg">
            <a:extLst>
              <a:ext uri="{FF2B5EF4-FFF2-40B4-BE49-F238E27FC236}">
                <a16:creationId xmlns:a16="http://schemas.microsoft.com/office/drawing/2014/main" id="{A9971941-01BA-424C-B1DA-22DDD2FC5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00438"/>
            <a:ext cx="407193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21556A-70DB-41F0-947E-70239A2C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OBLAČILA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DA7DC637-95C8-41F9-B3DA-35402211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Zelo različna </a:t>
            </a:r>
            <a:r>
              <a:rPr lang="sl-SI" altLang="sl-SI">
                <a:sym typeface="Wingdings" panose="05000000000000000000" pitchFamily="2" charset="2"/>
              </a:rPr>
              <a:t> družbeni položaj</a:t>
            </a:r>
          </a:p>
          <a:p>
            <a:r>
              <a:rPr lang="sl-SI" altLang="sl-SI"/>
              <a:t>Meščani: volnena sukna, polsvila, določen kožuh in krzno</a:t>
            </a:r>
          </a:p>
          <a:p>
            <a:r>
              <a:rPr lang="sl-SI" altLang="sl-SI"/>
              <a:t>Bogati: mehek barvit material</a:t>
            </a:r>
          </a:p>
          <a:p>
            <a:r>
              <a:rPr lang="sl-SI" altLang="sl-SI"/>
              <a:t>Oblačila predstavljala tudi bolezen (stezniki)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BCE07C-9015-4A0D-A4AB-62F85219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VLOGA CERKVE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87223728-6B52-45A4-8989-52DC6D4D3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Pomembna vloga</a:t>
            </a:r>
          </a:p>
          <a:p>
            <a:r>
              <a:rPr lang="sl-SI" altLang="sl-SI"/>
              <a:t>Vsako mesto želelo imeti najboljšo cerkev </a:t>
            </a:r>
            <a:r>
              <a:rPr lang="sl-SI" altLang="sl-SI">
                <a:sym typeface="Wingdings" panose="05000000000000000000" pitchFamily="2" charset="2"/>
              </a:rPr>
              <a:t> žrtvovali imetje za gradnjo</a:t>
            </a:r>
            <a:endParaRPr lang="sl-SI" altLang="sl-SI"/>
          </a:p>
        </p:txBody>
      </p:sp>
      <p:pic>
        <p:nvPicPr>
          <p:cNvPr id="22532" name="Picture 2" descr="http://services.dedi.si/DEDIServer/res/media/image/817/MAXIMUM/490x1200?1267691882">
            <a:extLst>
              <a:ext uri="{FF2B5EF4-FFF2-40B4-BE49-F238E27FC236}">
                <a16:creationId xmlns:a16="http://schemas.microsoft.com/office/drawing/2014/main" id="{C29593DD-D672-468C-8652-FF7B2635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000375"/>
            <a:ext cx="257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www.slotraveler.com/image.php?i=uploads%2Fnew%2F1311917426Hrastovlje+03.jpg&amp;width=750&amp;height=260">
            <a:extLst>
              <a:ext uri="{FF2B5EF4-FFF2-40B4-BE49-F238E27FC236}">
                <a16:creationId xmlns:a16="http://schemas.microsoft.com/office/drawing/2014/main" id="{1346BD41-2FE0-40C3-B874-D0B85692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14813"/>
            <a:ext cx="5429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2A041C-AB94-48E5-9D58-0A752E6A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MESTA NA SLOVENSKEM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6ABE037-BA1B-4624-B89A-AC0128C0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/>
              <a:t>Koroška: </a:t>
            </a:r>
            <a:r>
              <a:rPr lang="sl-SI" dirty="0"/>
              <a:t>Celovec, Beljak, Velikovec, Pliberk, Breže, Šentvid ob Glini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/>
              <a:t>Štajerska: </a:t>
            </a:r>
            <a:r>
              <a:rPr lang="sl-SI" dirty="0"/>
              <a:t>Ptuj, Maribor, Radgona, Slovenska Bistrica, Slovenj Gradec, Brežice, Ormož, Celje,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/>
              <a:t>Kranjska(Gorenjska, Dolenjska, Notranjska): </a:t>
            </a:r>
            <a:r>
              <a:rPr lang="sl-SI" dirty="0"/>
              <a:t>Kamnik, Ljubljana, Kranj, Škofja Loka, Radovljica, Novo mesto, Metlika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/>
              <a:t>Goriška: </a:t>
            </a:r>
            <a:r>
              <a:rPr lang="sl-SI" dirty="0"/>
              <a:t>Gorica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F4FFF4-9A42-4F9C-A6FE-24D65524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NASTANEK IN RAZVOJ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E386DA2F-7C5B-4E7D-8970-8E1A4938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Administrativna, vojaška središča, središče obrtne proizvodnje, politični pomen </a:t>
            </a:r>
          </a:p>
          <a:p>
            <a:r>
              <a:rPr lang="sl-SI" altLang="sl-SI"/>
              <a:t>Antična in novonastala mesta </a:t>
            </a:r>
          </a:p>
          <a:p>
            <a:r>
              <a:rPr lang="sl-SI" altLang="sl-SI"/>
              <a:t>Večje povpraševanje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več obrtnikov in trgovcev </a:t>
            </a:r>
            <a:r>
              <a:rPr lang="sl-SI" altLang="sl-SI">
                <a:sym typeface="Wingdings" panose="05000000000000000000" pitchFamily="2" charset="2"/>
              </a:rPr>
              <a:t> stalna bivališča</a:t>
            </a:r>
            <a:endParaRPr lang="sl-SI" altLang="sl-SI"/>
          </a:p>
          <a:p>
            <a:r>
              <a:rPr lang="sl-SI" altLang="sl-SI"/>
              <a:t>Nastajala v zahodni Evropi od 9.stol., v Vzhodnih Alpah pa predvsem v 13. in 14. stol. </a:t>
            </a:r>
          </a:p>
          <a:p>
            <a:r>
              <a:rPr lang="sl-SI" altLang="sl-SI"/>
              <a:t>Podpora vladarjev in visokega plemstva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063099-CB05-4C19-A55F-AF458125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UPRAVA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61FEAF00-3A52-4BD0-8303-943D3B007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Samouprava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vrhnji sloji (veletrgovci in denarniki)</a:t>
            </a:r>
          </a:p>
          <a:p>
            <a:r>
              <a:rPr lang="sl-SI" altLang="sl-SI"/>
              <a:t>Mestni svet, mestni gospod</a:t>
            </a:r>
          </a:p>
          <a:p>
            <a:r>
              <a:rPr lang="sl-SI" altLang="sl-SI"/>
              <a:t>Mestni sodnik</a:t>
            </a:r>
          </a:p>
          <a:p>
            <a:r>
              <a:rPr lang="sl-SI" altLang="sl-SI"/>
              <a:t>Simbol mesta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mestni grb in pečat</a:t>
            </a:r>
          </a:p>
          <a:p>
            <a:endParaRPr lang="sl-SI" altLang="sl-SI"/>
          </a:p>
        </p:txBody>
      </p:sp>
      <p:pic>
        <p:nvPicPr>
          <p:cNvPr id="10244" name="Slika 3" descr="http://www.arhiv-ptuj.si/datoteke/slike/pecat.jpg">
            <a:extLst>
              <a:ext uri="{FF2B5EF4-FFF2-40B4-BE49-F238E27FC236}">
                <a16:creationId xmlns:a16="http://schemas.microsoft.com/office/drawing/2014/main" id="{96AF9614-6468-4D9D-B942-C593BA466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214813"/>
            <a:ext cx="35814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4" descr="http://www.zgodovinsko-drustvo-kovacic.si/files/Mestni%20grb.jpg">
            <a:extLst>
              <a:ext uri="{FF2B5EF4-FFF2-40B4-BE49-F238E27FC236}">
                <a16:creationId xmlns:a16="http://schemas.microsoft.com/office/drawing/2014/main" id="{AFB4C94B-CF9E-4177-A7A3-66468F24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4813"/>
            <a:ext cx="292893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A3F01B-7FA1-4C80-9F62-5ABED484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GOSPODARSTVO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5F2EB64A-7B16-4770-BE79-19FD36CED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Soodvisnost mest in podeželja </a:t>
            </a:r>
            <a:r>
              <a:rPr lang="sl-SI" altLang="sl-SI">
                <a:sym typeface="Wingdings" panose="05000000000000000000" pitchFamily="2" charset="2"/>
              </a:rPr>
              <a:t> denarno gospodarstvo, </a:t>
            </a:r>
            <a:r>
              <a:rPr lang="sl-SI" altLang="sl-SI"/>
              <a:t>povezave med fevdalnimi pokrajinami </a:t>
            </a:r>
          </a:p>
          <a:p>
            <a:r>
              <a:rPr lang="sl-SI" altLang="sl-SI"/>
              <a:t>Vladarji ščitili mesta</a:t>
            </a:r>
          </a:p>
          <a:p>
            <a:r>
              <a:rPr lang="sl-SI" altLang="sl-SI"/>
              <a:t>Obrt in trgovina</a:t>
            </a:r>
          </a:p>
          <a:p>
            <a:r>
              <a:rPr lang="sl-SI" altLang="sl-SI"/>
              <a:t>Prepoved opravljanja določenih obrti v oddaljenosti ene milje</a:t>
            </a:r>
          </a:p>
          <a:p>
            <a:r>
              <a:rPr lang="sl-SI" altLang="sl-SI"/>
              <a:t>Neuspešno zatiranje kmečke trgovine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C58A5A77-AD61-4FAE-A3BE-2F8D02796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549275"/>
            <a:ext cx="7497763" cy="5735638"/>
          </a:xfrm>
        </p:spPr>
        <p:txBody>
          <a:bodyPr/>
          <a:lstStyle/>
          <a:p>
            <a:r>
              <a:rPr lang="sl-SI" altLang="sl-SI"/>
              <a:t>Tekmovanje za posebne pravice</a:t>
            </a:r>
          </a:p>
          <a:p>
            <a:r>
              <a:rPr lang="sl-SI" altLang="sl-SI"/>
              <a:t>Denarništvo </a:t>
            </a:r>
            <a:r>
              <a:rPr lang="sl-SI" altLang="sl-SI">
                <a:sym typeface="Wingdings" panose="05000000000000000000" pitchFamily="2" charset="2"/>
              </a:rPr>
              <a:t> neodobravanje od cerkve</a:t>
            </a:r>
            <a:endParaRPr lang="sl-SI" altLang="sl-SI"/>
          </a:p>
          <a:p>
            <a:r>
              <a:rPr lang="sl-SI" altLang="sl-SI"/>
              <a:t>Manufaktura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velika obrtna delavnica, kjer je vsakdo opravil samo svoj del proizvodnega procesa, ki je je privedel do izdelave končnega izdelka</a:t>
            </a:r>
          </a:p>
          <a:p>
            <a:r>
              <a:rPr lang="sl-SI" altLang="sl-SI"/>
              <a:t>Založništvo </a:t>
            </a:r>
            <a:r>
              <a:rPr lang="sl-SI" altLang="sl-SI">
                <a:sym typeface="Wingdings" panose="05000000000000000000" pitchFamily="2" charset="2"/>
              </a:rPr>
              <a:t> zalaganje proizvajalca s potrebnimi surovinami </a:t>
            </a:r>
            <a:r>
              <a:rPr lang="sl-SI" altLang="sl-SI"/>
              <a:t>v zameno za pogodbo z že vnaprej določeno fiksno ceno izdelkov</a:t>
            </a:r>
          </a:p>
          <a:p>
            <a:endParaRPr lang="sl-SI" altLang="sl-SI"/>
          </a:p>
        </p:txBody>
      </p:sp>
      <p:pic>
        <p:nvPicPr>
          <p:cNvPr id="5" name="Slika 4" descr="http://upload.wikimedia.org/wikipedia/commons/thumb/5/5d/Saechsische_Porzellanmanufaktur.jpg/300px-Saechsische_Porzellanmanufaktur.jpg">
            <a:extLst>
              <a:ext uri="{FF2B5EF4-FFF2-40B4-BE49-F238E27FC236}">
                <a16:creationId xmlns:a16="http://schemas.microsoft.com/office/drawing/2014/main" id="{69A9187B-A29F-421E-96AF-8E1CA434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grada vsebine 4" descr="http://www.savel-hobi.net/leksikon/zgodovina_sl/slike_zg/prvakriza1.jpg">
            <a:extLst>
              <a:ext uri="{FF2B5EF4-FFF2-40B4-BE49-F238E27FC236}">
                <a16:creationId xmlns:a16="http://schemas.microsoft.com/office/drawing/2014/main" id="{88FB0776-1807-410C-B7A1-AD8FED98AC0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71625"/>
            <a:ext cx="38195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4D99C-9122-401B-AC8B-022AF166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CEHI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4929F58A-1401-49D5-8681-0C09D5CBE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Združenja obrtnikov iste panoge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zaščita pred tujci</a:t>
            </a:r>
          </a:p>
          <a:p>
            <a:r>
              <a:rPr lang="sl-SI" altLang="sl-SI"/>
              <a:t>Drugi funkciji: članstvo in prenos znanj</a:t>
            </a:r>
          </a:p>
          <a:p>
            <a:r>
              <a:rPr lang="sl-SI" altLang="sl-SI"/>
              <a:t>7.stoletje</a:t>
            </a:r>
          </a:p>
          <a:p>
            <a:r>
              <a:rPr lang="sl-SI" altLang="sl-SI"/>
              <a:t>cehovska pravila </a:t>
            </a:r>
            <a:r>
              <a:rPr lang="sl-SI" altLang="sl-SI">
                <a:sym typeface="Wingdings" panose="05000000000000000000" pitchFamily="2" charset="2"/>
              </a:rPr>
              <a:t> določanje cen in kvalitete</a:t>
            </a:r>
          </a:p>
          <a:p>
            <a:r>
              <a:rPr lang="sl-SI" altLang="sl-SI"/>
              <a:t>Cehovski mojster</a:t>
            </a:r>
          </a:p>
          <a:p>
            <a:r>
              <a:rPr lang="sl-SI" altLang="sl-SI"/>
              <a:t>Nadzor nad vajenci </a:t>
            </a:r>
            <a:r>
              <a:rPr lang="sl-SI" altLang="sl-SI">
                <a:sym typeface="Wingdings" panose="05000000000000000000" pitchFamily="2" charset="2"/>
              </a:rPr>
              <a:t> obrtniški mojstri</a:t>
            </a:r>
          </a:p>
        </p:txBody>
      </p:sp>
      <p:pic>
        <p:nvPicPr>
          <p:cNvPr id="4" name="Slika 3" descr="http://www.prijatelji-bastine.hr/wp-content/uploads/2011/04/Naukovni-list-potvrda-Poljanskog-ceha-o-strukovnom-obrazovanju-nau%C4%8Dnika-iz-1882.-godine.jpg">
            <a:extLst>
              <a:ext uri="{FF2B5EF4-FFF2-40B4-BE49-F238E27FC236}">
                <a16:creationId xmlns:a16="http://schemas.microsoft.com/office/drawing/2014/main" id="{E3274819-0B86-434C-9507-9D85595C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28750"/>
            <a:ext cx="707231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3E1A98-C4B5-4343-8E36-72FB5FA7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ŽIVLJENJE  V MESTIH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DBF452C-F9DF-4467-B715-F4657AA95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Delovni dan:  od 4. - 6. ure zjutraj do 7. - 9. ure zvečer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Ravnali po zvonjenju; niso imeli ur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Krepitev obrtne proizvodnje </a:t>
            </a:r>
            <a:r>
              <a:rPr lang="sl-SI" dirty="0">
                <a:sym typeface="Wingdings" pitchFamily="2" charset="2"/>
              </a:rPr>
              <a:t> potreba po merjenju časa</a:t>
            </a:r>
            <a:endParaRPr lang="sl-SI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Tretjina dni v letu prostih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Novice širile s pripovedovanjem, pomembnejše razglasili na mestnem trgu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Sramotilni steber </a:t>
            </a:r>
            <a:r>
              <a:rPr lang="sl-SI" dirty="0">
                <a:sym typeface="Wingdings" pitchFamily="2" charset="2"/>
              </a:rPr>
              <a:t> javno kaznovanje prestopnikov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Gostilne in kopališča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431DFC-A505-4AE8-A1E6-61B3EAFF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RED IN MIR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62B6F82C-8F79-4455-A651-927C42334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Veliko predpisov</a:t>
            </a:r>
          </a:p>
          <a:p>
            <a:r>
              <a:rPr lang="sl-SI" altLang="sl-SI"/>
              <a:t>Javne službe</a:t>
            </a:r>
          </a:p>
          <a:p>
            <a:r>
              <a:rPr lang="sl-SI" altLang="sl-SI"/>
              <a:t>Klicarji in poslanci</a:t>
            </a:r>
          </a:p>
          <a:p>
            <a:r>
              <a:rPr lang="sl-SI" altLang="sl-SI"/>
              <a:t>Preskrba s hrano</a:t>
            </a:r>
          </a:p>
          <a:p>
            <a:r>
              <a:rPr lang="sl-SI" altLang="sl-SI"/>
              <a:t>Nadzor in kazni</a:t>
            </a:r>
          </a:p>
          <a:p>
            <a:r>
              <a:rPr lang="sl-SI" altLang="sl-SI"/>
              <a:t>Rabelj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8CE687-CD68-45D9-8D3E-EF817513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PODOBA MESTA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7F08283-B0EC-433C-8FB9-672C7BF60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Obzidjem in obrambni stolp, včasih tudi z vodni jarek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Večnadstropne lesene ali kamnite hiše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Kanalizacije ni bilo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Zrak v mestu je bil zadušljiv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Javno razstavljene mere, ki so jih uporabljali v mestu. Mere so se od mesta do mesta razlikovale.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Hiše, ki so bile bolj oddaljene od trga, so imele tudi dvorišča in vrtičke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Lekarne, javna kopališča, samostani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Vodnjaki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Ni bilo nočne razsvetljave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4" name="Slika 3" descr="http://4.bp.blogspot.com/-4AsyAZhz6_I/TWbCrLqv5ZI/AAAAAAAAAM8/nUsbYuudAD8/s1600/mesto2.jpg">
            <a:extLst>
              <a:ext uri="{FF2B5EF4-FFF2-40B4-BE49-F238E27FC236}">
                <a16:creationId xmlns:a16="http://schemas.microsoft.com/office/drawing/2014/main" id="{A543D7FF-42C2-4C5A-BB2D-0D7907457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8"/>
            <a:ext cx="764381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http://www.gradovi.net/grad/data/ptujgrad/ziegler_ptuj.jpg">
            <a:extLst>
              <a:ext uri="{FF2B5EF4-FFF2-40B4-BE49-F238E27FC236}">
                <a16:creationId xmlns:a16="http://schemas.microsoft.com/office/drawing/2014/main" id="{BC1CF9F8-B8C6-4559-AC43-F2458E3C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188"/>
            <a:ext cx="77152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644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Gill Sans MT</vt:lpstr>
      <vt:lpstr>Verdana</vt:lpstr>
      <vt:lpstr>Wingdings 2</vt:lpstr>
      <vt:lpstr>Solsticij</vt:lpstr>
      <vt:lpstr>SREDNJEVEŠKA MESTA V EVROPI IN NA SLOVENSKEM</vt:lpstr>
      <vt:lpstr>NASTANEK IN RAZVOJ</vt:lpstr>
      <vt:lpstr>UPRAVA</vt:lpstr>
      <vt:lpstr>GOSPODARSTVO</vt:lpstr>
      <vt:lpstr>PowerPoint Presentation</vt:lpstr>
      <vt:lpstr>CEHI</vt:lpstr>
      <vt:lpstr>ŽIVLJENJE  V MESTIH</vt:lpstr>
      <vt:lpstr>RED IN MIR</vt:lpstr>
      <vt:lpstr>PODOBA MESTA</vt:lpstr>
      <vt:lpstr>SREDNJEVEŠKI DOM</vt:lpstr>
      <vt:lpstr>PREBIVALSTVO</vt:lpstr>
      <vt:lpstr>HIGIENA IN BOLEZNI</vt:lpstr>
      <vt:lpstr>PREHRANA</vt:lpstr>
      <vt:lpstr>OBLAČILA</vt:lpstr>
      <vt:lpstr>VLOGA CERKVE</vt:lpstr>
      <vt:lpstr>MESTA NA SLOVENSKEM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2019-06-03T09:16:43Z</dcterms:created>
  <dcterms:modified xsi:type="dcterms:W3CDTF">2019-06-03T09:16:43Z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