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E4EAE8-7766-4105-8F57-26BA4E0B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FBF19-DC4F-4759-8ACA-CE3ACE7FD5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8A6C79-A8C4-4F3C-AA7A-8FF54E300F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DBDCBC-678C-4BE2-BBCA-0036FE0CC2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F5C0E4A-BC2B-407E-BD86-F6DD5628D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F89BB-EC49-4B7C-952A-9D5C34320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C066-09EA-46CF-B981-4FE80451D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8D4EA8-1326-44EA-BBD8-89ACD3EE6A3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34E78E5-C39C-4C6B-85B1-D4138EDD1D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4465109-6DB2-4726-8F3B-A93B0275E5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altLang="sl-SI"/>
              <a:t> le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6D269ED-00BC-427A-B173-E28475868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728D7F-B6B1-4CF4-8325-698CC72BB6A9}" type="slidenum">
              <a:rPr lang="sl-SI" altLang="sl-SI">
                <a:latin typeface="Calibri" panose="020F0502020204030204" pitchFamily="34" charset="0"/>
              </a:rPr>
              <a:pPr eaLnBrk="1" hangingPunct="1"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78D312-0B2A-4C52-B0D5-7D64F20322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D4744-85A7-4F15-92F1-BF056775E7A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A6CB1736-58B2-4242-BC7F-810222B772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4BABEC1-147D-4C00-AC0E-AC762EB9F7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D59A7202-F91C-4FC8-926D-EBAA8AD7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6">
            <a:extLst>
              <a:ext uri="{FF2B5EF4-FFF2-40B4-BE49-F238E27FC236}">
                <a16:creationId xmlns:a16="http://schemas.microsoft.com/office/drawing/2014/main" id="{F5858E95-B3A3-40EE-A22D-756732D15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B0C60DB1-D0AE-4E99-826A-60AD05AE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8">
            <a:extLst>
              <a:ext uri="{FF2B5EF4-FFF2-40B4-BE49-F238E27FC236}">
                <a16:creationId xmlns:a16="http://schemas.microsoft.com/office/drawing/2014/main" id="{9FDC12A4-95B3-405C-8265-4F97C684EA51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CD2FBC3D-1DA1-4EEF-9352-CC07746B54A7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E4B3FA06-D101-4AAE-85BE-579940C1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9516-A4D9-44DA-96D9-F8A8359503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299574BB-15D7-475D-A199-53ED18D0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42E05D88-6567-4923-9000-548A94F0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027F154-F9FB-4AA0-B359-D038057C15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517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46F6-DFA1-4612-A7FE-1006EFB3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13A7-38A3-4F6E-9FE1-4D1606BB73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D7FF3-4A54-436B-8493-24747A9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2298-E0A8-40E6-8F2A-CDB5C510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341CB-E3FB-4F98-85F6-4DCDBBB962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9606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675E1A-7DB2-48FF-8C3E-28F6C5ED6A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CF065-5FE1-4DA4-A03F-0DA964F45B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C7688DBE-9194-4E7B-83C8-EFC522B4F3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74DBC017-E28C-4328-B35E-2C47E2C0F3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3BA8DD40-670D-434C-9851-C97C497A6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D2038D5-AEF6-4397-A83C-75053955A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27">
            <a:extLst>
              <a:ext uri="{FF2B5EF4-FFF2-40B4-BE49-F238E27FC236}">
                <a16:creationId xmlns:a16="http://schemas.microsoft.com/office/drawing/2014/main" id="{3672EA6F-070E-49C7-A449-372E4FD5DC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28">
            <a:extLst>
              <a:ext uri="{FF2B5EF4-FFF2-40B4-BE49-F238E27FC236}">
                <a16:creationId xmlns:a16="http://schemas.microsoft.com/office/drawing/2014/main" id="{61EF43E6-3D80-42FF-A4A9-58409313E6C5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id="{2D829A96-24CA-402D-A4EA-9C37AEEB3748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D9C768-3AE3-4A92-865F-C2E46FD29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97D1E9D-A593-4DDD-A723-386E40D23BE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B05E4B7-B2DF-4DDE-95B1-1D0D7CE7FA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A48C-366F-4BC2-8D99-BD6FE86AC01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15893C2-E463-428F-872E-D4E937DD6C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947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999B-FE03-4264-ABF6-F39E9F41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7F48-DEB9-4ECE-B320-F819759298F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EDDD3-6152-4489-9AF6-8C18014F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BD18-9C20-4264-A938-587FD9DB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9BAF051-695D-44C6-901F-7F5CA88293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4891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1B8EDB-C054-4078-BEE7-E9337BDF77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E85FC-8E26-47FE-9CB3-3ADE44268C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F6B2110-05B1-4E99-B87B-4100899779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2E24AF6-1EB6-48FD-8A53-592E70AFDC6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740AEC4-72E5-43E9-BA85-0A69FA0C335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AFBA4288-8AFF-48DA-8B20-5EAB7403C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BFD3A0E0-8835-4B7F-A957-DD38A666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96F0633C-76FC-499A-BD7A-82BE81F8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9">
            <a:extLst>
              <a:ext uri="{FF2B5EF4-FFF2-40B4-BE49-F238E27FC236}">
                <a16:creationId xmlns:a16="http://schemas.microsoft.com/office/drawing/2014/main" id="{E6667DF0-DCF1-47BB-AF7D-F80172827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7FAC00FA-08E8-481C-950E-BB3E7DD2AB2E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A56B83DF-5970-495C-9BC2-94DCD75FE15F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FDF6ADA-2A4A-4F86-93BB-4697E838C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9A5D537-E721-423F-81D0-50B80A4F7D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5157-0916-4A9A-A6DF-A758060861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600B50E-1B74-426C-9620-E73EFFA7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90E87A2-6BFF-4BCC-A19F-D3AA4D828A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355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B7A42AB-BD6A-4002-9456-8DBE668A88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D856BDD-649B-4372-8E79-A00445E3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7EDD-CCCF-4C1E-97B2-A5B4461039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3636BB-307E-41D6-A5A8-D281125F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1A89-829C-44B2-BCBC-519A3F40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0FA4-A57E-4A98-9230-0BF4BD0459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339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06C8BC9-F17B-4703-BA5A-E58FC7802D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B235F-9966-47DF-85C5-6E796F85F15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C8851399-58DC-43FB-B6FC-DAF040348F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8E6E067B-CB0D-4F04-A9B5-39D67A05D9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7B097E4A-D1AF-4B38-B8A9-3BC18EBC27E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D4DE6C4D-984A-446D-9DF7-680924C1E367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017A1AEC-AA56-4170-AE87-47EB892A2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28">
            <a:extLst>
              <a:ext uri="{FF2B5EF4-FFF2-40B4-BE49-F238E27FC236}">
                <a16:creationId xmlns:a16="http://schemas.microsoft.com/office/drawing/2014/main" id="{3512808D-5BF3-4A1A-881C-35030ADC5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FF857373-5A0F-4255-AF96-E6C477DC3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30">
            <a:extLst>
              <a:ext uri="{FF2B5EF4-FFF2-40B4-BE49-F238E27FC236}">
                <a16:creationId xmlns:a16="http://schemas.microsoft.com/office/drawing/2014/main" id="{5173060B-3358-44A5-897A-E7C6F98677BF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31">
            <a:extLst>
              <a:ext uri="{FF2B5EF4-FFF2-40B4-BE49-F238E27FC236}">
                <a16:creationId xmlns:a16="http://schemas.microsoft.com/office/drawing/2014/main" id="{47F4D706-4F9E-475C-9989-45512744BFC9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1B1DD3EE-2813-4463-9E6B-F32FD25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A97B-031A-4E32-8B5F-8FBCA2BA8B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AFCEE54E-88A6-4843-974D-16ACFA9D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67EA9BD3-3094-4F51-B163-DE43DD4D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B159A24-6588-402A-A50B-234B8ED1F0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7017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A88E1-EE80-4E34-AC0B-5A21915D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E986-1AFD-40E2-AF6F-F2EF04E5DF7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427AA-9162-4482-A50A-373A85B8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50983-B310-4580-A188-AA08FA80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6A9A837-28FC-4871-BD85-C241402392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296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147537-E12A-483A-BC05-16517B91802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B78E3-DF50-48EC-8DF7-B81134A613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3F54AD8-7610-476C-8F6F-4A331938B5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7FF9AD7-52D4-4745-A042-6B95F8A29A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E84C279-69CA-4C9A-BF03-0C6EBCD2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D1DFB47A-7C81-4AF6-90DC-F0712216D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8066E59-9E83-4037-8704-DB78D377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8885-8B0E-486E-96BF-68431E159CD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6A0D62B-1520-4CF8-854B-DEA3DC05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2D4D90D-046C-4DA1-9C40-23BFFAEF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7E0ED-5A97-4FB0-AA30-C66A972B5A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455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678341-DB75-4590-B0A8-7B6BA0D3A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574CE-7E9C-469C-A1FC-05DC2C23736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D6BD1791-D0B0-4CD7-80D0-B603B798FB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9E2FF3FA-352D-49A3-87C2-447B6224C12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026230F-145E-469D-BBA5-032C63BA10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DFAAF1BC-2713-423F-9D22-37D677222FEC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94BB9396-D814-4E29-8F8A-DCF4DD003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8">
            <a:extLst>
              <a:ext uri="{FF2B5EF4-FFF2-40B4-BE49-F238E27FC236}">
                <a16:creationId xmlns:a16="http://schemas.microsoft.com/office/drawing/2014/main" id="{CC6099E3-9A09-4AB8-A48C-AA540CAEF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2DB1D6BA-599D-43B9-8550-97AAD23AD62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id="{E29BA3F7-E530-4BBB-82B4-C045E5F6607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950C2916-5561-4A49-9CB8-8606EF692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666FD33-F3DA-4493-BBEA-0F0B3DA38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13EF184-A204-4D7F-8E57-6CA883F9411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E8BACC9-D949-4A0C-9B79-900F2325D8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0A02-3B71-4FBB-B1CB-6CEACC70C7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926F83C-D711-45F9-902E-D23A6EDBF4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359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654B374-EF5A-488F-9B61-FAC5C28CE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AB920-93F3-4645-A37C-59ABEC191B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9F95836-7B15-4009-A798-89FB3BDE49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A4868438-F088-4648-8AD2-004D6749E93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B638553-FB5F-439B-A417-A27943CA62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CB2561FF-679D-4AB5-A40A-1CDDE305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84057F50-CFF6-4143-B608-66D5096D3A7A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7C12494B-072D-4457-BE3A-58EEFE13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05E52E5C-5090-4FE8-9A9C-9049DB8355BB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id="{05886C91-CEE2-456D-87CB-501547F867E8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B448E9BD-AB86-4F96-8A5D-98FD0A5E0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F2CB54D-7BBD-4D87-BEC3-1E3BB6B99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ECE3F21-88BD-4AD6-A951-B34EB43B56C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D54839D6-D946-438E-9C1A-53F703AB95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F01C-A9E2-4938-8540-2C5E901F17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1134A04-6D7A-49F6-AF04-92CC0B12D1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25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02BFF76-8866-4A8C-974B-CB3BA53972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7C0CA8-161A-424B-908E-3F8A4BEA326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96C485-E6FF-4269-A94F-FA766426D0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7616D3-6CB3-4F0B-A0EC-E16DB18607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6649D-6E67-4A76-99B8-08D7D82F6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C3E7C6F-1642-4062-A22F-ADCE2C9AA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87D470-B1BA-4435-90E3-3263A761B9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76C3B-0DF4-425C-ADCA-32553F28A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0C330-F750-4B11-AE95-51FE655F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22EBFF98-7D5D-4E74-969F-F2888ED36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8D6CBE-1B60-4779-8D1B-561BB9EC5394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A5821B-1FAD-4CEB-9C08-56D150447155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3B81D4D-BC98-4545-82BC-FDEC278C0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CFE428C0-92DC-4112-99F2-8438EE567D1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43E4C014-0833-44A7-939B-6BE3F0716A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5E766295-18C7-437F-9026-C2E169321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algowns.com/womens-medieval-clothing-c-1.html" TargetMode="External"/><Relationship Id="rId2" Type="http://schemas.openxmlformats.org/officeDocument/2006/relationships/hyperlink" Target="http://www.durolitum.co.uk/articles/footwe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Srednji_vek" TargetMode="External"/><Relationship Id="rId4" Type="http://schemas.openxmlformats.org/officeDocument/2006/relationships/hyperlink" Target="http://www.batashoemuseum.ca/collections/permanent/history_western_fashion/medieval/index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y7X8TAh2ZY&amp;feature=channel" TargetMode="External"/><Relationship Id="rId2" Type="http://schemas.openxmlformats.org/officeDocument/2006/relationships/hyperlink" Target="http://www.youtube.com/watch?v=yO-L_ms0tL0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6053B1-601E-4421-8563-B6627BB8C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2529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D0D63CC4-F8D8-426F-AE82-AD4992FD9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Življenje v srednjem veku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560CBE7-BDF3-4CFB-860C-B386AD2E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>
              <a:solidFill>
                <a:srgbClr val="7B9899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0518371-BF73-4904-A463-A7217E7C65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/>
              <a:t>Rdeča koža : ublažili s koreniko ciklam</a:t>
            </a:r>
          </a:p>
          <a:p>
            <a:pPr eaLnBrk="1" hangingPunct="1"/>
            <a:r>
              <a:rPr lang="sl-SI" altLang="sl-SI"/>
              <a:t>Lepe lase</a:t>
            </a:r>
            <a:r>
              <a:rPr lang="sl-SI" altLang="sl-SI">
                <a:sym typeface="Wingdings" panose="05000000000000000000" pitchFamily="2" charset="2"/>
              </a:rPr>
              <a:t> nanašale olivno olje, med, galunovec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Beljenje zobječmenova moka , segreta kuhinjska sol, med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Make-up beljenje kože</a:t>
            </a:r>
            <a:endParaRPr lang="sl-SI" altLang="sl-SI"/>
          </a:p>
        </p:txBody>
      </p:sp>
      <p:pic>
        <p:nvPicPr>
          <p:cNvPr id="22532" name="Picture 3" descr="Medieval_woman.png">
            <a:extLst>
              <a:ext uri="{FF2B5EF4-FFF2-40B4-BE49-F238E27FC236}">
                <a16:creationId xmlns:a16="http://schemas.microsoft.com/office/drawing/2014/main" id="{344420FC-A9B3-491E-816B-690B405AA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25923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0A48738-2689-4D9C-9B10-89917161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Viri in literatura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E96A260-F044-4995-BC7D-8EE04FBB88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>
                <a:hlinkClick r:id="rId2"/>
              </a:rPr>
              <a:t>Http://www.durolitum.co.uk/articles/footwear.html</a:t>
            </a:r>
            <a:endParaRPr lang="sl-SI" altLang="sl-SI"/>
          </a:p>
          <a:p>
            <a:pPr eaLnBrk="1" hangingPunct="1"/>
            <a:r>
              <a:rPr lang="sl-SI" altLang="sl-SI">
                <a:hlinkClick r:id="rId3"/>
              </a:rPr>
              <a:t>http://www.historicalgowns.com/womens-medieval-clothing-c-1.html</a:t>
            </a:r>
            <a:endParaRPr lang="sl-SI" altLang="sl-SI"/>
          </a:p>
          <a:p>
            <a:pPr eaLnBrk="1" hangingPunct="1"/>
            <a:r>
              <a:rPr lang="sl-SI" altLang="sl-SI">
                <a:hlinkClick r:id="rId4"/>
              </a:rPr>
              <a:t>http://www.batashoemuseum.ca/collections/permanent/history_western_fashion/medieval/index.shtml</a:t>
            </a:r>
            <a:endParaRPr lang="sl-SI" altLang="sl-SI"/>
          </a:p>
          <a:p>
            <a:pPr eaLnBrk="1" hangingPunct="1"/>
            <a:r>
              <a:rPr lang="sl-SI" altLang="sl-SI">
                <a:hlinkClick r:id="rId5"/>
              </a:rPr>
              <a:t>http://sl.wikipedia.org/wiki/Srednji_vek</a:t>
            </a:r>
            <a:endParaRPr lang="sl-SI" altLang="sl-SI"/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DD132FC-6686-4152-A7D0-17F32C93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Uvodna motivacija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A56C80F-2908-4889-80BE-ACC82A4E66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>
                <a:hlinkClick r:id="rId2"/>
              </a:rPr>
              <a:t>http://www.youtube.com/watch?v=yO-L_ms0tL0&amp;feature=related</a:t>
            </a:r>
            <a:endParaRPr lang="sl-SI" altLang="sl-SI"/>
          </a:p>
          <a:p>
            <a:pPr eaLnBrk="1" hangingPunct="1"/>
            <a:r>
              <a:rPr lang="sl-SI" altLang="sl-SI">
                <a:hlinkClick r:id="rId3"/>
              </a:rPr>
              <a:t>http://www.youtube.com/watch?v=ey7X8TAh2ZY&amp;feature=channel</a:t>
            </a:r>
            <a:endParaRPr lang="sl-SI" altLang="sl-SI"/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49D2665-C409-4136-9889-6ED649B7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Oblačenje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D836191-136F-42D0-ADCB-AD9EAA09DC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/>
              <a:t>Stil oblačenja kaže na socialni status ljudi</a:t>
            </a:r>
          </a:p>
          <a:p>
            <a:pPr eaLnBrk="1" hangingPunct="1"/>
            <a:r>
              <a:rPr lang="sl-SI" altLang="sl-SI"/>
              <a:t>Materiali: volna, platno, svila</a:t>
            </a:r>
          </a:p>
          <a:p>
            <a:pPr eaLnBrk="1" hangingPunct="1"/>
            <a:r>
              <a:rPr lang="sl-SI" altLang="sl-SI"/>
              <a:t>Zaščita pred mrazom: plašč iz ovčje kože, usnjeni škornji, volneni klobuki, rokavice</a:t>
            </a:r>
          </a:p>
          <a:p>
            <a:pPr eaLnBrk="1" hangingPunct="1"/>
            <a:r>
              <a:rPr lang="sl-SI" altLang="sl-SI"/>
              <a:t>Oblačila nikoli oprana, zlikana</a:t>
            </a:r>
          </a:p>
          <a:p>
            <a:pPr eaLnBrk="1" hangingPunct="1"/>
            <a:r>
              <a:rPr lang="sl-SI" altLang="sl-SI"/>
              <a:t>Spodnje perilo prali</a:t>
            </a:r>
          </a:p>
        </p:txBody>
      </p:sp>
      <p:pic>
        <p:nvPicPr>
          <p:cNvPr id="15364" name="Picture 1" descr="1485 Women">
            <a:extLst>
              <a:ext uri="{FF2B5EF4-FFF2-40B4-BE49-F238E27FC236}">
                <a16:creationId xmlns:a16="http://schemas.microsoft.com/office/drawing/2014/main" id="{91B00294-AF2A-4093-9C72-D4B8BC39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36004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E62C4BE-D85E-498B-BD91-A0CD6F67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Ženske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5FC255A-F782-4D63-B64C-36436AEC38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/>
              <a:t>Lase pokrite z ruto, pokrivalom ali obojim</a:t>
            </a:r>
          </a:p>
          <a:p>
            <a:pPr eaLnBrk="1" hangingPunct="1"/>
            <a:r>
              <a:rPr lang="sl-SI" altLang="sl-SI"/>
              <a:t>Lasje zelo dolgi </a:t>
            </a:r>
            <a:r>
              <a:rPr lang="sl-SI" altLang="sl-SI">
                <a:sym typeface="Wingdings" panose="05000000000000000000" pitchFamily="2" charset="2"/>
              </a:rPr>
              <a:t> včasih sploh niso strigli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Tančice: okrogle in kvadratne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Pritrjene z obročem ali čelno obvezo 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Višji sloj : krona ali tulec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Visoke kupulaste kape (pod njimi ruta)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Spodnji plaščtesno prilegajoče rokave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Krila : prostopadajoča, polna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Krinoline: velika, široka krila</a:t>
            </a:r>
          </a:p>
          <a:p>
            <a:pPr eaLnBrk="1" hangingPunct="1"/>
            <a:endParaRPr lang="sl-SI" altLang="sl-SI"/>
          </a:p>
        </p:txBody>
      </p:sp>
      <p:pic>
        <p:nvPicPr>
          <p:cNvPr id="16388" name="Picture 3" descr="http://szarka.typepad.com/.a/6a00d834515cf669e20120a5580205970c-800wi">
            <a:extLst>
              <a:ext uri="{FF2B5EF4-FFF2-40B4-BE49-F238E27FC236}">
                <a16:creationId xmlns:a16="http://schemas.microsoft.com/office/drawing/2014/main" id="{F718A61C-9818-4C48-9C2E-CA6B42F4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46551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rinoline_era3.gif">
            <a:extLst>
              <a:ext uri="{FF2B5EF4-FFF2-40B4-BE49-F238E27FC236}">
                <a16:creationId xmlns:a16="http://schemas.microsoft.com/office/drawing/2014/main" id="{07FFE916-58C7-4D42-A1DF-147128C4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43942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DF9B25B-365D-4C81-BF80-BE8B98EA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Obuvalo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A47A0A6-07C7-41FC-8D0F-C6A436017F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/>
              <a:t>Kratki, mehki čevlji z usnja</a:t>
            </a:r>
          </a:p>
          <a:p>
            <a:pPr eaLnBrk="1" hangingPunct="1"/>
            <a:r>
              <a:rPr lang="sl-SI" altLang="sl-SI"/>
              <a:t>Podobnim moškim</a:t>
            </a:r>
          </a:p>
          <a:p>
            <a:pPr eaLnBrk="1" hangingPunct="1"/>
            <a:r>
              <a:rPr lang="sl-SI" altLang="sl-SI"/>
              <a:t>Brez pretirane konice na koncu</a:t>
            </a:r>
          </a:p>
          <a:p>
            <a:pPr eaLnBrk="1" hangingPunct="1"/>
            <a:r>
              <a:rPr lang="sl-SI" altLang="sl-SI"/>
              <a:t>Izjemno neudobni</a:t>
            </a:r>
            <a:r>
              <a:rPr lang="sl-SI" altLang="sl-SI">
                <a:sym typeface="Wingdings" panose="05000000000000000000" pitchFamily="2" charset="2"/>
              </a:rPr>
              <a:t>tanki podplati</a:t>
            </a:r>
            <a:endParaRPr lang="sl-SI" altLang="sl-SI"/>
          </a:p>
        </p:txBody>
      </p:sp>
      <p:pic>
        <p:nvPicPr>
          <p:cNvPr id="17412" name="Picture 3" descr="lateromanshoes.jpg">
            <a:extLst>
              <a:ext uri="{FF2B5EF4-FFF2-40B4-BE49-F238E27FC236}">
                <a16:creationId xmlns:a16="http://schemas.microsoft.com/office/drawing/2014/main" id="{BC9C1BA7-1E99-4B10-B4AD-8E680BA8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700213"/>
            <a:ext cx="29384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A096B87-133E-415A-A587-54C836BD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Moški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222167F-C260-435D-8382-F3F348E841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/>
              <a:t>Halja </a:t>
            </a:r>
            <a:r>
              <a:rPr lang="sl-SI" altLang="sl-SI">
                <a:sym typeface="Wingdings" panose="05000000000000000000" pitchFamily="2" charset="2"/>
              </a:rPr>
              <a:t>spušča do nartov, pas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Pisani pasovi na čevljih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Mošnja:obešena za pas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Mošnjaznak značaja romarja 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V 13 stol. uveden  plaščnosil preko oblačil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Sprva nosile le ženske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Pojavil kot spodnji del oblačila brez rokavov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14 stol.  moška moda spremenila za mlade dvorjane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>
              <a:sym typeface="Wingdings" panose="05000000000000000000" pitchFamily="2" charset="2"/>
            </a:endParaRP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A41FA5D-27C5-4937-8122-F54E3324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Higiena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4A8C-4224-44BE-8971-E0F836D8CA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Leseni čebri z vodo segreto z ognjem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Premožnejši zaposlili osebo</a:t>
            </a:r>
            <a:r>
              <a:rPr lang="sl-SI" dirty="0">
                <a:sym typeface="Wingdings" pitchFamily="2" charset="2"/>
              </a:rPr>
              <a:t>pripravljala kadi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Popularne vroče kopeli javna kopališča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Drva grela vodo: -nekontroliran ogenj poškodoval  </a:t>
            </a:r>
            <a:br>
              <a:rPr lang="sl-SI" dirty="0">
                <a:sym typeface="Wingdings" pitchFamily="2" charset="2"/>
              </a:rPr>
            </a:br>
            <a:r>
              <a:rPr lang="sl-SI" dirty="0">
                <a:sym typeface="Wingdings" pitchFamily="2" charset="2"/>
              </a:rPr>
              <a:t>                                 zgradbe</a:t>
            </a:r>
            <a:br>
              <a:rPr lang="sl-SI" dirty="0">
                <a:sym typeface="Wingdings" pitchFamily="2" charset="2"/>
              </a:rPr>
            </a:br>
            <a:r>
              <a:rPr lang="sl-SI" dirty="0">
                <a:sym typeface="Wingdings" pitchFamily="2" charset="2"/>
              </a:rPr>
              <a:t>                               -drva bila draga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14 stol.premožnejši  privoščili drva po zimi za kopel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Ostalo prebivlastvo umazano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Družina delila isto vodo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br>
              <a:rPr lang="sl-SI" dirty="0">
                <a:sym typeface="Wingdings" pitchFamily="2" charset="2"/>
              </a:rPr>
            </a:br>
            <a:r>
              <a:rPr lang="sl-SI" dirty="0">
                <a:sym typeface="Wingdings" pitchFamily="2" charset="2"/>
              </a:rPr>
              <a:t>                                                                                      </a:t>
            </a:r>
            <a:endParaRPr lang="sl-SI" dirty="0"/>
          </a:p>
        </p:txBody>
      </p:sp>
      <p:pic>
        <p:nvPicPr>
          <p:cNvPr id="20484" name="Picture 3" descr="whm01.jpg">
            <a:extLst>
              <a:ext uri="{FF2B5EF4-FFF2-40B4-BE49-F238E27FC236}">
                <a16:creationId xmlns:a16="http://schemas.microsoft.com/office/drawing/2014/main" id="{2BBAB8FF-18F3-4823-9B79-3E2FD848B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0713"/>
            <a:ext cx="4510088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443138E-C17E-44FD-B9C8-B59EE7A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>
              <a:solidFill>
                <a:srgbClr val="7B9899"/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8FA2E40-93FE-423C-9A5F-7E972EA45E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/>
              <a:t>Kratka in ozka oblačila</a:t>
            </a:r>
          </a:p>
          <a:p>
            <a:pPr eaLnBrk="1" hangingPunct="1"/>
            <a:r>
              <a:rPr lang="sl-SI" altLang="sl-SI"/>
              <a:t>Bila potrebna 2 pomočnika </a:t>
            </a:r>
          </a:p>
          <a:p>
            <a:pPr eaLnBrk="1" hangingPunct="1"/>
            <a:r>
              <a:rPr lang="sl-SI" altLang="sl-SI"/>
              <a:t>Čevlji </a:t>
            </a:r>
            <a:r>
              <a:rPr lang="sl-SI" altLang="sl-SI">
                <a:sym typeface="Wingdings" panose="05000000000000000000" pitchFamily="2" charset="2"/>
              </a:rPr>
              <a:t>enkrat večji od stopala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15 stol.še vedno kratka obleka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Ozek telovnik, tesne hlače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Širino ramenpoudarili z umetnimi blazinicami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Čevlji:kovinske konice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Koničasti klobuki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Zlate verižice</a:t>
            </a:r>
          </a:p>
          <a:p>
            <a:pPr eaLnBrk="1" hangingPunct="1"/>
            <a:endParaRPr lang="sl-SI" altLang="sl-SI"/>
          </a:p>
        </p:txBody>
      </p:sp>
      <p:pic>
        <p:nvPicPr>
          <p:cNvPr id="19460" name="Picture 3" descr="mainimage.jpg">
            <a:extLst>
              <a:ext uri="{FF2B5EF4-FFF2-40B4-BE49-F238E27FC236}">
                <a16:creationId xmlns:a16="http://schemas.microsoft.com/office/drawing/2014/main" id="{3F66D348-2399-4A8F-9BB9-1F9A57FC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5565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19CF3E6-E2F9-4D5F-91A1-C012C0CA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7B9899"/>
                </a:solidFill>
              </a:rPr>
              <a:t>Lepotičenje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6D2A8CE-0EED-4262-B3EE-D037A0F75D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l-SI" altLang="sl-SI"/>
              <a:t>Britje : težko, redko boleče</a:t>
            </a:r>
          </a:p>
          <a:p>
            <a:pPr eaLnBrk="1" hangingPunct="1"/>
            <a:r>
              <a:rPr lang="sl-SI" altLang="sl-SI"/>
              <a:t>Britvice :stare tope</a:t>
            </a:r>
          </a:p>
          <a:p>
            <a:pPr eaLnBrk="1" hangingPunct="1"/>
            <a:r>
              <a:rPr lang="sl-SI" altLang="sl-SI"/>
              <a:t>Striženje las neprijetno </a:t>
            </a:r>
            <a:r>
              <a:rPr lang="sl-SI" altLang="sl-SI">
                <a:sym typeface="Wingdings" panose="05000000000000000000" pitchFamily="2" charset="2"/>
              </a:rPr>
              <a:t>škarje enodelne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Zobna toaleta otiranje zob z leskovo vejico, brisanje z volneno cunjo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Urejeni nohti in čista ušesa  zelo pomembno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Ogledala : dvojni namen</a:t>
            </a:r>
          </a:p>
          <a:p>
            <a:pPr eaLnBrk="1" hangingPunct="1"/>
            <a:r>
              <a:rPr lang="sl-SI" altLang="sl-SI">
                <a:sym typeface="Wingdings" panose="05000000000000000000" pitchFamily="2" charset="2"/>
              </a:rPr>
              <a:t>Videz svetle kože mazivo iz lesa namočenega v vodi z vrtnicami</a:t>
            </a:r>
          </a:p>
          <a:p>
            <a:pPr eaLnBrk="1" hangingPunct="1"/>
            <a:endParaRPr lang="sl-SI" altLang="sl-SI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436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Wingdings 2</vt:lpstr>
      <vt:lpstr>Civic</vt:lpstr>
      <vt:lpstr>Življenje v srednjem veku</vt:lpstr>
      <vt:lpstr>Uvodna motivacija</vt:lpstr>
      <vt:lpstr>Oblačenje</vt:lpstr>
      <vt:lpstr>Ženske</vt:lpstr>
      <vt:lpstr>Obuvalo</vt:lpstr>
      <vt:lpstr>Moški</vt:lpstr>
      <vt:lpstr>Higiena</vt:lpstr>
      <vt:lpstr>PowerPoint Presentation</vt:lpstr>
      <vt:lpstr>Lepotičenje</vt:lpstr>
      <vt:lpstr>PowerPoint Presentation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2019-06-03T09:16:43Z</dcterms:created>
  <dcterms:modified xsi:type="dcterms:W3CDTF">2019-06-03T09:16:43Z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