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5" autoAdjust="0"/>
    <p:restoredTop sz="94660"/>
  </p:normalViewPr>
  <p:slideViewPr>
    <p:cSldViewPr>
      <p:cViewPr varScale="1">
        <p:scale>
          <a:sx n="163" d="100"/>
          <a:sy n="163" d="100"/>
        </p:scale>
        <p:origin x="450"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555FF-05EA-44F0-9C96-34AD0975761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02DAE152-5FB6-4F67-944B-C3204D0F3BE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5198D17B-8847-4763-AB4B-F5A61B169E9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91946B3-62B6-4AFC-AAC7-2A05F4DA1A1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F95F826-9937-4839-ACCE-35087D8C5E3B}"/>
              </a:ext>
            </a:extLst>
          </p:cNvPr>
          <p:cNvSpPr>
            <a:spLocks noGrp="1"/>
          </p:cNvSpPr>
          <p:nvPr>
            <p:ph type="sldNum" sz="quarter" idx="12"/>
          </p:nvPr>
        </p:nvSpPr>
        <p:spPr/>
        <p:txBody>
          <a:bodyPr/>
          <a:lstStyle>
            <a:lvl1pPr>
              <a:defRPr/>
            </a:lvl1pPr>
          </a:lstStyle>
          <a:p>
            <a:fld id="{3AF6C785-4756-4A42-A15F-7EEBF3326383}" type="slidenum">
              <a:rPr lang="sl-SI" altLang="sl-SI"/>
              <a:pPr/>
              <a:t>‹#›</a:t>
            </a:fld>
            <a:endParaRPr lang="sl-SI" altLang="sl-SI"/>
          </a:p>
        </p:txBody>
      </p:sp>
    </p:spTree>
    <p:extLst>
      <p:ext uri="{BB962C8B-B14F-4D97-AF65-F5344CB8AC3E}">
        <p14:creationId xmlns:p14="http://schemas.microsoft.com/office/powerpoint/2010/main" val="45651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BE7B5-D625-4A2C-ACEA-3678FE0249E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E2EE27F-F534-40EB-95D6-BEBA5565B6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C3B0E77-8D8A-46B1-8C6D-D16AE80ED35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13FE737-CC3C-4E73-AB25-0BB5E93C76C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654FE52-DAD0-4B7C-BFE3-D1D8EF532388}"/>
              </a:ext>
            </a:extLst>
          </p:cNvPr>
          <p:cNvSpPr>
            <a:spLocks noGrp="1"/>
          </p:cNvSpPr>
          <p:nvPr>
            <p:ph type="sldNum" sz="quarter" idx="12"/>
          </p:nvPr>
        </p:nvSpPr>
        <p:spPr/>
        <p:txBody>
          <a:bodyPr/>
          <a:lstStyle>
            <a:lvl1pPr>
              <a:defRPr/>
            </a:lvl1pPr>
          </a:lstStyle>
          <a:p>
            <a:fld id="{E8029B08-48ED-490A-877E-735716D6FDB5}" type="slidenum">
              <a:rPr lang="sl-SI" altLang="sl-SI"/>
              <a:pPr/>
              <a:t>‹#›</a:t>
            </a:fld>
            <a:endParaRPr lang="sl-SI" altLang="sl-SI"/>
          </a:p>
        </p:txBody>
      </p:sp>
    </p:spTree>
    <p:extLst>
      <p:ext uri="{BB962C8B-B14F-4D97-AF65-F5344CB8AC3E}">
        <p14:creationId xmlns:p14="http://schemas.microsoft.com/office/powerpoint/2010/main" val="360867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AD504C-5739-4B2C-AAC0-BCF342C800AC}"/>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DC4AC07-7C6E-42C4-B373-D64245F21A1F}"/>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AC0A39D-D920-4687-9B76-14AD163E18C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E267B91-BF65-42BE-BC87-60B63477D8B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1151096-CF05-4CAC-9958-0E380E760911}"/>
              </a:ext>
            </a:extLst>
          </p:cNvPr>
          <p:cNvSpPr>
            <a:spLocks noGrp="1"/>
          </p:cNvSpPr>
          <p:nvPr>
            <p:ph type="sldNum" sz="quarter" idx="12"/>
          </p:nvPr>
        </p:nvSpPr>
        <p:spPr/>
        <p:txBody>
          <a:bodyPr/>
          <a:lstStyle>
            <a:lvl1pPr>
              <a:defRPr/>
            </a:lvl1pPr>
          </a:lstStyle>
          <a:p>
            <a:fld id="{1C40DF88-40B4-41DE-A343-2C8A0C00ACFF}" type="slidenum">
              <a:rPr lang="sl-SI" altLang="sl-SI"/>
              <a:pPr/>
              <a:t>‹#›</a:t>
            </a:fld>
            <a:endParaRPr lang="sl-SI" altLang="sl-SI"/>
          </a:p>
        </p:txBody>
      </p:sp>
    </p:spTree>
    <p:extLst>
      <p:ext uri="{BB962C8B-B14F-4D97-AF65-F5344CB8AC3E}">
        <p14:creationId xmlns:p14="http://schemas.microsoft.com/office/powerpoint/2010/main" val="1225404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09381-872F-448B-9175-2B57F09077B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C237D2B-2442-4201-99BB-CDB35EBAA8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9E34BB1-B0B5-467F-B4EF-3272218682C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547C495-3B18-46BD-BBBD-CC3B0B6AE12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25A807D-255B-4B42-9425-E3C1F5E733AB}"/>
              </a:ext>
            </a:extLst>
          </p:cNvPr>
          <p:cNvSpPr>
            <a:spLocks noGrp="1"/>
          </p:cNvSpPr>
          <p:nvPr>
            <p:ph type="sldNum" sz="quarter" idx="12"/>
          </p:nvPr>
        </p:nvSpPr>
        <p:spPr/>
        <p:txBody>
          <a:bodyPr/>
          <a:lstStyle>
            <a:lvl1pPr>
              <a:defRPr/>
            </a:lvl1pPr>
          </a:lstStyle>
          <a:p>
            <a:fld id="{818E8DAE-BA07-43E7-866D-A095FBF7F29A}" type="slidenum">
              <a:rPr lang="sl-SI" altLang="sl-SI"/>
              <a:pPr/>
              <a:t>‹#›</a:t>
            </a:fld>
            <a:endParaRPr lang="sl-SI" altLang="sl-SI"/>
          </a:p>
        </p:txBody>
      </p:sp>
    </p:spTree>
    <p:extLst>
      <p:ext uri="{BB962C8B-B14F-4D97-AF65-F5344CB8AC3E}">
        <p14:creationId xmlns:p14="http://schemas.microsoft.com/office/powerpoint/2010/main" val="843643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22EE5-62C8-4A22-90BD-1178B0DF82B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A806D20-F2ED-46D0-98F6-F78689B9A9D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06B66B6-0D7D-433E-91D8-9323B19BBEA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E42AC01-DB69-4399-A147-087552430F0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F625DF0-D6D5-44AD-9730-4BF841E958F4}"/>
              </a:ext>
            </a:extLst>
          </p:cNvPr>
          <p:cNvSpPr>
            <a:spLocks noGrp="1"/>
          </p:cNvSpPr>
          <p:nvPr>
            <p:ph type="sldNum" sz="quarter" idx="12"/>
          </p:nvPr>
        </p:nvSpPr>
        <p:spPr/>
        <p:txBody>
          <a:bodyPr/>
          <a:lstStyle>
            <a:lvl1pPr>
              <a:defRPr/>
            </a:lvl1pPr>
          </a:lstStyle>
          <a:p>
            <a:fld id="{C819A631-85AF-453A-80BF-06D9BF75F0E3}" type="slidenum">
              <a:rPr lang="sl-SI" altLang="sl-SI"/>
              <a:pPr/>
              <a:t>‹#›</a:t>
            </a:fld>
            <a:endParaRPr lang="sl-SI" altLang="sl-SI"/>
          </a:p>
        </p:txBody>
      </p:sp>
    </p:spTree>
    <p:extLst>
      <p:ext uri="{BB962C8B-B14F-4D97-AF65-F5344CB8AC3E}">
        <p14:creationId xmlns:p14="http://schemas.microsoft.com/office/powerpoint/2010/main" val="81178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2807D-BD46-4A77-B4DA-87424F4C738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9584D6D-269B-40D2-AD93-500B5E39C70A}"/>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9D01A09-23ED-4BDA-BEEF-A95DD94E080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E48C226-8D1D-44E6-A5B0-AF23B484C59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95FA32F-BF47-4664-94BE-163854B4646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F52ECA9-F0A9-49FE-84D0-29FC46E4E93F}"/>
              </a:ext>
            </a:extLst>
          </p:cNvPr>
          <p:cNvSpPr>
            <a:spLocks noGrp="1"/>
          </p:cNvSpPr>
          <p:nvPr>
            <p:ph type="sldNum" sz="quarter" idx="12"/>
          </p:nvPr>
        </p:nvSpPr>
        <p:spPr/>
        <p:txBody>
          <a:bodyPr/>
          <a:lstStyle>
            <a:lvl1pPr>
              <a:defRPr/>
            </a:lvl1pPr>
          </a:lstStyle>
          <a:p>
            <a:fld id="{80F01188-711F-4038-B052-8504EB26003B}" type="slidenum">
              <a:rPr lang="sl-SI" altLang="sl-SI"/>
              <a:pPr/>
              <a:t>‹#›</a:t>
            </a:fld>
            <a:endParaRPr lang="sl-SI" altLang="sl-SI"/>
          </a:p>
        </p:txBody>
      </p:sp>
    </p:spTree>
    <p:extLst>
      <p:ext uri="{BB962C8B-B14F-4D97-AF65-F5344CB8AC3E}">
        <p14:creationId xmlns:p14="http://schemas.microsoft.com/office/powerpoint/2010/main" val="64192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F5C4-9016-4071-B6C6-17A9CDB082E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DF46CDD-B404-4453-8F9D-696852D929E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C561C7-3D6B-4E24-9D92-582B73B9BC9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99A06BF-C94A-4BC8-82B7-5D1DCA354AC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930940-D5E9-45EE-B57F-1558E8CAC52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6D9F2A4-D20B-4510-BDCB-394062C9CD4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2D19DDAF-366B-4717-89CB-78BB9AD8D22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AD87A58-D095-407C-A8AB-A311F8837FA9}"/>
              </a:ext>
            </a:extLst>
          </p:cNvPr>
          <p:cNvSpPr>
            <a:spLocks noGrp="1"/>
          </p:cNvSpPr>
          <p:nvPr>
            <p:ph type="sldNum" sz="quarter" idx="12"/>
          </p:nvPr>
        </p:nvSpPr>
        <p:spPr/>
        <p:txBody>
          <a:bodyPr/>
          <a:lstStyle>
            <a:lvl1pPr>
              <a:defRPr/>
            </a:lvl1pPr>
          </a:lstStyle>
          <a:p>
            <a:fld id="{7827CA29-2660-4EF9-9153-CC7108D40BB2}" type="slidenum">
              <a:rPr lang="sl-SI" altLang="sl-SI"/>
              <a:pPr/>
              <a:t>‹#›</a:t>
            </a:fld>
            <a:endParaRPr lang="sl-SI" altLang="sl-SI"/>
          </a:p>
        </p:txBody>
      </p:sp>
    </p:spTree>
    <p:extLst>
      <p:ext uri="{BB962C8B-B14F-4D97-AF65-F5344CB8AC3E}">
        <p14:creationId xmlns:p14="http://schemas.microsoft.com/office/powerpoint/2010/main" val="196726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8437-2146-422D-9A85-22869403DD2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0DE6694-9AC5-4F38-8369-D690DD5C0EA8}"/>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1E1AB25-3093-44E3-9A2F-ABEA7ED7B01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CCB8122-DD52-41FA-BA6F-07DD469AF174}"/>
              </a:ext>
            </a:extLst>
          </p:cNvPr>
          <p:cNvSpPr>
            <a:spLocks noGrp="1"/>
          </p:cNvSpPr>
          <p:nvPr>
            <p:ph type="sldNum" sz="quarter" idx="12"/>
          </p:nvPr>
        </p:nvSpPr>
        <p:spPr/>
        <p:txBody>
          <a:bodyPr/>
          <a:lstStyle>
            <a:lvl1pPr>
              <a:defRPr/>
            </a:lvl1pPr>
          </a:lstStyle>
          <a:p>
            <a:fld id="{7AA71FE4-9B89-4D39-A312-D31228604766}" type="slidenum">
              <a:rPr lang="sl-SI" altLang="sl-SI"/>
              <a:pPr/>
              <a:t>‹#›</a:t>
            </a:fld>
            <a:endParaRPr lang="sl-SI" altLang="sl-SI"/>
          </a:p>
        </p:txBody>
      </p:sp>
    </p:spTree>
    <p:extLst>
      <p:ext uri="{BB962C8B-B14F-4D97-AF65-F5344CB8AC3E}">
        <p14:creationId xmlns:p14="http://schemas.microsoft.com/office/powerpoint/2010/main" val="99917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A74CEC-AF52-4095-A1F6-42691EB506DE}"/>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F462EA9-562A-411F-9E0D-E975320CB7D4}"/>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ACAE5925-CAB9-4CF3-9ABB-DB5066ABBA2E}"/>
              </a:ext>
            </a:extLst>
          </p:cNvPr>
          <p:cNvSpPr>
            <a:spLocks noGrp="1"/>
          </p:cNvSpPr>
          <p:nvPr>
            <p:ph type="sldNum" sz="quarter" idx="12"/>
          </p:nvPr>
        </p:nvSpPr>
        <p:spPr/>
        <p:txBody>
          <a:bodyPr/>
          <a:lstStyle>
            <a:lvl1pPr>
              <a:defRPr/>
            </a:lvl1pPr>
          </a:lstStyle>
          <a:p>
            <a:fld id="{E57EB077-DB38-431C-B6AE-4AAE1922FB93}" type="slidenum">
              <a:rPr lang="sl-SI" altLang="sl-SI"/>
              <a:pPr/>
              <a:t>‹#›</a:t>
            </a:fld>
            <a:endParaRPr lang="sl-SI" altLang="sl-SI"/>
          </a:p>
        </p:txBody>
      </p:sp>
    </p:spTree>
    <p:extLst>
      <p:ext uri="{BB962C8B-B14F-4D97-AF65-F5344CB8AC3E}">
        <p14:creationId xmlns:p14="http://schemas.microsoft.com/office/powerpoint/2010/main" val="61265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6A8B7-0A8B-4410-A059-19476B0471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C0111E0E-809C-44D0-A0BD-C534786D2C9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039EC14-C2AF-4875-BD10-5250E1C74C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C21DD3-53A4-4797-9747-0A4AE64B163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2AE5338-B900-49FC-859D-62ADFE600D5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32EE3D7-A69F-455B-BB6F-894EE6A338A3}"/>
              </a:ext>
            </a:extLst>
          </p:cNvPr>
          <p:cNvSpPr>
            <a:spLocks noGrp="1"/>
          </p:cNvSpPr>
          <p:nvPr>
            <p:ph type="sldNum" sz="quarter" idx="12"/>
          </p:nvPr>
        </p:nvSpPr>
        <p:spPr/>
        <p:txBody>
          <a:bodyPr/>
          <a:lstStyle>
            <a:lvl1pPr>
              <a:defRPr/>
            </a:lvl1pPr>
          </a:lstStyle>
          <a:p>
            <a:fld id="{44F4BC04-109E-4F96-9E0D-5F400CB27E5B}" type="slidenum">
              <a:rPr lang="sl-SI" altLang="sl-SI"/>
              <a:pPr/>
              <a:t>‹#›</a:t>
            </a:fld>
            <a:endParaRPr lang="sl-SI" altLang="sl-SI"/>
          </a:p>
        </p:txBody>
      </p:sp>
    </p:spTree>
    <p:extLst>
      <p:ext uri="{BB962C8B-B14F-4D97-AF65-F5344CB8AC3E}">
        <p14:creationId xmlns:p14="http://schemas.microsoft.com/office/powerpoint/2010/main" val="104125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CAE01-DAC5-479B-B948-CC45DDEA701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CD9F005-6AE5-4AB9-BFFB-0E60A4F20E5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9190D22-557D-448D-B68D-380BD48F4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988244-DEEB-4BC8-91A1-14C81071F39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83E3780-C7D7-4BC7-A10D-43E22A49A6F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7D49F30-4C20-49B7-BEAE-EB897FC9A7FE}"/>
              </a:ext>
            </a:extLst>
          </p:cNvPr>
          <p:cNvSpPr>
            <a:spLocks noGrp="1"/>
          </p:cNvSpPr>
          <p:nvPr>
            <p:ph type="sldNum" sz="quarter" idx="12"/>
          </p:nvPr>
        </p:nvSpPr>
        <p:spPr/>
        <p:txBody>
          <a:bodyPr/>
          <a:lstStyle>
            <a:lvl1pPr>
              <a:defRPr/>
            </a:lvl1pPr>
          </a:lstStyle>
          <a:p>
            <a:fld id="{2D325F91-13C8-4F83-82FF-86B917A6EF7B}" type="slidenum">
              <a:rPr lang="sl-SI" altLang="sl-SI"/>
              <a:pPr/>
              <a:t>‹#›</a:t>
            </a:fld>
            <a:endParaRPr lang="sl-SI" altLang="sl-SI"/>
          </a:p>
        </p:txBody>
      </p:sp>
    </p:spTree>
    <p:extLst>
      <p:ext uri="{BB962C8B-B14F-4D97-AF65-F5344CB8AC3E}">
        <p14:creationId xmlns:p14="http://schemas.microsoft.com/office/powerpoint/2010/main" val="236157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2D54D29-69B4-4DD4-80A2-05A2283B774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24C62BC7-EEEA-4EB3-8330-1B031EE0E27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F11BD4BC-87AC-4EF6-A8D2-01209BCCE55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FB856670-A02E-4F8C-B45F-821AC2C638E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7850B178-1FE2-4A0C-8366-A8E448E5F1E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247EF1-386A-4669-B517-40FD2ADB19B8}"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mages.google.com/images?q=stalin&amp;rls=com.microsoft:sl:IE-SearchBox&amp;oe=UTF-8&amp;rlz=1I7ADFA_sl&amp;um=1&amp;ie=UTF-8&amp;source=og&amp;sa=N&amp;hl=sl&amp;tab=wi" TargetMode="External"/><Relationship Id="rId2" Type="http://schemas.openxmlformats.org/officeDocument/2006/relationships/hyperlink" Target="http://sl.wikipedia.org/wiki/Stal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2054" name="WordArt 6">
            <a:extLst>
              <a:ext uri="{FF2B5EF4-FFF2-40B4-BE49-F238E27FC236}">
                <a16:creationId xmlns:a16="http://schemas.microsoft.com/office/drawing/2014/main" id="{1EFAABDC-D953-47C2-A6C1-FC3F9E2ECAF5}"/>
              </a:ext>
            </a:extLst>
          </p:cNvPr>
          <p:cNvSpPr>
            <a:spLocks noChangeArrowheads="1" noChangeShapeType="1" noTextEdit="1"/>
          </p:cNvSpPr>
          <p:nvPr/>
        </p:nvSpPr>
        <p:spPr bwMode="auto">
          <a:xfrm rot="-1522641">
            <a:off x="0" y="1125538"/>
            <a:ext cx="6011863" cy="15113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Josip Visarijonovič Džugašvili - Stalin</a:t>
            </a:r>
          </a:p>
        </p:txBody>
      </p:sp>
      <p:sp>
        <p:nvSpPr>
          <p:cNvPr id="2056" name="WordArt 8">
            <a:extLst>
              <a:ext uri="{FF2B5EF4-FFF2-40B4-BE49-F238E27FC236}">
                <a16:creationId xmlns:a16="http://schemas.microsoft.com/office/drawing/2014/main" id="{CCA742B1-DEE4-46F9-8784-DDA3ECAD71AB}"/>
              </a:ext>
            </a:extLst>
          </p:cNvPr>
          <p:cNvSpPr>
            <a:spLocks noChangeArrowheads="1" noChangeShapeType="1" noTextEdit="1"/>
          </p:cNvSpPr>
          <p:nvPr/>
        </p:nvSpPr>
        <p:spPr bwMode="auto">
          <a:xfrm>
            <a:off x="611188" y="4868863"/>
            <a:ext cx="295275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Učiteljica:</a:t>
            </a:r>
          </a:p>
        </p:txBody>
      </p:sp>
      <p:sp>
        <p:nvSpPr>
          <p:cNvPr id="2057" name="WordArt 9">
            <a:extLst>
              <a:ext uri="{FF2B5EF4-FFF2-40B4-BE49-F238E27FC236}">
                <a16:creationId xmlns:a16="http://schemas.microsoft.com/office/drawing/2014/main" id="{5E265F5F-13B2-4805-B5CD-4B0B4AD534C3}"/>
              </a:ext>
            </a:extLst>
          </p:cNvPr>
          <p:cNvSpPr>
            <a:spLocks noChangeArrowheads="1" noChangeShapeType="1" noTextEdit="1"/>
          </p:cNvSpPr>
          <p:nvPr/>
        </p:nvSpPr>
        <p:spPr bwMode="auto">
          <a:xfrm>
            <a:off x="5508625" y="5805488"/>
            <a:ext cx="295275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sl-SI" sz="4800" b="1" i="1" kern="10" dirty="0">
              <a:solidFill>
                <a:srgbClr val="FFFF00"/>
              </a:solidFill>
              <a:effectLst>
                <a:outerShdw dist="35921" dir="2700000" algn="ctr" rotWithShape="0">
                  <a:srgbClr val="C0C0C0">
                    <a:alpha val="80000"/>
                  </a:srgbClr>
                </a:outerShdw>
              </a:effectLst>
              <a:latin typeface="Impact" panose="020B0806030902050204" pitchFamily="34" charset="0"/>
            </a:endParaRPr>
          </a:p>
        </p:txBody>
      </p:sp>
      <p:sp>
        <p:nvSpPr>
          <p:cNvPr id="2058" name="WordArt 10">
            <a:extLst>
              <a:ext uri="{FF2B5EF4-FFF2-40B4-BE49-F238E27FC236}">
                <a16:creationId xmlns:a16="http://schemas.microsoft.com/office/drawing/2014/main" id="{216994A0-29D5-477B-AB9E-3A569FF38ECB}"/>
              </a:ext>
            </a:extLst>
          </p:cNvPr>
          <p:cNvSpPr>
            <a:spLocks noChangeArrowheads="1" noChangeShapeType="1" noTextEdit="1"/>
          </p:cNvSpPr>
          <p:nvPr/>
        </p:nvSpPr>
        <p:spPr bwMode="auto">
          <a:xfrm>
            <a:off x="5795963" y="4941888"/>
            <a:ext cx="295275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Učenec:</a:t>
            </a:r>
          </a:p>
        </p:txBody>
      </p:sp>
      <p:sp>
        <p:nvSpPr>
          <p:cNvPr id="2059" name="WordArt 11">
            <a:extLst>
              <a:ext uri="{FF2B5EF4-FFF2-40B4-BE49-F238E27FC236}">
                <a16:creationId xmlns:a16="http://schemas.microsoft.com/office/drawing/2014/main" id="{D1B3A5E6-0E21-4CEA-AC8B-E9154CB2AE7B}"/>
              </a:ext>
            </a:extLst>
          </p:cNvPr>
          <p:cNvSpPr>
            <a:spLocks noChangeArrowheads="1" noChangeShapeType="1" noTextEdit="1"/>
          </p:cNvSpPr>
          <p:nvPr/>
        </p:nvSpPr>
        <p:spPr bwMode="auto">
          <a:xfrm>
            <a:off x="323850" y="5589588"/>
            <a:ext cx="3816350" cy="15113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sl-SI" sz="4800" b="1" i="1" kern="10" dirty="0">
              <a:solidFill>
                <a:srgbClr val="FFFF00"/>
              </a:solidFill>
              <a:effectLst>
                <a:outerShdw dist="35921" dir="2700000" algn="ctr" rotWithShape="0">
                  <a:srgbClr val="C0C0C0">
                    <a:alpha val="80000"/>
                  </a:srgbClr>
                </a:outerShdw>
              </a:effectLst>
              <a:latin typeface="Impact" panose="020B0806030902050204" pitchFamily="34" charset="0"/>
            </a:endParaRPr>
          </a:p>
        </p:txBody>
      </p:sp>
      <p:pic>
        <p:nvPicPr>
          <p:cNvPr id="2062" name="Picture 14" descr="CCCP">
            <a:extLst>
              <a:ext uri="{FF2B5EF4-FFF2-40B4-BE49-F238E27FC236}">
                <a16:creationId xmlns:a16="http://schemas.microsoft.com/office/drawing/2014/main" id="{B241DEED-975E-4DE6-8F66-B8A603B5B6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24681">
            <a:off x="3132138" y="2565400"/>
            <a:ext cx="2443162" cy="1520825"/>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Stalin_portret">
            <a:extLst>
              <a:ext uri="{FF2B5EF4-FFF2-40B4-BE49-F238E27FC236}">
                <a16:creationId xmlns:a16="http://schemas.microsoft.com/office/drawing/2014/main" id="{C5A16E73-A559-40EB-915B-4A26D8793E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10968">
            <a:off x="5364163" y="1557338"/>
            <a:ext cx="3168650" cy="3105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par>
                                <p:cTn id="8" presetID="3" presetClass="entr" presetSubtype="10" fill="hold" nodeType="withEffect">
                                  <p:stCondLst>
                                    <p:cond delay="0"/>
                                  </p:stCondLst>
                                  <p:childTnLst>
                                    <p:set>
                                      <p:cBhvr>
                                        <p:cTn id="9" dur="1" fill="hold">
                                          <p:stCondLst>
                                            <p:cond delay="0"/>
                                          </p:stCondLst>
                                        </p:cTn>
                                        <p:tgtEl>
                                          <p:spTgt spid="2056"/>
                                        </p:tgtEl>
                                        <p:attrNameLst>
                                          <p:attrName>style.visibility</p:attrName>
                                        </p:attrNameLst>
                                      </p:cBhvr>
                                      <p:to>
                                        <p:strVal val="visible"/>
                                      </p:to>
                                    </p:set>
                                    <p:animEffect transition="in" filter="blinds(horizontal)">
                                      <p:cBhvr>
                                        <p:cTn id="10" dur="500"/>
                                        <p:tgtEl>
                                          <p:spTgt spid="2056"/>
                                        </p:tgtEl>
                                      </p:cBhvr>
                                    </p:animEffect>
                                  </p:childTnLst>
                                </p:cTn>
                              </p:par>
                            </p:childTnLst>
                          </p:cTn>
                        </p:par>
                        <p:par>
                          <p:cTn id="11" fill="hold" nodeType="afterGroup">
                            <p:stCondLst>
                              <p:cond delay="500"/>
                            </p:stCondLst>
                            <p:childTnLst>
                              <p:par>
                                <p:cTn id="12" presetID="3" presetClass="entr" presetSubtype="10" fill="hold" nodeType="afterEffect">
                                  <p:stCondLst>
                                    <p:cond delay="0"/>
                                  </p:stCondLst>
                                  <p:childTnLst>
                                    <p:set>
                                      <p:cBhvr>
                                        <p:cTn id="13" dur="1" fill="hold">
                                          <p:stCondLst>
                                            <p:cond delay="0"/>
                                          </p:stCondLst>
                                        </p:cTn>
                                        <p:tgtEl>
                                          <p:spTgt spid="2059"/>
                                        </p:tgtEl>
                                        <p:attrNameLst>
                                          <p:attrName>style.visibility</p:attrName>
                                        </p:attrNameLst>
                                      </p:cBhvr>
                                      <p:to>
                                        <p:strVal val="visible"/>
                                      </p:to>
                                    </p:set>
                                    <p:animEffect transition="in" filter="blinds(horizontal)">
                                      <p:cBhvr>
                                        <p:cTn id="14" dur="500"/>
                                        <p:tgtEl>
                                          <p:spTgt spid="2059"/>
                                        </p:tgtEl>
                                      </p:cBhvr>
                                    </p:animEffect>
                                  </p:childTnLst>
                                </p:cTn>
                              </p:par>
                              <p:par>
                                <p:cTn id="15" presetID="3" presetClass="entr" presetSubtype="10" fill="hold" nodeType="withEffect">
                                  <p:stCondLst>
                                    <p:cond delay="0"/>
                                  </p:stCondLst>
                                  <p:childTnLst>
                                    <p:set>
                                      <p:cBhvr>
                                        <p:cTn id="16" dur="1" fill="hold">
                                          <p:stCondLst>
                                            <p:cond delay="0"/>
                                          </p:stCondLst>
                                        </p:cTn>
                                        <p:tgtEl>
                                          <p:spTgt spid="2058"/>
                                        </p:tgtEl>
                                        <p:attrNameLst>
                                          <p:attrName>style.visibility</p:attrName>
                                        </p:attrNameLst>
                                      </p:cBhvr>
                                      <p:to>
                                        <p:strVal val="visible"/>
                                      </p:to>
                                    </p:set>
                                    <p:animEffect transition="in" filter="blinds(horizontal)">
                                      <p:cBhvr>
                                        <p:cTn id="17" dur="500"/>
                                        <p:tgtEl>
                                          <p:spTgt spid="2058"/>
                                        </p:tgtEl>
                                      </p:cBhvr>
                                    </p:animEffect>
                                  </p:childTnLst>
                                </p:cTn>
                              </p:par>
                            </p:childTnLst>
                          </p:cTn>
                        </p:par>
                        <p:par>
                          <p:cTn id="18" fill="hold" nodeType="afterGroup">
                            <p:stCondLst>
                              <p:cond delay="1000"/>
                            </p:stCondLst>
                            <p:childTnLst>
                              <p:par>
                                <p:cTn id="19" presetID="3" presetClass="entr" presetSubtype="10" fill="hold" nodeType="afterEffect">
                                  <p:stCondLst>
                                    <p:cond delay="0"/>
                                  </p:stCondLst>
                                  <p:childTnLst>
                                    <p:set>
                                      <p:cBhvr>
                                        <p:cTn id="20" dur="1" fill="hold">
                                          <p:stCondLst>
                                            <p:cond delay="0"/>
                                          </p:stCondLst>
                                        </p:cTn>
                                        <p:tgtEl>
                                          <p:spTgt spid="2057"/>
                                        </p:tgtEl>
                                        <p:attrNameLst>
                                          <p:attrName>style.visibility</p:attrName>
                                        </p:attrNameLst>
                                      </p:cBhvr>
                                      <p:to>
                                        <p:strVal val="visible"/>
                                      </p:to>
                                    </p:set>
                                    <p:animEffect transition="in" filter="blinds(horizontal)">
                                      <p:cBhvr>
                                        <p:cTn id="21" dur="500"/>
                                        <p:tgtEl>
                                          <p:spTgt spid="2057"/>
                                        </p:tgtEl>
                                      </p:cBhvr>
                                    </p:animEffect>
                                  </p:childTnLst>
                                </p:cTn>
                              </p:par>
                              <p:par>
                                <p:cTn id="22" presetID="20" presetClass="entr" presetSubtype="0" fill="hold" nodeType="withEffect">
                                  <p:stCondLst>
                                    <p:cond delay="0"/>
                                  </p:stCondLst>
                                  <p:childTnLst>
                                    <p:set>
                                      <p:cBhvr>
                                        <p:cTn id="23" dur="1" fill="hold">
                                          <p:stCondLst>
                                            <p:cond delay="0"/>
                                          </p:stCondLst>
                                        </p:cTn>
                                        <p:tgtEl>
                                          <p:spTgt spid="2061"/>
                                        </p:tgtEl>
                                        <p:attrNameLst>
                                          <p:attrName>style.visibility</p:attrName>
                                        </p:attrNameLst>
                                      </p:cBhvr>
                                      <p:to>
                                        <p:strVal val="visible"/>
                                      </p:to>
                                    </p:set>
                                    <p:animEffect transition="in" filter="wedge">
                                      <p:cBhvr>
                                        <p:cTn id="24" dur="2000"/>
                                        <p:tgtEl>
                                          <p:spTgt spid="2061"/>
                                        </p:tgtEl>
                                      </p:cBhvr>
                                    </p:animEffect>
                                  </p:childTnLst>
                                </p:cTn>
                              </p:par>
                            </p:childTnLst>
                          </p:cTn>
                        </p:par>
                        <p:par>
                          <p:cTn id="25" fill="hold" nodeType="afterGroup">
                            <p:stCondLst>
                              <p:cond delay="3000"/>
                            </p:stCondLst>
                            <p:childTnLst>
                              <p:par>
                                <p:cTn id="26" presetID="20" presetClass="entr" presetSubtype="0" fill="hold" nodeType="afterEffect">
                                  <p:stCondLst>
                                    <p:cond delay="0"/>
                                  </p:stCondLst>
                                  <p:childTnLst>
                                    <p:set>
                                      <p:cBhvr>
                                        <p:cTn id="27" dur="1" fill="hold">
                                          <p:stCondLst>
                                            <p:cond delay="0"/>
                                          </p:stCondLst>
                                        </p:cTn>
                                        <p:tgtEl>
                                          <p:spTgt spid="2062"/>
                                        </p:tgtEl>
                                        <p:attrNameLst>
                                          <p:attrName>style.visibility</p:attrName>
                                        </p:attrNameLst>
                                      </p:cBhvr>
                                      <p:to>
                                        <p:strVal val="visible"/>
                                      </p:to>
                                    </p:set>
                                    <p:animEffect transition="in" filter="wedge">
                                      <p:cBhvr>
                                        <p:cTn id="28" dur="20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F21966C-4DB0-4FD3-BDC4-6E53FD6AB625}"/>
              </a:ext>
            </a:extLst>
          </p:cNvPr>
          <p:cNvSpPr>
            <a:spLocks noGrp="1" noChangeArrowheads="1"/>
          </p:cNvSpPr>
          <p:nvPr>
            <p:ph type="body" idx="1"/>
          </p:nvPr>
        </p:nvSpPr>
        <p:spPr>
          <a:xfrm>
            <a:off x="468313" y="1789113"/>
            <a:ext cx="8229600" cy="5068887"/>
          </a:xfrm>
        </p:spPr>
        <p:txBody>
          <a:bodyPr/>
          <a:lstStyle/>
          <a:p>
            <a:pPr>
              <a:lnSpc>
                <a:spcPct val="80000"/>
              </a:lnSpc>
              <a:buFontTx/>
              <a:buNone/>
            </a:pPr>
            <a:r>
              <a:rPr lang="sl-SI" altLang="sl-SI" sz="2400" b="1"/>
              <a:t>    Ta datum označuje prelomnico pakta o nenapadanju kajti tega datuma se je skoraj 4 milijonov nemških vojakov, 3 600 tankov in 4 390 letal pognalo čez mejo sovjetske zveze in napadlo SZ. Nekaj dni prej je Stalin v Nemčijo poslal več tisoč ton žita, dan za tem pa skoraj doživel živčni zlom. Še nekaj dni po vojni Sovjetski vojaki niso vedeli ali naj streljajo ali naj se predajo, med vojaki je prišlo do popolnega kaosa, zaradi Stalinovih čistk v vojski ni bilo generalov in ne nad vrhovnih ki bi vodili vojake. Tako je Hitler v nekaj dneh napredoval več sto kilometrov v notranjost v smeri Leningrad (Sankt-Peterburg) – Moskva – Stalingrad (Volgograd). Stalin je skoraj po tednu dni začel voditi protiofenzivo in na njegovo srečo mu je uspelo vojsko ustaviti prej temi mesti ter tudi zlomiti in na koncu poraziti Nemčijo.</a:t>
            </a:r>
          </a:p>
        </p:txBody>
      </p:sp>
      <p:sp>
        <p:nvSpPr>
          <p:cNvPr id="14340" name="WordArt 4">
            <a:extLst>
              <a:ext uri="{FF2B5EF4-FFF2-40B4-BE49-F238E27FC236}">
                <a16:creationId xmlns:a16="http://schemas.microsoft.com/office/drawing/2014/main" id="{3E98FC29-885C-4C4E-A448-0A130B048B2A}"/>
              </a:ext>
            </a:extLst>
          </p:cNvPr>
          <p:cNvSpPr>
            <a:spLocks noChangeArrowheads="1" noChangeShapeType="1" noTextEdit="1"/>
          </p:cNvSpPr>
          <p:nvPr/>
        </p:nvSpPr>
        <p:spPr bwMode="auto">
          <a:xfrm>
            <a:off x="2627313" y="115888"/>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22. Junij 1941</a:t>
            </a:r>
          </a:p>
        </p:txBody>
      </p:sp>
      <p:pic>
        <p:nvPicPr>
          <p:cNvPr id="14341" name="Picture 5" descr="Operacija_Barbarossa">
            <a:extLst>
              <a:ext uri="{FF2B5EF4-FFF2-40B4-BE49-F238E27FC236}">
                <a16:creationId xmlns:a16="http://schemas.microsoft.com/office/drawing/2014/main" id="{0DF945DE-BA1C-4257-BEB9-E6F4BC01E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0"/>
            <a:ext cx="544512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hitler-stalin-2">
            <a:extLst>
              <a:ext uri="{FF2B5EF4-FFF2-40B4-BE49-F238E27FC236}">
                <a16:creationId xmlns:a16="http://schemas.microsoft.com/office/drawing/2014/main" id="{A77A0A04-134E-4E08-89E5-FE7D243AE3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0350"/>
            <a:ext cx="9144000" cy="6311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500"/>
                                        <p:tgtEl>
                                          <p:spTgt spid="1434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10" dur="500"/>
                                        <p:tgtEl>
                                          <p:spTgt spid="1433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14341"/>
                                        </p:tgtEl>
                                        <p:attrNameLst>
                                          <p:attrName>style.visibility</p:attrName>
                                        </p:attrNameLst>
                                      </p:cBhvr>
                                      <p:to>
                                        <p:strVal val="visible"/>
                                      </p:to>
                                    </p:set>
                                    <p:animEffect transition="in" filter="wedge">
                                      <p:cBhvr>
                                        <p:cTn id="15" dur="2000"/>
                                        <p:tgtEl>
                                          <p:spTgt spid="14341"/>
                                        </p:tgtEl>
                                      </p:cBhvr>
                                    </p:animEffect>
                                  </p:childTnLst>
                                </p:cTn>
                              </p:par>
                            </p:childTnLst>
                          </p:cTn>
                        </p:par>
                        <p:par>
                          <p:cTn id="16" fill="hold" nodeType="afterGroup">
                            <p:stCondLst>
                              <p:cond delay="2000"/>
                            </p:stCondLst>
                            <p:childTnLst>
                              <p:par>
                                <p:cTn id="17" presetID="20" presetClass="entr" presetSubtype="0" fill="hold" nodeType="afterEffect">
                                  <p:stCondLst>
                                    <p:cond delay="7000"/>
                                  </p:stCondLst>
                                  <p:childTnLst>
                                    <p:set>
                                      <p:cBhvr>
                                        <p:cTn id="18" dur="1" fill="hold">
                                          <p:stCondLst>
                                            <p:cond delay="0"/>
                                          </p:stCondLst>
                                        </p:cTn>
                                        <p:tgtEl>
                                          <p:spTgt spid="14342"/>
                                        </p:tgtEl>
                                        <p:attrNameLst>
                                          <p:attrName>style.visibility</p:attrName>
                                        </p:attrNameLst>
                                      </p:cBhvr>
                                      <p:to>
                                        <p:strVal val="visible"/>
                                      </p:to>
                                    </p:set>
                                    <p:animEffect transition="in" filter="wedge">
                                      <p:cBhvr>
                                        <p:cTn id="19" dur="20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5367" name="WordArt 7">
            <a:extLst>
              <a:ext uri="{FF2B5EF4-FFF2-40B4-BE49-F238E27FC236}">
                <a16:creationId xmlns:a16="http://schemas.microsoft.com/office/drawing/2014/main" id="{03995C87-E8A3-4495-B0CC-77E8427F2CF8}"/>
              </a:ext>
            </a:extLst>
          </p:cNvPr>
          <p:cNvSpPr>
            <a:spLocks noChangeArrowheads="1" noChangeShapeType="1" noTextEdit="1"/>
          </p:cNvSpPr>
          <p:nvPr/>
        </p:nvSpPr>
        <p:spPr bwMode="auto">
          <a:xfrm>
            <a:off x="2987675" y="188913"/>
            <a:ext cx="2735263" cy="10080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Informbiro</a:t>
            </a:r>
          </a:p>
        </p:txBody>
      </p:sp>
      <p:sp>
        <p:nvSpPr>
          <p:cNvPr id="15362" name="Rectangle 2">
            <a:extLst>
              <a:ext uri="{FF2B5EF4-FFF2-40B4-BE49-F238E27FC236}">
                <a16:creationId xmlns:a16="http://schemas.microsoft.com/office/drawing/2014/main" id="{ED68496E-2885-4FD0-A05A-229303805734}"/>
              </a:ext>
            </a:extLst>
          </p:cNvPr>
          <p:cNvSpPr>
            <a:spLocks noGrp="1" noChangeArrowheads="1"/>
          </p:cNvSpPr>
          <p:nvPr>
            <p:ph type="body" idx="1"/>
          </p:nvPr>
        </p:nvSpPr>
        <p:spPr>
          <a:xfrm>
            <a:off x="539750" y="1412875"/>
            <a:ext cx="8229600" cy="5068888"/>
          </a:xfrm>
        </p:spPr>
        <p:txBody>
          <a:bodyPr/>
          <a:lstStyle/>
          <a:p>
            <a:pPr>
              <a:lnSpc>
                <a:spcPct val="80000"/>
              </a:lnSpc>
              <a:buFontTx/>
              <a:buNone/>
            </a:pPr>
            <a:r>
              <a:rPr lang="sl-SI" altLang="sl-SI" sz="1900" b="1"/>
              <a:t>     Po 2. Svetovni vojni je prišlo do spora med Stalinom in Titom, kateri je vodil v informbiro krizo v kateri so v SZ in Jugoslaviji oblasti še veliko bolj zagrizeno iskale državne sovražnike in vohune.</a:t>
            </a:r>
          </a:p>
        </p:txBody>
      </p:sp>
      <p:pic>
        <p:nvPicPr>
          <p:cNvPr id="15366" name="Picture 6" descr="Informbiro">
            <a:extLst>
              <a:ext uri="{FF2B5EF4-FFF2-40B4-BE49-F238E27FC236}">
                <a16:creationId xmlns:a16="http://schemas.microsoft.com/office/drawing/2014/main" id="{3E612F3B-A9BF-4D62-A5BB-478FB3B5CC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150"/>
            <a:ext cx="9144000" cy="5399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blinds(horizontal)">
                                      <p:cBhvr>
                                        <p:cTn id="7" dur="500"/>
                                        <p:tgtEl>
                                          <p:spTgt spid="1536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362">
                                            <p:txEl>
                                              <p:pRg st="0" end="0"/>
                                            </p:txEl>
                                          </p:spTgt>
                                        </p:tgtEl>
                                        <p:attrNameLst>
                                          <p:attrName>style.visibility</p:attrName>
                                        </p:attrNameLst>
                                      </p:cBhvr>
                                      <p:to>
                                        <p:strVal val="visible"/>
                                      </p:to>
                                    </p:set>
                                    <p:animEffect transition="in" filter="blinds(horizontal)">
                                      <p:cBhvr>
                                        <p:cTn id="10" dur="500"/>
                                        <p:tgtEl>
                                          <p:spTgt spid="1536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15366"/>
                                        </p:tgtEl>
                                        <p:attrNameLst>
                                          <p:attrName>style.visibility</p:attrName>
                                        </p:attrNameLst>
                                      </p:cBhvr>
                                      <p:to>
                                        <p:strVal val="visible"/>
                                      </p:to>
                                    </p:set>
                                    <p:animEffect transition="in" filter="wedge">
                                      <p:cBhvr>
                                        <p:cTn id="15" dur="20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EA9BD5A-45DB-48EC-845E-05EBCD67D3CE}"/>
              </a:ext>
            </a:extLst>
          </p:cNvPr>
          <p:cNvSpPr>
            <a:spLocks noGrp="1" noChangeArrowheads="1"/>
          </p:cNvSpPr>
          <p:nvPr>
            <p:ph type="body" idx="1"/>
          </p:nvPr>
        </p:nvSpPr>
        <p:spPr>
          <a:xfrm>
            <a:off x="611188" y="1989138"/>
            <a:ext cx="8229600" cy="5068887"/>
          </a:xfrm>
        </p:spPr>
        <p:txBody>
          <a:bodyPr/>
          <a:lstStyle/>
          <a:p>
            <a:pPr>
              <a:lnSpc>
                <a:spcPct val="80000"/>
              </a:lnSpc>
              <a:buFontTx/>
              <a:buNone/>
            </a:pPr>
            <a:r>
              <a:rPr lang="sl-SI" altLang="sl-SI" sz="2500" b="1"/>
              <a:t>Stalin je umrl 5. Marca 1953 v Moskvi.</a:t>
            </a:r>
          </a:p>
        </p:txBody>
      </p:sp>
      <p:sp>
        <p:nvSpPr>
          <p:cNvPr id="16389" name="WordArt 5">
            <a:extLst>
              <a:ext uri="{FF2B5EF4-FFF2-40B4-BE49-F238E27FC236}">
                <a16:creationId xmlns:a16="http://schemas.microsoft.com/office/drawing/2014/main" id="{5DF08A11-1406-4D1C-8F71-41FDBA9A09E3}"/>
              </a:ext>
            </a:extLst>
          </p:cNvPr>
          <p:cNvSpPr>
            <a:spLocks noChangeArrowheads="1" noChangeShapeType="1" noTextEdit="1"/>
          </p:cNvSpPr>
          <p:nvPr/>
        </p:nvSpPr>
        <p:spPr bwMode="auto">
          <a:xfrm>
            <a:off x="2843213" y="260350"/>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Smrt diktatura</a:t>
            </a:r>
          </a:p>
        </p:txBody>
      </p:sp>
      <p:pic>
        <p:nvPicPr>
          <p:cNvPr id="16391" name="Picture 7" descr="Stalin_kip">
            <a:extLst>
              <a:ext uri="{FF2B5EF4-FFF2-40B4-BE49-F238E27FC236}">
                <a16:creationId xmlns:a16="http://schemas.microsoft.com/office/drawing/2014/main" id="{F7C10547-BBD4-43E4-A53F-2B71113852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Stalin_kip2">
            <a:extLst>
              <a:ext uri="{FF2B5EF4-FFF2-40B4-BE49-F238E27FC236}">
                <a16:creationId xmlns:a16="http://schemas.microsoft.com/office/drawing/2014/main" id="{FAB459B6-A14B-412C-9CC0-FCCB7A4129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linds(horizontal)">
                                      <p:cBhvr>
                                        <p:cTn id="7" dur="500"/>
                                        <p:tgtEl>
                                          <p:spTgt spid="1638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10" dur="500"/>
                                        <p:tgtEl>
                                          <p:spTgt spid="16386">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16391"/>
                                        </p:tgtEl>
                                        <p:attrNameLst>
                                          <p:attrName>style.visibility</p:attrName>
                                        </p:attrNameLst>
                                      </p:cBhvr>
                                      <p:to>
                                        <p:strVal val="visible"/>
                                      </p:to>
                                    </p:set>
                                    <p:animEffect transition="in" filter="wedge">
                                      <p:cBhvr>
                                        <p:cTn id="15" dur="2000"/>
                                        <p:tgtEl>
                                          <p:spTgt spid="16391"/>
                                        </p:tgtEl>
                                      </p:cBhvr>
                                    </p:animEffect>
                                  </p:childTnLst>
                                </p:cTn>
                              </p:par>
                            </p:childTnLst>
                          </p:cTn>
                        </p:par>
                        <p:par>
                          <p:cTn id="16" fill="hold" nodeType="afterGroup">
                            <p:stCondLst>
                              <p:cond delay="2000"/>
                            </p:stCondLst>
                            <p:childTnLst>
                              <p:par>
                                <p:cTn id="17" presetID="20" presetClass="entr" presetSubtype="0" fill="hold" nodeType="afterEffect">
                                  <p:stCondLst>
                                    <p:cond delay="2000"/>
                                  </p:stCondLst>
                                  <p:childTnLst>
                                    <p:set>
                                      <p:cBhvr>
                                        <p:cTn id="18" dur="1" fill="hold">
                                          <p:stCondLst>
                                            <p:cond delay="0"/>
                                          </p:stCondLst>
                                        </p:cTn>
                                        <p:tgtEl>
                                          <p:spTgt spid="16390"/>
                                        </p:tgtEl>
                                        <p:attrNameLst>
                                          <p:attrName>style.visibility</p:attrName>
                                        </p:attrNameLst>
                                      </p:cBhvr>
                                      <p:to>
                                        <p:strVal val="visible"/>
                                      </p:to>
                                    </p:set>
                                    <p:animEffect transition="in" filter="wedge">
                                      <p:cBhvr>
                                        <p:cTn id="19" dur="2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372C58B-D265-42C3-A44D-29E51F191A8E}"/>
              </a:ext>
            </a:extLst>
          </p:cNvPr>
          <p:cNvSpPr>
            <a:spLocks noGrp="1" noChangeArrowheads="1"/>
          </p:cNvSpPr>
          <p:nvPr>
            <p:ph type="body" idx="1"/>
          </p:nvPr>
        </p:nvSpPr>
        <p:spPr>
          <a:xfrm>
            <a:off x="539750" y="1412875"/>
            <a:ext cx="8229600" cy="5068888"/>
          </a:xfrm>
        </p:spPr>
        <p:txBody>
          <a:bodyPr/>
          <a:lstStyle/>
          <a:p>
            <a:pPr algn="just">
              <a:lnSpc>
                <a:spcPct val="80000"/>
              </a:lnSpc>
              <a:buFontTx/>
              <a:buNone/>
            </a:pPr>
            <a:r>
              <a:rPr lang="sl-SI" altLang="sl-SI" sz="2400" b="1"/>
              <a:t>- Eiletz, S. </a:t>
            </a:r>
            <a:r>
              <a:rPr lang="sl-SI" altLang="sl-SI" sz="2400" i="1"/>
              <a:t>Skrivnost kominterne. </a:t>
            </a:r>
            <a:r>
              <a:rPr lang="sl-SI" altLang="sl-SI" sz="2400" b="1"/>
              <a:t>Ljubljana: Mohorjeva družba, 2006.</a:t>
            </a:r>
          </a:p>
          <a:p>
            <a:pPr algn="just">
              <a:lnSpc>
                <a:spcPct val="80000"/>
              </a:lnSpc>
              <a:buFontTx/>
              <a:buNone/>
            </a:pPr>
            <a:r>
              <a:rPr lang="sl-SI" altLang="sl-SI" sz="2400" b="1"/>
              <a:t>- Courtois, S. </a:t>
            </a:r>
            <a:r>
              <a:rPr lang="sl-SI" altLang="sl-SI" sz="2400" b="1" i="1"/>
              <a:t>Črna knjiga komunizma </a:t>
            </a:r>
            <a:r>
              <a:rPr lang="sl-SI" altLang="sl-SI" sz="2000" b="1" i="1"/>
              <a:t>zločini,teror in zatiranje</a:t>
            </a:r>
            <a:r>
              <a:rPr lang="sl-SI" altLang="sl-SI" sz="2400" b="1" i="1"/>
              <a:t>. Ljubljana: Mladinska knjiga, 1989.</a:t>
            </a:r>
          </a:p>
          <a:p>
            <a:pPr algn="just">
              <a:lnSpc>
                <a:spcPct val="80000"/>
              </a:lnSpc>
              <a:buFontTx/>
              <a:buChar char="-"/>
            </a:pPr>
            <a:r>
              <a:rPr lang="sl-SI" altLang="sl-SI" sz="2400" b="1">
                <a:hlinkClick r:id="rId2"/>
              </a:rPr>
              <a:t>http://sl.wikipedia.org/wiki/Stalin</a:t>
            </a:r>
            <a:endParaRPr lang="sl-SI" altLang="sl-SI" sz="2400" b="1"/>
          </a:p>
          <a:p>
            <a:pPr algn="just">
              <a:lnSpc>
                <a:spcPct val="80000"/>
              </a:lnSpc>
              <a:buFontTx/>
              <a:buChar char="-"/>
            </a:pPr>
            <a:r>
              <a:rPr lang="sl-SI" altLang="sl-SI" sz="2400" b="1">
                <a:hlinkClick r:id="rId3"/>
              </a:rPr>
              <a:t>http://images.google.com/images?q=stalin&amp;rls=com.microsoft:sl:IE-SearchBox&amp;oe=UTF-8&amp;rlz=1I7ADFA_sl&amp;um=1&amp;ie=UTF-8&amp;source=og&amp;sa=N&amp;hl=sl&amp;tab=wi</a:t>
            </a:r>
            <a:endParaRPr lang="sl-SI" altLang="sl-SI" sz="2400" b="1"/>
          </a:p>
          <a:p>
            <a:pPr algn="just">
              <a:lnSpc>
                <a:spcPct val="80000"/>
              </a:lnSpc>
              <a:buFontTx/>
              <a:buChar char="-"/>
            </a:pPr>
            <a:endParaRPr lang="sl-SI" altLang="sl-SI" sz="2400" b="1"/>
          </a:p>
        </p:txBody>
      </p:sp>
      <p:sp>
        <p:nvSpPr>
          <p:cNvPr id="17412" name="WordArt 4">
            <a:extLst>
              <a:ext uri="{FF2B5EF4-FFF2-40B4-BE49-F238E27FC236}">
                <a16:creationId xmlns:a16="http://schemas.microsoft.com/office/drawing/2014/main" id="{79BEFD20-2195-4E39-95AC-CD1D918D7564}"/>
              </a:ext>
            </a:extLst>
          </p:cNvPr>
          <p:cNvSpPr>
            <a:spLocks noChangeArrowheads="1" noChangeShapeType="1" noTextEdit="1"/>
          </p:cNvSpPr>
          <p:nvPr/>
        </p:nvSpPr>
        <p:spPr bwMode="auto">
          <a:xfrm>
            <a:off x="2771775" y="0"/>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Literatura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410">
                                            <p:txEl>
                                              <p:pRg st="0" end="0"/>
                                            </p:txEl>
                                          </p:spTgt>
                                        </p:tgtEl>
                                        <p:attrNameLst>
                                          <p:attrName>style.visibility</p:attrName>
                                        </p:attrNameLst>
                                      </p:cBhvr>
                                      <p:to>
                                        <p:strVal val="visible"/>
                                      </p:to>
                                    </p:set>
                                    <p:animEffect transition="in" filter="blinds(horizontal)">
                                      <p:cBhvr>
                                        <p:cTn id="10" dur="500"/>
                                        <p:tgtEl>
                                          <p:spTgt spid="17410">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410">
                                            <p:txEl>
                                              <p:pRg st="1" end="1"/>
                                            </p:txEl>
                                          </p:spTgt>
                                        </p:tgtEl>
                                        <p:attrNameLst>
                                          <p:attrName>style.visibility</p:attrName>
                                        </p:attrNameLst>
                                      </p:cBhvr>
                                      <p:to>
                                        <p:strVal val="visible"/>
                                      </p:to>
                                    </p:set>
                                    <p:animEffect transition="in" filter="blinds(horizontal)">
                                      <p:cBhvr>
                                        <p:cTn id="13" dur="500"/>
                                        <p:tgtEl>
                                          <p:spTgt spid="17410">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410">
                                            <p:txEl>
                                              <p:pRg st="2" end="2"/>
                                            </p:txEl>
                                          </p:spTgt>
                                        </p:tgtEl>
                                        <p:attrNameLst>
                                          <p:attrName>style.visibility</p:attrName>
                                        </p:attrNameLst>
                                      </p:cBhvr>
                                      <p:to>
                                        <p:strVal val="visible"/>
                                      </p:to>
                                    </p:set>
                                    <p:animEffect transition="in" filter="blinds(horizontal)">
                                      <p:cBhvr>
                                        <p:cTn id="16" dur="500"/>
                                        <p:tgtEl>
                                          <p:spTgt spid="17410">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animEffect transition="in" filter="blinds(horizontal)">
                                      <p:cBhvr>
                                        <p:cTn id="19"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64C36A65-F10B-4028-AB62-89D5C46BBE86}"/>
              </a:ext>
            </a:extLst>
          </p:cNvPr>
          <p:cNvSpPr>
            <a:spLocks noGrp="1" noChangeArrowheads="1"/>
          </p:cNvSpPr>
          <p:nvPr>
            <p:ph type="body" idx="1"/>
          </p:nvPr>
        </p:nvSpPr>
        <p:spPr>
          <a:xfrm>
            <a:off x="468313" y="1628775"/>
            <a:ext cx="8229600" cy="4525963"/>
          </a:xfrm>
        </p:spPr>
        <p:txBody>
          <a:bodyPr/>
          <a:lstStyle/>
          <a:p>
            <a:pPr>
              <a:buFontTx/>
              <a:buNone/>
            </a:pPr>
            <a:r>
              <a:rPr lang="sl-SI" altLang="sl-SI" b="1"/>
              <a:t>   Govoril bom o diktatorju, tiranu in osebnosti, ki je za svojo vladavino in čas vladanja storila vse da se je obdržala na oblasti v Sovjetski zvezi od leta 1922 pa do 1953. Ta osebnost je odgovorna za več kot 22 milijonov žrtev po Evropi.</a:t>
            </a:r>
          </a:p>
        </p:txBody>
      </p:sp>
      <p:sp>
        <p:nvSpPr>
          <p:cNvPr id="3076" name="WordArt 4">
            <a:extLst>
              <a:ext uri="{FF2B5EF4-FFF2-40B4-BE49-F238E27FC236}">
                <a16:creationId xmlns:a16="http://schemas.microsoft.com/office/drawing/2014/main" id="{CC452B07-101B-4E2F-A1A8-DE329224A9B0}"/>
              </a:ext>
            </a:extLst>
          </p:cNvPr>
          <p:cNvSpPr>
            <a:spLocks noChangeArrowheads="1" noChangeShapeType="1" noTextEdit="1"/>
          </p:cNvSpPr>
          <p:nvPr/>
        </p:nvSpPr>
        <p:spPr bwMode="auto">
          <a:xfrm>
            <a:off x="2771775" y="260350"/>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Uvod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blinds(horizontal)">
                                      <p:cBhvr>
                                        <p:cTn id="10"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002F155-9A9D-4A87-8AC1-8DEBFAAB5379}"/>
              </a:ext>
            </a:extLst>
          </p:cNvPr>
          <p:cNvSpPr>
            <a:spLocks noGrp="1" noChangeArrowheads="1"/>
          </p:cNvSpPr>
          <p:nvPr>
            <p:ph type="body" idx="1"/>
          </p:nvPr>
        </p:nvSpPr>
        <p:spPr>
          <a:xfrm>
            <a:off x="539750" y="1628775"/>
            <a:ext cx="8229600" cy="5068888"/>
          </a:xfrm>
        </p:spPr>
        <p:txBody>
          <a:bodyPr/>
          <a:lstStyle/>
          <a:p>
            <a:pPr>
              <a:lnSpc>
                <a:spcPct val="80000"/>
              </a:lnSpc>
              <a:buFontTx/>
              <a:buNone/>
            </a:pPr>
            <a:r>
              <a:rPr lang="sl-SI" altLang="sl-SI" sz="2400" b="1"/>
              <a:t>    Josip Visarijonovič Džugašvili – Stalin se je kot sin čevljarja Džugašvilija. Odločil se je za študij teologije v rodni Gruziji. Zaradi nepokornosti je bil izključen. Leta 1902 pridružil socialno demokratski stranki v kateri je leta 1903 prišlo do razcepa v stranki med boljševiki in menjševiki. Sledil je Leninu in se je kmalu zatem preimenoval v Stalina, kar pomeni Jekleni mož. Ker se je zavzemal za misli revolucije je bil večkrat zapovrstjo aretiran in tudi premeščen v zapore v Sibiriji in delovna taborišča. Z Leninom se je prvič srečal na Finskem leta 1905. Leta 1913 so ga dosmrtno izgnali v Sibirijo, toda 1917 po padcu carskega režima je bil izpuščen. Še isto leto po oktobrski revoluciji je Stalin postal ljudski komisar za narodnostna vprašanja in član politbiroja. Leta 1919 je bil imenovan za ljudskega komisarja za kontrolo državnih služb.</a:t>
            </a:r>
          </a:p>
        </p:txBody>
      </p:sp>
      <p:sp>
        <p:nvSpPr>
          <p:cNvPr id="4101" name="WordArt 5">
            <a:extLst>
              <a:ext uri="{FF2B5EF4-FFF2-40B4-BE49-F238E27FC236}">
                <a16:creationId xmlns:a16="http://schemas.microsoft.com/office/drawing/2014/main" id="{55449051-B971-415E-8611-004C71BD7F79}"/>
              </a:ext>
            </a:extLst>
          </p:cNvPr>
          <p:cNvSpPr>
            <a:spLocks noChangeArrowheads="1" noChangeShapeType="1" noTextEdit="1"/>
          </p:cNvSpPr>
          <p:nvPr/>
        </p:nvSpPr>
        <p:spPr bwMode="auto">
          <a:xfrm>
            <a:off x="3348038" y="188913"/>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Mladost</a:t>
            </a:r>
          </a:p>
        </p:txBody>
      </p:sp>
      <p:pic>
        <p:nvPicPr>
          <p:cNvPr id="4102" name="Picture 6" descr="Leninov_govor">
            <a:extLst>
              <a:ext uri="{FF2B5EF4-FFF2-40B4-BE49-F238E27FC236}">
                <a16:creationId xmlns:a16="http://schemas.microsoft.com/office/drawing/2014/main" id="{26237C4F-5041-418C-9484-A387158252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750" y="0"/>
            <a:ext cx="492125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Stalin_v_izgnanstvu_1915">
            <a:extLst>
              <a:ext uri="{FF2B5EF4-FFF2-40B4-BE49-F238E27FC236}">
                <a16:creationId xmlns:a16="http://schemas.microsoft.com/office/drawing/2014/main" id="{3570F069-B32E-464E-B9EA-F458620907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186363"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b_boljsevikov">
            <a:extLst>
              <a:ext uri="{FF2B5EF4-FFF2-40B4-BE49-F238E27FC236}">
                <a16:creationId xmlns:a16="http://schemas.microsoft.com/office/drawing/2014/main" id="{DCDEC314-46D0-4F0E-88B0-883C742BC8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3375"/>
            <a:ext cx="9144000" cy="6061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blinds(horizontal)">
                                      <p:cBhvr>
                                        <p:cTn id="7" dur="500"/>
                                        <p:tgtEl>
                                          <p:spTgt spid="410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8">
                                            <p:txEl>
                                              <p:pRg st="0" end="0"/>
                                            </p:txEl>
                                          </p:spTgt>
                                        </p:tgtEl>
                                        <p:attrNameLst>
                                          <p:attrName>style.visibility</p:attrName>
                                        </p:attrNameLst>
                                      </p:cBhvr>
                                      <p:to>
                                        <p:strVal val="visible"/>
                                      </p:to>
                                    </p:set>
                                    <p:animEffect transition="in" filter="blinds(horizontal)">
                                      <p:cBhvr>
                                        <p:cTn id="10" dur="500"/>
                                        <p:tgtEl>
                                          <p:spTgt spid="409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4102"/>
                                        </p:tgtEl>
                                        <p:attrNameLst>
                                          <p:attrName>style.visibility</p:attrName>
                                        </p:attrNameLst>
                                      </p:cBhvr>
                                      <p:to>
                                        <p:strVal val="visible"/>
                                      </p:to>
                                    </p:set>
                                    <p:animEffect transition="in" filter="wedge">
                                      <p:cBhvr>
                                        <p:cTn id="15" dur="2000"/>
                                        <p:tgtEl>
                                          <p:spTgt spid="4102"/>
                                        </p:tgtEl>
                                      </p:cBhvr>
                                    </p:animEffect>
                                  </p:childTnLst>
                                </p:cTn>
                              </p:par>
                            </p:childTnLst>
                          </p:cTn>
                        </p:par>
                        <p:par>
                          <p:cTn id="16" fill="hold" nodeType="afterGroup">
                            <p:stCondLst>
                              <p:cond delay="2000"/>
                            </p:stCondLst>
                            <p:childTnLst>
                              <p:par>
                                <p:cTn id="17" presetID="20" presetClass="entr" presetSubtype="0" fill="hold" nodeType="afterEffect">
                                  <p:stCondLst>
                                    <p:cond delay="1500"/>
                                  </p:stCondLst>
                                  <p:childTnLst>
                                    <p:set>
                                      <p:cBhvr>
                                        <p:cTn id="18" dur="1" fill="hold">
                                          <p:stCondLst>
                                            <p:cond delay="0"/>
                                          </p:stCondLst>
                                        </p:cTn>
                                        <p:tgtEl>
                                          <p:spTgt spid="4103"/>
                                        </p:tgtEl>
                                        <p:attrNameLst>
                                          <p:attrName>style.visibility</p:attrName>
                                        </p:attrNameLst>
                                      </p:cBhvr>
                                      <p:to>
                                        <p:strVal val="visible"/>
                                      </p:to>
                                    </p:set>
                                    <p:animEffect transition="in" filter="wedge">
                                      <p:cBhvr>
                                        <p:cTn id="19" dur="2000"/>
                                        <p:tgtEl>
                                          <p:spTgt spid="4103"/>
                                        </p:tgtEl>
                                      </p:cBhvr>
                                    </p:animEffect>
                                  </p:childTnLst>
                                </p:cTn>
                              </p:par>
                            </p:childTnLst>
                          </p:cTn>
                        </p:par>
                        <p:par>
                          <p:cTn id="20" fill="hold" nodeType="afterGroup">
                            <p:stCondLst>
                              <p:cond delay="5500"/>
                            </p:stCondLst>
                            <p:childTnLst>
                              <p:par>
                                <p:cTn id="21" presetID="20" presetClass="entr" presetSubtype="0" fill="hold" nodeType="afterEffect">
                                  <p:stCondLst>
                                    <p:cond delay="1500"/>
                                  </p:stCondLst>
                                  <p:childTnLst>
                                    <p:set>
                                      <p:cBhvr>
                                        <p:cTn id="22" dur="1" fill="hold">
                                          <p:stCondLst>
                                            <p:cond delay="0"/>
                                          </p:stCondLst>
                                        </p:cTn>
                                        <p:tgtEl>
                                          <p:spTgt spid="4104"/>
                                        </p:tgtEl>
                                        <p:attrNameLst>
                                          <p:attrName>style.visibility</p:attrName>
                                        </p:attrNameLst>
                                      </p:cBhvr>
                                      <p:to>
                                        <p:strVal val="visible"/>
                                      </p:to>
                                    </p:set>
                                    <p:animEffect transition="in" filter="wedge">
                                      <p:cBhvr>
                                        <p:cTn id="23"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C036305-0C21-4603-9062-81B1ECFFB9E4}"/>
              </a:ext>
            </a:extLst>
          </p:cNvPr>
          <p:cNvSpPr>
            <a:spLocks noGrp="1" noChangeArrowheads="1"/>
          </p:cNvSpPr>
          <p:nvPr>
            <p:ph type="body" idx="1"/>
          </p:nvPr>
        </p:nvSpPr>
        <p:spPr>
          <a:xfrm>
            <a:off x="457200" y="1268413"/>
            <a:ext cx="8229600" cy="4857750"/>
          </a:xfrm>
        </p:spPr>
        <p:txBody>
          <a:bodyPr/>
          <a:lstStyle/>
          <a:p>
            <a:pPr>
              <a:buFontTx/>
              <a:buNone/>
            </a:pPr>
            <a:r>
              <a:rPr lang="sl-SI" altLang="sl-SI" sz="2800" b="1"/>
              <a:t>   Mlad Stalin je imel po padcu carja vlogo častnika za zvezo med politbirojem in organizacijskem birojem. Leta 1922 pa je postal generalni sekretar centralnega komiteja Komunistične partije in s tem pridobil najvišjo državno in politično moč, ter dobil nadzor nad vsem kar se dogaja v državi. Lenin je vedel da Stalin nima dobrih namer in je zato pred svojo smrtjo napisal oporoko in priporočilo, katere vsebina je bila da naj Stalina odstavijo.</a:t>
            </a:r>
          </a:p>
        </p:txBody>
      </p:sp>
      <p:sp>
        <p:nvSpPr>
          <p:cNvPr id="5126" name="WordArt 6">
            <a:extLst>
              <a:ext uri="{FF2B5EF4-FFF2-40B4-BE49-F238E27FC236}">
                <a16:creationId xmlns:a16="http://schemas.microsoft.com/office/drawing/2014/main" id="{0E2FE356-9433-4744-8C62-F58BC45D5D48}"/>
              </a:ext>
            </a:extLst>
          </p:cNvPr>
          <p:cNvSpPr>
            <a:spLocks noChangeArrowheads="1" noChangeShapeType="1" noTextEdit="1"/>
          </p:cNvSpPr>
          <p:nvPr/>
        </p:nvSpPr>
        <p:spPr bwMode="auto">
          <a:xfrm>
            <a:off x="2916238" y="188913"/>
            <a:ext cx="3314700" cy="1052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Vzpon na oblast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linds(horizontal)">
                                      <p:cBhvr>
                                        <p:cTn id="7" dur="500"/>
                                        <p:tgtEl>
                                          <p:spTgt spid="51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2">
                                            <p:txEl>
                                              <p:pRg st="0" end="0"/>
                                            </p:txEl>
                                          </p:spTgt>
                                        </p:tgtEl>
                                        <p:attrNameLst>
                                          <p:attrName>style.visibility</p:attrName>
                                        </p:attrNameLst>
                                      </p:cBhvr>
                                      <p:to>
                                        <p:strVal val="visible"/>
                                      </p:to>
                                    </p:set>
                                    <p:animEffect transition="in" filter="blinds(horizontal)">
                                      <p:cBhvr>
                                        <p:cTn id="10" dur="500"/>
                                        <p:tgtEl>
                                          <p:spTgt spid="51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C136A5E7-513B-41D2-86DA-187D15F2A719}"/>
              </a:ext>
            </a:extLst>
          </p:cNvPr>
          <p:cNvSpPr>
            <a:spLocks noGrp="1" noChangeArrowheads="1"/>
          </p:cNvSpPr>
          <p:nvPr>
            <p:ph type="body" idx="1"/>
          </p:nvPr>
        </p:nvSpPr>
        <p:spPr>
          <a:xfrm>
            <a:off x="457200" y="188913"/>
            <a:ext cx="8229600" cy="5937250"/>
          </a:xfrm>
        </p:spPr>
        <p:txBody>
          <a:bodyPr/>
          <a:lstStyle/>
          <a:p>
            <a:pPr>
              <a:lnSpc>
                <a:spcPct val="80000"/>
              </a:lnSpc>
              <a:buFontTx/>
              <a:buNone/>
            </a:pPr>
            <a:r>
              <a:rPr lang="sl-SI" altLang="sl-SI" sz="3000" b="1"/>
              <a:t>   Toda to oporoko oz. priporočilo so prekrili in je tako po Leninovi smrti prišla vsa oblast v Stalinove roke. S tem je Stalin dobil neomejeno oblast katere se je zavedal in jo tudi uporabil v lastno korist. Njegovo ideja vladala je na strahu oz. izmišljenih sovražnikih v državi. Stalin je dejal na svojih govorih:”Sovražnik se skriva med nami in zato ga moramo najti!”. S tem je na ljudi vplival da so gojili nezaupljivost do drugih in ljudi s tem psihično uničevali. V šolah so celo dejali otrokom da morajo prijaviti svoje starše oblastem če jih sumijo nevarnosti državi. </a:t>
            </a:r>
          </a:p>
        </p:txBody>
      </p:sp>
      <p:pic>
        <p:nvPicPr>
          <p:cNvPr id="6150" name="Picture 6" descr="lenin">
            <a:extLst>
              <a:ext uri="{FF2B5EF4-FFF2-40B4-BE49-F238E27FC236}">
                <a16:creationId xmlns:a16="http://schemas.microsoft.com/office/drawing/2014/main" id="{CC74ED65-3631-442C-9C1C-4E6C77ED3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8647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Stalin_pozira">
            <a:extLst>
              <a:ext uri="{FF2B5EF4-FFF2-40B4-BE49-F238E27FC236}">
                <a16:creationId xmlns:a16="http://schemas.microsoft.com/office/drawing/2014/main" id="{E5C9F308-5A8C-4EEB-BA64-50BD5CFBB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8275" y="0"/>
            <a:ext cx="51657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wedge">
                                      <p:cBhvr>
                                        <p:cTn id="12" dur="2000"/>
                                        <p:tgtEl>
                                          <p:spTgt spid="6150"/>
                                        </p:tgtEl>
                                      </p:cBhvr>
                                    </p:animEffect>
                                  </p:childTnLst>
                                </p:cTn>
                              </p:par>
                            </p:childTnLst>
                          </p:cTn>
                        </p:par>
                        <p:par>
                          <p:cTn id="13" fill="hold" nodeType="afterGroup">
                            <p:stCondLst>
                              <p:cond delay="2000"/>
                            </p:stCondLst>
                            <p:childTnLst>
                              <p:par>
                                <p:cTn id="14" presetID="20" presetClass="entr" presetSubtype="0" fill="hold" nodeType="afterEffect">
                                  <p:stCondLst>
                                    <p:cond delay="1000"/>
                                  </p:stCondLst>
                                  <p:childTnLst>
                                    <p:set>
                                      <p:cBhvr>
                                        <p:cTn id="15" dur="1" fill="hold">
                                          <p:stCondLst>
                                            <p:cond delay="0"/>
                                          </p:stCondLst>
                                        </p:cTn>
                                        <p:tgtEl>
                                          <p:spTgt spid="6151"/>
                                        </p:tgtEl>
                                        <p:attrNameLst>
                                          <p:attrName>style.visibility</p:attrName>
                                        </p:attrNameLst>
                                      </p:cBhvr>
                                      <p:to>
                                        <p:strVal val="visible"/>
                                      </p:to>
                                    </p:set>
                                    <p:animEffect transition="in" filter="wedge">
                                      <p:cBhvr>
                                        <p:cTn id="16" dur="2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A80BF69-62D2-4ABE-BEC1-69D8200E1B0E}"/>
              </a:ext>
            </a:extLst>
          </p:cNvPr>
          <p:cNvSpPr>
            <a:spLocks noGrp="1" noChangeArrowheads="1"/>
          </p:cNvSpPr>
          <p:nvPr>
            <p:ph type="body" idx="1"/>
          </p:nvPr>
        </p:nvSpPr>
        <p:spPr>
          <a:xfrm>
            <a:off x="539750" y="1268413"/>
            <a:ext cx="8229600" cy="5589587"/>
          </a:xfrm>
        </p:spPr>
        <p:txBody>
          <a:bodyPr/>
          <a:lstStyle/>
          <a:p>
            <a:pPr>
              <a:lnSpc>
                <a:spcPct val="80000"/>
              </a:lnSpc>
              <a:buFontTx/>
              <a:buNone/>
            </a:pPr>
            <a:r>
              <a:rPr lang="sl-SI" altLang="sl-SI" sz="2400" b="1"/>
              <a:t>    Stalin je lahko na oblasti pod pogojem, da ga ljudstvo ljubi. To ljubezen ljudstva do njega je dosegel z namišljenimi sovražniki v državi, ki sploh niso obstajali vendar je oblast zahtevala da vsak prijavi nekoga oblasti, četudi ta ni bil kriv. S tem so v ljudi vlivali strah in ljubezen do Stalina, ker je vsakdo hotel ostati živ oz. se ne zameriti oblasti. Tako je prihajalo do množičnih likvidacij oz. ubojev. Kdor je samo kaj namignil na kakšno kritiko čez oblast je bil tako rekoč že mrtev, ker ga je nekdo izdal. Tako je prihajalo do nezaupljivosti v javnosti, ter posledično tudi v družinah. Vsakdo se je bal in to je pustilo na človeku posledice tudi mnogo let po Stalinovi smrti. Ena večjih osebnosti v Stalinovi vladi, ki je ogrožala njegovo vladavino še ko je živel Lenin je bil Trocki, kateri je bil eden od dveh, ki so se potegovali za vladavino v Sovjetski zvezi po Oktobrski revoluciji.</a:t>
            </a:r>
          </a:p>
        </p:txBody>
      </p:sp>
      <p:sp>
        <p:nvSpPr>
          <p:cNvPr id="9222" name="WordArt 6">
            <a:extLst>
              <a:ext uri="{FF2B5EF4-FFF2-40B4-BE49-F238E27FC236}">
                <a16:creationId xmlns:a16="http://schemas.microsoft.com/office/drawing/2014/main" id="{9635F33D-39F4-430C-B1D7-CC36C24F3E18}"/>
              </a:ext>
            </a:extLst>
          </p:cNvPr>
          <p:cNvSpPr>
            <a:spLocks noChangeArrowheads="1" noChangeShapeType="1" noTextEdit="1"/>
          </p:cNvSpPr>
          <p:nvPr/>
        </p:nvSpPr>
        <p:spPr bwMode="auto">
          <a:xfrm>
            <a:off x="2916238" y="0"/>
            <a:ext cx="3314700" cy="10525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"Čistke"</a:t>
            </a:r>
          </a:p>
        </p:txBody>
      </p:sp>
      <p:pic>
        <p:nvPicPr>
          <p:cNvPr id="9223" name="Picture 7" descr="Stalin_ljudi">
            <a:extLst>
              <a:ext uri="{FF2B5EF4-FFF2-40B4-BE49-F238E27FC236}">
                <a16:creationId xmlns:a16="http://schemas.microsoft.com/office/drawing/2014/main" id="{E344DBD3-0E9C-4A5A-92B3-C4BDFEB5A7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888"/>
            <a:ext cx="9144000" cy="6594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blinds(horizontal)">
                                      <p:cBhvr>
                                        <p:cTn id="7" dur="500"/>
                                        <p:tgtEl>
                                          <p:spTgt spid="92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218">
                                            <p:txEl>
                                              <p:pRg st="0" end="0"/>
                                            </p:txEl>
                                          </p:spTgt>
                                        </p:tgtEl>
                                        <p:attrNameLst>
                                          <p:attrName>style.visibility</p:attrName>
                                        </p:attrNameLst>
                                      </p:cBhvr>
                                      <p:to>
                                        <p:strVal val="visible"/>
                                      </p:to>
                                    </p:set>
                                    <p:animEffect transition="in" filter="blinds(horizontal)">
                                      <p:cBhvr>
                                        <p:cTn id="10" dur="500"/>
                                        <p:tgtEl>
                                          <p:spTgt spid="921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9223"/>
                                        </p:tgtEl>
                                        <p:attrNameLst>
                                          <p:attrName>style.visibility</p:attrName>
                                        </p:attrNameLst>
                                      </p:cBhvr>
                                      <p:to>
                                        <p:strVal val="visible"/>
                                      </p:to>
                                    </p:set>
                                    <p:animEffect transition="in" filter="wedge">
                                      <p:cBhvr>
                                        <p:cTn id="15"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EE91DFD-545B-480B-BF22-A2D3730F737C}"/>
              </a:ext>
            </a:extLst>
          </p:cNvPr>
          <p:cNvSpPr>
            <a:spLocks noGrp="1" noChangeArrowheads="1"/>
          </p:cNvSpPr>
          <p:nvPr>
            <p:ph type="body" idx="1"/>
          </p:nvPr>
        </p:nvSpPr>
        <p:spPr>
          <a:xfrm>
            <a:off x="468313" y="1700213"/>
            <a:ext cx="8229600" cy="4926012"/>
          </a:xfrm>
        </p:spPr>
        <p:txBody>
          <a:bodyPr/>
          <a:lstStyle/>
          <a:p>
            <a:pPr>
              <a:lnSpc>
                <a:spcPct val="80000"/>
              </a:lnSpc>
              <a:buFontTx/>
              <a:buNone/>
            </a:pPr>
            <a:r>
              <a:rPr lang="sl-SI" altLang="sl-SI" sz="3000" b="1"/>
              <a:t>   Ena izmed Stalinovih ciljev in idej je bil da Sovjetsko Zvezo dvigne med gospodarsko in vojaško velesilo, zato je uvedel tako imenovane petletke. V teh programih je hotel v petih letih utrditi določeno panogo v državi bodisi kmetijstvo ali infrastruktura. </a:t>
            </a:r>
            <a:endParaRPr lang="sl-SI" altLang="sl-SI" sz="3000"/>
          </a:p>
        </p:txBody>
      </p:sp>
      <p:sp>
        <p:nvSpPr>
          <p:cNvPr id="11268" name="WordArt 4">
            <a:extLst>
              <a:ext uri="{FF2B5EF4-FFF2-40B4-BE49-F238E27FC236}">
                <a16:creationId xmlns:a16="http://schemas.microsoft.com/office/drawing/2014/main" id="{FDA17D59-C201-4C66-B843-E1781F6D41A9}"/>
              </a:ext>
            </a:extLst>
          </p:cNvPr>
          <p:cNvSpPr>
            <a:spLocks noChangeArrowheads="1" noChangeShapeType="1" noTextEdit="1"/>
          </p:cNvSpPr>
          <p:nvPr/>
        </p:nvSpPr>
        <p:spPr bwMode="auto">
          <a:xfrm>
            <a:off x="2700338" y="188913"/>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Petletke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linds(horizontal)">
                                      <p:cBhvr>
                                        <p:cTn id="7" dur="500"/>
                                        <p:tgtEl>
                                          <p:spTgt spid="1126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266">
                                            <p:txEl>
                                              <p:pRg st="0" end="0"/>
                                            </p:txEl>
                                          </p:spTgt>
                                        </p:tgtEl>
                                        <p:attrNameLst>
                                          <p:attrName>style.visibility</p:attrName>
                                        </p:attrNameLst>
                                      </p:cBhvr>
                                      <p:to>
                                        <p:strVal val="visible"/>
                                      </p:to>
                                    </p:set>
                                    <p:animEffect transition="in" filter="blinds(horizontal)">
                                      <p:cBhvr>
                                        <p:cTn id="10" dur="500"/>
                                        <p:tgtEl>
                                          <p:spTgt spid="11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832A0B4-2688-4190-9D17-BB0AE4872673}"/>
              </a:ext>
            </a:extLst>
          </p:cNvPr>
          <p:cNvSpPr>
            <a:spLocks noGrp="1" noChangeArrowheads="1"/>
          </p:cNvSpPr>
          <p:nvPr>
            <p:ph type="body" idx="1"/>
          </p:nvPr>
        </p:nvSpPr>
        <p:spPr>
          <a:xfrm>
            <a:off x="395288" y="1628775"/>
            <a:ext cx="8229600" cy="5068888"/>
          </a:xfrm>
        </p:spPr>
        <p:txBody>
          <a:bodyPr/>
          <a:lstStyle/>
          <a:p>
            <a:pPr>
              <a:buFontTx/>
              <a:buNone/>
            </a:pPr>
            <a:r>
              <a:rPr lang="sl-SI" altLang="sl-SI" sz="3400" b="1"/>
              <a:t>   Eno večjih političnih orožij je bilo in še je propaganda. Stalin je to zelo dobro izrabljal sebi v prid in je tudi s tem podkrepil svojo poveljičevanje in vero v veliko vodjo in svetovnega voditelja pri ljudstvu. Ljudstvo je bilo velikokrat prepričano da je Stalin zmožen vsega, voditi vse ter da je nezmotljiv. </a:t>
            </a:r>
          </a:p>
        </p:txBody>
      </p:sp>
      <p:sp>
        <p:nvSpPr>
          <p:cNvPr id="12294" name="WordArt 6">
            <a:extLst>
              <a:ext uri="{FF2B5EF4-FFF2-40B4-BE49-F238E27FC236}">
                <a16:creationId xmlns:a16="http://schemas.microsoft.com/office/drawing/2014/main" id="{26316B75-5F74-4CBC-9B17-D527651D7AB0}"/>
              </a:ext>
            </a:extLst>
          </p:cNvPr>
          <p:cNvSpPr>
            <a:spLocks noChangeArrowheads="1" noChangeShapeType="1" noTextEdit="1"/>
          </p:cNvSpPr>
          <p:nvPr/>
        </p:nvSpPr>
        <p:spPr bwMode="auto">
          <a:xfrm>
            <a:off x="2843213" y="0"/>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"Politično orožje"</a:t>
            </a:r>
          </a:p>
        </p:txBody>
      </p:sp>
      <p:pic>
        <p:nvPicPr>
          <p:cNvPr id="12302" name="Picture 14" descr="Stalin_propaganda_poveljičevanje">
            <a:extLst>
              <a:ext uri="{FF2B5EF4-FFF2-40B4-BE49-F238E27FC236}">
                <a16:creationId xmlns:a16="http://schemas.microsoft.com/office/drawing/2014/main" id="{2CDA206F-0E40-4ACE-8D76-EBD4F0B63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0"/>
            <a:ext cx="6877050" cy="6877050"/>
          </a:xfrm>
          <a:prstGeom prst="rect">
            <a:avLst/>
          </a:prstGeom>
          <a:noFill/>
          <a:extLst>
            <a:ext uri="{909E8E84-426E-40DD-AFC4-6F175D3DCCD1}">
              <a14:hiddenFill xmlns:a14="http://schemas.microsoft.com/office/drawing/2010/main">
                <a:solidFill>
                  <a:srgbClr val="FFFFFF"/>
                </a:solidFill>
              </a14:hiddenFill>
            </a:ext>
          </a:extLst>
        </p:spPr>
      </p:pic>
      <p:pic>
        <p:nvPicPr>
          <p:cNvPr id="12303" name="Picture 15" descr="Stalin_propaganda_kapitan">
            <a:extLst>
              <a:ext uri="{FF2B5EF4-FFF2-40B4-BE49-F238E27FC236}">
                <a16:creationId xmlns:a16="http://schemas.microsoft.com/office/drawing/2014/main" id="{9862C226-EAF2-4888-9B28-3A1B1D1E76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250"/>
            <a:ext cx="9144000" cy="6088063"/>
          </a:xfrm>
          <a:prstGeom prst="rect">
            <a:avLst/>
          </a:prstGeom>
          <a:noFill/>
          <a:extLst>
            <a:ext uri="{909E8E84-426E-40DD-AFC4-6F175D3DCCD1}">
              <a14:hiddenFill xmlns:a14="http://schemas.microsoft.com/office/drawing/2010/main">
                <a:solidFill>
                  <a:srgbClr val="FFFFFF"/>
                </a:solidFill>
              </a14:hiddenFill>
            </a:ext>
          </a:extLst>
        </p:spPr>
      </p:pic>
      <p:pic>
        <p:nvPicPr>
          <p:cNvPr id="12304" name="Picture 16" descr="Stalin_propaganda_nagovarjanje">
            <a:extLst>
              <a:ext uri="{FF2B5EF4-FFF2-40B4-BE49-F238E27FC236}">
                <a16:creationId xmlns:a16="http://schemas.microsoft.com/office/drawing/2014/main" id="{5993F11A-9DDB-4787-831E-73EB37A90D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2305" name="Picture 17" descr="Stalin_propaganda_otroci">
            <a:extLst>
              <a:ext uri="{FF2B5EF4-FFF2-40B4-BE49-F238E27FC236}">
                <a16:creationId xmlns:a16="http://schemas.microsoft.com/office/drawing/2014/main" id="{93E96052-F27A-43FC-9EFD-B97BD9EC44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3375"/>
            <a:ext cx="9144000" cy="6218238"/>
          </a:xfrm>
          <a:prstGeom prst="rect">
            <a:avLst/>
          </a:prstGeom>
          <a:noFill/>
          <a:extLst>
            <a:ext uri="{909E8E84-426E-40DD-AFC4-6F175D3DCCD1}">
              <a14:hiddenFill xmlns:a14="http://schemas.microsoft.com/office/drawing/2010/main">
                <a:solidFill>
                  <a:srgbClr val="FFFFFF"/>
                </a:solidFill>
              </a14:hiddenFill>
            </a:ext>
          </a:extLst>
        </p:spPr>
      </p:pic>
      <p:pic>
        <p:nvPicPr>
          <p:cNvPr id="12306" name="Picture 18" descr="Stalin_propaganda_rojstvo">
            <a:extLst>
              <a:ext uri="{FF2B5EF4-FFF2-40B4-BE49-F238E27FC236}">
                <a16:creationId xmlns:a16="http://schemas.microsoft.com/office/drawing/2014/main" id="{1AF01601-D3A1-41A0-AA44-2BB71DBF97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0"/>
            <a:ext cx="471487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2307" name="Picture 19" descr="Stalin_propaganda_vojska">
            <a:extLst>
              <a:ext uri="{FF2B5EF4-FFF2-40B4-BE49-F238E27FC236}">
                <a16:creationId xmlns:a16="http://schemas.microsoft.com/office/drawing/2014/main" id="{311CEBB8-2B78-4089-8B0C-018D3D3341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46069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blinds(horizontal)">
                                      <p:cBhvr>
                                        <p:cTn id="7" dur="500"/>
                                        <p:tgtEl>
                                          <p:spTgt spid="1229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290">
                                            <p:txEl>
                                              <p:pRg st="0" end="0"/>
                                            </p:txEl>
                                          </p:spTgt>
                                        </p:tgtEl>
                                        <p:attrNameLst>
                                          <p:attrName>style.visibility</p:attrName>
                                        </p:attrNameLst>
                                      </p:cBhvr>
                                      <p:to>
                                        <p:strVal val="visible"/>
                                      </p:to>
                                    </p:set>
                                    <p:animEffect transition="in" filter="blinds(horizontal)">
                                      <p:cBhvr>
                                        <p:cTn id="10" dur="500"/>
                                        <p:tgtEl>
                                          <p:spTgt spid="12290">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12302"/>
                                        </p:tgtEl>
                                        <p:attrNameLst>
                                          <p:attrName>style.visibility</p:attrName>
                                        </p:attrNameLst>
                                      </p:cBhvr>
                                      <p:to>
                                        <p:strVal val="visible"/>
                                      </p:to>
                                    </p:set>
                                    <p:animEffect transition="in" filter="wedge">
                                      <p:cBhvr>
                                        <p:cTn id="15" dur="2000"/>
                                        <p:tgtEl>
                                          <p:spTgt spid="12302"/>
                                        </p:tgtEl>
                                      </p:cBhvr>
                                    </p:animEffect>
                                  </p:childTnLst>
                                </p:cTn>
                              </p:par>
                            </p:childTnLst>
                          </p:cTn>
                        </p:par>
                        <p:par>
                          <p:cTn id="16" fill="hold" nodeType="afterGroup">
                            <p:stCondLst>
                              <p:cond delay="2000"/>
                            </p:stCondLst>
                            <p:childTnLst>
                              <p:par>
                                <p:cTn id="17" presetID="20" presetClass="entr" presetSubtype="0" fill="hold" nodeType="afterEffect">
                                  <p:stCondLst>
                                    <p:cond delay="1500"/>
                                  </p:stCondLst>
                                  <p:childTnLst>
                                    <p:set>
                                      <p:cBhvr>
                                        <p:cTn id="18" dur="1" fill="hold">
                                          <p:stCondLst>
                                            <p:cond delay="0"/>
                                          </p:stCondLst>
                                        </p:cTn>
                                        <p:tgtEl>
                                          <p:spTgt spid="12303"/>
                                        </p:tgtEl>
                                        <p:attrNameLst>
                                          <p:attrName>style.visibility</p:attrName>
                                        </p:attrNameLst>
                                      </p:cBhvr>
                                      <p:to>
                                        <p:strVal val="visible"/>
                                      </p:to>
                                    </p:set>
                                    <p:animEffect transition="in" filter="wedge">
                                      <p:cBhvr>
                                        <p:cTn id="19" dur="2000"/>
                                        <p:tgtEl>
                                          <p:spTgt spid="12303"/>
                                        </p:tgtEl>
                                      </p:cBhvr>
                                    </p:animEffect>
                                  </p:childTnLst>
                                </p:cTn>
                              </p:par>
                            </p:childTnLst>
                          </p:cTn>
                        </p:par>
                        <p:par>
                          <p:cTn id="20" fill="hold" nodeType="afterGroup">
                            <p:stCondLst>
                              <p:cond delay="5500"/>
                            </p:stCondLst>
                            <p:childTnLst>
                              <p:par>
                                <p:cTn id="21" presetID="20" presetClass="entr" presetSubtype="0" fill="hold" nodeType="afterEffect">
                                  <p:stCondLst>
                                    <p:cond delay="3000"/>
                                  </p:stCondLst>
                                  <p:childTnLst>
                                    <p:set>
                                      <p:cBhvr>
                                        <p:cTn id="22" dur="1" fill="hold">
                                          <p:stCondLst>
                                            <p:cond delay="0"/>
                                          </p:stCondLst>
                                        </p:cTn>
                                        <p:tgtEl>
                                          <p:spTgt spid="12304"/>
                                        </p:tgtEl>
                                        <p:attrNameLst>
                                          <p:attrName>style.visibility</p:attrName>
                                        </p:attrNameLst>
                                      </p:cBhvr>
                                      <p:to>
                                        <p:strVal val="visible"/>
                                      </p:to>
                                    </p:set>
                                    <p:animEffect transition="in" filter="wedge">
                                      <p:cBhvr>
                                        <p:cTn id="23" dur="2000"/>
                                        <p:tgtEl>
                                          <p:spTgt spid="12304"/>
                                        </p:tgtEl>
                                      </p:cBhvr>
                                    </p:animEffect>
                                  </p:childTnLst>
                                </p:cTn>
                              </p:par>
                            </p:childTnLst>
                          </p:cTn>
                        </p:par>
                        <p:par>
                          <p:cTn id="24" fill="hold" nodeType="afterGroup">
                            <p:stCondLst>
                              <p:cond delay="10500"/>
                            </p:stCondLst>
                            <p:childTnLst>
                              <p:par>
                                <p:cTn id="25" presetID="20" presetClass="entr" presetSubtype="0" fill="hold" nodeType="afterEffect">
                                  <p:stCondLst>
                                    <p:cond delay="3000"/>
                                  </p:stCondLst>
                                  <p:childTnLst>
                                    <p:set>
                                      <p:cBhvr>
                                        <p:cTn id="26" dur="1" fill="hold">
                                          <p:stCondLst>
                                            <p:cond delay="0"/>
                                          </p:stCondLst>
                                        </p:cTn>
                                        <p:tgtEl>
                                          <p:spTgt spid="12305"/>
                                        </p:tgtEl>
                                        <p:attrNameLst>
                                          <p:attrName>style.visibility</p:attrName>
                                        </p:attrNameLst>
                                      </p:cBhvr>
                                      <p:to>
                                        <p:strVal val="visible"/>
                                      </p:to>
                                    </p:set>
                                    <p:animEffect transition="in" filter="wedge">
                                      <p:cBhvr>
                                        <p:cTn id="27" dur="2000"/>
                                        <p:tgtEl>
                                          <p:spTgt spid="12305"/>
                                        </p:tgtEl>
                                      </p:cBhvr>
                                    </p:animEffect>
                                  </p:childTnLst>
                                </p:cTn>
                              </p:par>
                            </p:childTnLst>
                          </p:cTn>
                        </p:par>
                        <p:par>
                          <p:cTn id="28" fill="hold" nodeType="afterGroup">
                            <p:stCondLst>
                              <p:cond delay="15500"/>
                            </p:stCondLst>
                            <p:childTnLst>
                              <p:par>
                                <p:cTn id="29" presetID="20" presetClass="entr" presetSubtype="0" fill="hold" nodeType="afterEffect">
                                  <p:stCondLst>
                                    <p:cond delay="3000"/>
                                  </p:stCondLst>
                                  <p:childTnLst>
                                    <p:set>
                                      <p:cBhvr>
                                        <p:cTn id="30" dur="1" fill="hold">
                                          <p:stCondLst>
                                            <p:cond delay="0"/>
                                          </p:stCondLst>
                                        </p:cTn>
                                        <p:tgtEl>
                                          <p:spTgt spid="12306"/>
                                        </p:tgtEl>
                                        <p:attrNameLst>
                                          <p:attrName>style.visibility</p:attrName>
                                        </p:attrNameLst>
                                      </p:cBhvr>
                                      <p:to>
                                        <p:strVal val="visible"/>
                                      </p:to>
                                    </p:set>
                                    <p:animEffect transition="in" filter="wedge">
                                      <p:cBhvr>
                                        <p:cTn id="31" dur="2000"/>
                                        <p:tgtEl>
                                          <p:spTgt spid="12306"/>
                                        </p:tgtEl>
                                      </p:cBhvr>
                                    </p:animEffect>
                                  </p:childTnLst>
                                </p:cTn>
                              </p:par>
                            </p:childTnLst>
                          </p:cTn>
                        </p:par>
                        <p:par>
                          <p:cTn id="32" fill="hold" nodeType="afterGroup">
                            <p:stCondLst>
                              <p:cond delay="20500"/>
                            </p:stCondLst>
                            <p:childTnLst>
                              <p:par>
                                <p:cTn id="33" presetID="20" presetClass="entr" presetSubtype="0" fill="hold" nodeType="afterEffect">
                                  <p:stCondLst>
                                    <p:cond delay="3000"/>
                                  </p:stCondLst>
                                  <p:childTnLst>
                                    <p:set>
                                      <p:cBhvr>
                                        <p:cTn id="34" dur="1" fill="hold">
                                          <p:stCondLst>
                                            <p:cond delay="0"/>
                                          </p:stCondLst>
                                        </p:cTn>
                                        <p:tgtEl>
                                          <p:spTgt spid="12307"/>
                                        </p:tgtEl>
                                        <p:attrNameLst>
                                          <p:attrName>style.visibility</p:attrName>
                                        </p:attrNameLst>
                                      </p:cBhvr>
                                      <p:to>
                                        <p:strVal val="visible"/>
                                      </p:to>
                                    </p:set>
                                    <p:animEffect transition="in" filter="wedge">
                                      <p:cBhvr>
                                        <p:cTn id="35" dur="2000"/>
                                        <p:tgtEl>
                                          <p:spTgt spid="12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FFFF"/>
            </a:gs>
          </a:gsLst>
          <a:lin ang="5400000" scaled="1"/>
        </a:gra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01B25A4-408D-4BD4-98CA-56A701B53B8A}"/>
              </a:ext>
            </a:extLst>
          </p:cNvPr>
          <p:cNvSpPr>
            <a:spLocks noGrp="1" noChangeArrowheads="1"/>
          </p:cNvSpPr>
          <p:nvPr>
            <p:ph type="body" idx="1"/>
          </p:nvPr>
        </p:nvSpPr>
        <p:spPr>
          <a:xfrm>
            <a:off x="468313" y="1557338"/>
            <a:ext cx="8229600" cy="5068887"/>
          </a:xfrm>
        </p:spPr>
        <p:txBody>
          <a:bodyPr/>
          <a:lstStyle/>
          <a:p>
            <a:pPr algn="just">
              <a:lnSpc>
                <a:spcPct val="80000"/>
              </a:lnSpc>
              <a:buFontTx/>
              <a:buNone/>
            </a:pPr>
            <a:r>
              <a:rPr lang="sl-SI" altLang="sl-SI" sz="2100" b="1"/>
              <a:t>    Pred začetkom 2. Svetovne vojne je bilo v Nemčiji veliko govora o sovraštvu do komunizma in obratno v Sovjetski zvezi o sovraštvu do nacional-socializma oz. fašizmu. To je bilo veliko politično orodje in tudi uporabljeno v propagandne namene. Vendar se je vse to spremenilo 23. Avgusta 1939, ko je prišlo do pakta med Hitlerjem in Stalinom. Vsa sovraštva do nasprotnih sistemov in politike so se morala končati in tudi špijoniranje v državah zaradi morebitnih sporov.</a:t>
            </a:r>
          </a:p>
        </p:txBody>
      </p:sp>
      <p:sp>
        <p:nvSpPr>
          <p:cNvPr id="13317" name="WordArt 5">
            <a:extLst>
              <a:ext uri="{FF2B5EF4-FFF2-40B4-BE49-F238E27FC236}">
                <a16:creationId xmlns:a16="http://schemas.microsoft.com/office/drawing/2014/main" id="{89BAF806-3B63-4AC0-A01C-26F0036B7EAB}"/>
              </a:ext>
            </a:extLst>
          </p:cNvPr>
          <p:cNvSpPr>
            <a:spLocks noChangeArrowheads="1" noChangeShapeType="1" noTextEdit="1"/>
          </p:cNvSpPr>
          <p:nvPr/>
        </p:nvSpPr>
        <p:spPr bwMode="auto">
          <a:xfrm>
            <a:off x="2916238" y="115888"/>
            <a:ext cx="33147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4800" b="1" i="1" kern="10">
                <a:solidFill>
                  <a:srgbClr val="FFFF00"/>
                </a:solidFill>
                <a:effectLst>
                  <a:outerShdw dist="35921" dir="2700000" algn="ctr" rotWithShape="0">
                    <a:srgbClr val="C0C0C0">
                      <a:alpha val="80000"/>
                    </a:srgbClr>
                  </a:outerShdw>
                </a:effectLst>
                <a:latin typeface="Impact" panose="020B0806030902050204" pitchFamily="34" charset="0"/>
              </a:rPr>
              <a:t>Pakt o nenapadanju</a:t>
            </a:r>
          </a:p>
        </p:txBody>
      </p:sp>
      <p:pic>
        <p:nvPicPr>
          <p:cNvPr id="13316" name="Picture 4" descr="hitler-stalin">
            <a:extLst>
              <a:ext uri="{FF2B5EF4-FFF2-40B4-BE49-F238E27FC236}">
                <a16:creationId xmlns:a16="http://schemas.microsoft.com/office/drawing/2014/main" id="{DFC4CB57-3108-4A28-A064-73FADF474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609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linds(horizontal)">
                                      <p:cBhvr>
                                        <p:cTn id="7" dur="500"/>
                                        <p:tgtEl>
                                          <p:spTgt spid="1331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314">
                                            <p:txEl>
                                              <p:pRg st="0" end="0"/>
                                            </p:txEl>
                                          </p:spTgt>
                                        </p:tgtEl>
                                        <p:attrNameLst>
                                          <p:attrName>style.visibility</p:attrName>
                                        </p:attrNameLst>
                                      </p:cBhvr>
                                      <p:to>
                                        <p:strVal val="visible"/>
                                      </p:to>
                                    </p:set>
                                    <p:animEffect transition="in" filter="blinds(horizontal)">
                                      <p:cBhvr>
                                        <p:cTn id="10" dur="500"/>
                                        <p:tgtEl>
                                          <p:spTgt spid="1331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nodeType="clickEffect">
                                  <p:stCondLst>
                                    <p:cond delay="0"/>
                                  </p:stCondLst>
                                  <p:childTnLst>
                                    <p:set>
                                      <p:cBhvr>
                                        <p:cTn id="14" dur="1" fill="hold">
                                          <p:stCondLst>
                                            <p:cond delay="0"/>
                                          </p:stCondLst>
                                        </p:cTn>
                                        <p:tgtEl>
                                          <p:spTgt spid="13316"/>
                                        </p:tgtEl>
                                        <p:attrNameLst>
                                          <p:attrName>style.visibility</p:attrName>
                                        </p:attrNameLst>
                                      </p:cBhvr>
                                      <p:to>
                                        <p:strVal val="visible"/>
                                      </p:to>
                                    </p:set>
                                    <p:animEffect transition="in" filter="wedge">
                                      <p:cBhvr>
                                        <p:cTn id="15"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1091</Words>
  <Application>Microsoft Office PowerPoint</Application>
  <PresentationFormat>On-screen Show (4:3)</PresentationFormat>
  <Paragraphs>29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Impact</vt:lpstr>
      <vt:lpstr>Privzeti načrt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2019-06-03T09:16:45Z</dcterms:created>
  <dcterms:modified xsi:type="dcterms:W3CDTF">2019-06-03T09:16:45Z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