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9313D905-44C1-4A85-9549-9C0370A5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C048BDB-F437-40A7-B655-AB88E6688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DF862C-DAD9-496D-9775-771D060C18E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B5E57FBD-923F-4B80-AAF9-AB0596EF5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C2C53BE-1841-4795-B0C3-E0A06F2C68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FBABAD7B-D7BB-492A-9328-89D2F209B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F356E12-8E60-4C3B-A6B9-5CCA82EAC94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BBD82B8-130E-423D-BD54-4DD8CFD3C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DDFB00E-1EFD-4306-AF26-EB32DECE8AC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D8C4A88B-39B0-47FB-8A4D-91DB15A3B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15151AD-46EC-4EF1-86A4-79F5290BD93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FC487D7E-97DE-48F9-96F4-8B9D7B394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A357E39-EBF9-44B0-BBD7-D4ADA2AF5EF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BEB39D4D-C20A-4814-A5E9-E9A24C7733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029C9EB-5A1B-4B24-AF61-218BBA3D17C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6C50CAD-9D6E-4EA1-8256-BAE880D2ED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73F2C6A-C95D-431D-9116-30F3987E9A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7F4A5109-B005-4139-AB37-0CFB09B3F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8106E62-C3A6-4053-B590-172BE1C8E40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0076-C5B4-4547-AEA4-CE8B5ED17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361AC-57CE-422B-96C4-A1EDBFABD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75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702D3-FE8B-4DE4-BBA3-0125F7ED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C2386-3B70-4022-BDD6-D8034E152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703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D8C70-8A77-4BAE-B7F3-25C6995B0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161925"/>
            <a:ext cx="2055813" cy="59324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24AAA-B7ED-4828-A2B6-3BDB59FF4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9800" cy="59324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222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4319-EEC5-491F-8C66-51446486A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8E46A-4FA1-4677-A5A7-660D8B73F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641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D73D-766A-4D7C-B59C-39EB7B5BB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B251-DA30-4A2A-A039-3103143C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2024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19C2-2B0D-43D1-B20F-C8189364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DC7B0-3869-4E67-B867-ECB87F12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93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263A-D39E-4D61-84F6-E0602156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CDCD-A75D-444D-B4D6-36FE8F501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017F6-AE6A-4CD9-BB45-F81B7DD4C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6323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DE74-6182-4340-B4E5-145ACDA7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AFB21-B1E3-44D8-B0C5-94310546E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91855-21C9-4F1D-9E6D-7B1884E9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EFF9B-2A54-4037-9B5E-4CE3A8CD0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AC7E7-1B0D-4C40-81F7-D3306B521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0455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E346-FB23-47BB-A021-8F09F0152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58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337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0F9B-94FE-49ED-9BEF-09C2ECF0E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4CED-66A0-419E-B05C-4D8A7CAA8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CBA4B-EE7F-499A-AC14-402DB79C5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53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095D-174F-4F9F-8A7F-EA9DEF27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FF6B3-224B-4018-9CE2-2CEE685E1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493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37BD-88D5-4A01-A739-5EE81FCB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C37D2-5D39-47A6-8C72-0270A65B0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1AAE5-2A40-424D-8426-153528D28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798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D632F-BCB5-4841-99A8-7152A0655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4E9A4-54F2-441B-93A8-EC5AFCDD2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2906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7A880-6292-4746-B7A0-D572444E6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7800" y="1171575"/>
            <a:ext cx="1951038" cy="5053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45F4B-AA00-4FB2-9676-49C3FE9BD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1513" y="1171575"/>
            <a:ext cx="5703887" cy="5053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5671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439EF-B8CF-4460-96BD-183C6A587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171575"/>
            <a:ext cx="7466013" cy="2103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22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16C4-9B9B-42F0-ADD6-8F372E8C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74B61-190E-47E3-AB87-7BAAE9C55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47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A078-479C-402F-8D9F-E1341D3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78A15-6B42-4784-BBF8-D6227F8BE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9DE48-A912-4BD4-BAA0-35CED03FF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159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8DB8-57E7-4BDC-B69C-B714F122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EACFA-7757-41AD-B300-04201E57E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A89C-DF44-4BC1-8108-8D508877E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F1E19-DCA7-47DB-8027-0BF0C4E7E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63269-F2B4-428E-A413-7B8FF0475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027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31DA-94E5-4EE0-BABF-0B756DA9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35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3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6533-ECF4-4720-9EF3-70B0D67A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EDE6-71F6-4DC6-82B5-9FBE2CCA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E845A-EE8E-4A87-A5F0-4BD941EB8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76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0C2DF-F0E0-40D7-B5B2-1E502799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192C-768F-463E-A913-1F6DF2CC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D036C-3CE1-430F-BAC8-E3035958F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>
            <a:extLst>
              <a:ext uri="{FF2B5EF4-FFF2-40B4-BE49-F238E27FC236}">
                <a16:creationId xmlns:a16="http://schemas.microsoft.com/office/drawing/2014/main" id="{34EE8C6C-4AC2-4A66-AB20-6662CBBDF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6" name="Text Box 2">
            <a:extLst>
              <a:ext uri="{FF2B5EF4-FFF2-40B4-BE49-F238E27FC236}">
                <a16:creationId xmlns:a16="http://schemas.microsoft.com/office/drawing/2014/main" id="{D4CB72DF-A79C-4DA9-A876-C4E2B2EDB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7" name="AutoShape 3">
            <a:extLst>
              <a:ext uri="{FF2B5EF4-FFF2-40B4-BE49-F238E27FC236}">
                <a16:creationId xmlns:a16="http://schemas.microsoft.com/office/drawing/2014/main" id="{9DA21972-F834-4AE5-9373-C41094A9E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8300"/>
            <a:ext cx="3343275" cy="122238"/>
          </a:xfrm>
          <a:prstGeom prst="roundRect">
            <a:avLst>
              <a:gd name="adj" fmla="val 1315"/>
            </a:avLst>
          </a:prstGeom>
          <a:solidFill>
            <a:srgbClr val="000066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619018-330B-4611-9A80-0749FC420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70813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1E0D9AC-3160-4D62-B939-4E514C361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 kern="1200">
          <a:solidFill>
            <a:srgbClr val="CC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CC99FF"/>
        </a:buClr>
        <a:buSzPct val="80000"/>
        <a:buFont typeface="Wingdings" panose="05000000000000000000" pitchFamily="2" charset="2"/>
        <a:buChar char=""/>
        <a:defRPr sz="32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CCFFFF"/>
        </a:buClr>
        <a:buSzPct val="70000"/>
        <a:buFont typeface="Wingdings" panose="05000000000000000000" pitchFamily="2" charset="2"/>
        <a:buChar char=""/>
        <a:defRPr sz="28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CC99FF"/>
        </a:buClr>
        <a:buSzPct val="65000"/>
        <a:buFont typeface="Wingdings" panose="05000000000000000000" pitchFamily="2" charset="2"/>
        <a:buChar char=""/>
        <a:defRPr sz="2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55000"/>
        <a:buFont typeface="Wingdings" panose="05000000000000000000" pitchFamily="2" charset="2"/>
        <a:buChar char="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7E40BE32-A73B-4F3C-A3FC-75DE16D87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5500" cy="6858000"/>
          </a:xfrm>
          <a:prstGeom prst="roundRect">
            <a:avLst>
              <a:gd name="adj" fmla="val 190"/>
            </a:avLst>
          </a:prstGeom>
          <a:solidFill>
            <a:srgbClr val="CCFF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0A71D0A9-9E58-48BE-BC43-10649ACBC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4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618A4EA2-803A-4420-9E9B-6D6CBF1CD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264A9312-967C-4840-96DB-6306B1E9B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300"/>
            <a:ext cx="3343275" cy="122238"/>
          </a:xfrm>
          <a:prstGeom prst="roundRect">
            <a:avLst>
              <a:gd name="adj" fmla="val 1315"/>
            </a:avLst>
          </a:prstGeom>
          <a:solidFill>
            <a:srgbClr val="000066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C5D55D2-7496-4A34-9C2A-8A44559CF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71575"/>
            <a:ext cx="7466013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F20C111-4077-495E-A0F2-52C8E64DD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 kern="1200">
          <a:solidFill>
            <a:srgbClr val="CC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CCFFFF"/>
        </a:buClr>
        <a:buSzPct val="100000"/>
        <a:buFont typeface="Tahoma" panose="020B0604030504040204" pitchFamily="34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CC99FF"/>
        </a:buClr>
        <a:buSzPct val="80000"/>
        <a:buFont typeface="Wingdings" panose="05000000000000000000" pitchFamily="2" charset="2"/>
        <a:buChar char=""/>
        <a:defRPr sz="32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CCFFFF"/>
        </a:buClr>
        <a:buSzPct val="70000"/>
        <a:buFont typeface="Wingdings" panose="05000000000000000000" pitchFamily="2" charset="2"/>
        <a:buChar char=""/>
        <a:defRPr sz="28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CC99FF"/>
        </a:buClr>
        <a:buSzPct val="65000"/>
        <a:buFont typeface="Wingdings" panose="05000000000000000000" pitchFamily="2" charset="2"/>
        <a:buChar char=""/>
        <a:defRPr sz="2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FFFFFF"/>
        </a:buClr>
        <a:buSzPct val="55000"/>
        <a:buFont typeface="Wingdings" panose="05000000000000000000" pitchFamily="2" charset="2"/>
        <a:buChar char="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C0913675-F6FB-44EF-B965-4315388D4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73063"/>
            <a:ext cx="7467600" cy="1106487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6600"/>
              <a:t>STALINIZEM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C15B0C1-BDCF-4D6D-8F05-72ABFFC3D37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52600" y="5257800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 algn="ctr">
              <a:spcBef>
                <a:spcPts val="625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2500">
                <a:solidFill>
                  <a:srgbClr val="CCECFF"/>
                </a:solidFill>
              </a:rPr>
              <a:t>Ena sama smrt je tragedija, milijon smrti je statistika</a:t>
            </a:r>
          </a:p>
          <a:p>
            <a:pPr marL="0" indent="0" algn="ctr">
              <a:spcBef>
                <a:spcPts val="375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sl-SI" sz="1500">
              <a:solidFill>
                <a:srgbClr val="CCECFF"/>
              </a:solidFill>
            </a:endParaRPr>
          </a:p>
          <a:p>
            <a:pPr marL="0" indent="0" algn="r">
              <a:spcBef>
                <a:spcPts val="375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1500">
                <a:solidFill>
                  <a:srgbClr val="CCECFF"/>
                </a:solidFill>
              </a:rPr>
              <a:t>Josip Visajrovič Dugajšvili-Stalin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989C653A-59B1-4323-9D36-2C45D1BAA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571625"/>
            <a:ext cx="23812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8F9EAAD-1636-439A-85F1-8450976D9E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Stalinov življenjepis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EF83F36-FDF0-4D6F-B08F-E1FFB7B3B4A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Rojen v revni delavski družini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Šolal se je za duhovnika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Opusti šolanje, poda se v politične vode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Zaradi pol. delovanja zaprt in poslan v Sibirijo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Napreduje po politični lestvici do generalnega sekretarja KPSZ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Po Leninovi smrti prevzame vodstvo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800"/>
              <a:t>Umre 5.3. 1953 blizu Moskve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1FC2C007-4067-4E3A-A322-02BA899E3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06533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5F87A03-CFDF-4D71-9E37-7968237A52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3600"/>
              <a:t>Položaj v Rusiji pred Leninovo smrtjo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B8D15EA-727B-4DF8-AAFB-AB7089760B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Gospodarstvo izčrpano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Uvajanje NEP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Stanje se izboljša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Nov sloj prebivalstva-kulaki 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05275DF6-C18E-465E-B15D-C04EAB9AF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746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5EE8188E-14C0-4253-8169-0AE6354AB3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Prihod Stalina na oblast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4376CF2-648F-4B42-ABD2-D9215CCE6B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687888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Ogorčen boj za nasledstvo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Krepitev birokracije, oblasti (tajne službe)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Kult osebnosti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1929 prvi petletni plan “petletka”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Kolhozi (kolektivna), Sovhozi (državna posestva)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Elektrifikacija celotne države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80219BD9-6AA0-431F-9A6B-E40D36C4F1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Politična prevlada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5BD89C4-805C-4D41-AAA2-C0F84FE637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Kruto obračunavanje z nasprotniki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Stalinistične čistke-20 milijonov žrtev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Montirani procesi naperjeni zlasti proti starim boljševikom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Obsojenci izgnani, eksekutirani ali poslani v gulage.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Prikrite organizacije nadzorujejo posameznike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66944B68-FFD6-4AD7-A9A6-0607CD90CC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Stalinizem med 2. sv. vojno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B9E0C6E-D301-4A56-8296-B028F435C2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Muhast voditelj (pakt o nenapadanju)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Slab strateg, pogosto zahteval nemogoče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Dajal nesmiselne ukaze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Oprijel se ga je vzdevek “stavka”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Množične deportacije “oporečnih”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2C193A00-7F47-4990-8028-A763AF9238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Stalinizem in povojna leta	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9BC04EC-628B-4A87-B4AA-37B985F7E6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Povojne čistke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Nasilna prisvojitev osvobojenih ozemelj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Spor z Jugoslavijo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Stalinova smrt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/>
              <a:t>Obsojanje stalinizma - 25 let pozneje</a:t>
            </a:r>
          </a:p>
          <a:p>
            <a:pPr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EC48D457-B3CA-4A75-9BF4-2F2DEBA30A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2514600"/>
            <a:ext cx="22860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/>
              <a:t>KONIEC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Office Theme</vt:lpstr>
      <vt:lpstr>Office Theme</vt:lpstr>
      <vt:lpstr>STALINIZEM</vt:lpstr>
      <vt:lpstr>Stalinov življenjepis</vt:lpstr>
      <vt:lpstr>Položaj v Rusiji pred Leninovo smrtjo</vt:lpstr>
      <vt:lpstr>Prihod Stalina na oblast</vt:lpstr>
      <vt:lpstr>Politična prevlada</vt:lpstr>
      <vt:lpstr>Stalinizem med 2. sv. vojno</vt:lpstr>
      <vt:lpstr>Stalinizem in povojna leta 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2019-06-03T09:16:44Z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