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B03FDF2B-EA65-45F9-A2B5-A90748E9715E}" type="datetimeFigureOut">
              <a:rPr lang="sl-SI" smtClean="0"/>
              <a:t>1. 07. 2019</a:t>
            </a:fld>
            <a:endParaRPr lang="sl-SI"/>
          </a:p>
        </p:txBody>
      </p:sp>
      <p:sp>
        <p:nvSpPr>
          <p:cNvPr id="16" name="Slide Number Placeholder 15"/>
          <p:cNvSpPr>
            <a:spLocks noGrp="1"/>
          </p:cNvSpPr>
          <p:nvPr>
            <p:ph type="sldNum" sz="quarter" idx="11"/>
          </p:nvPr>
        </p:nvSpPr>
        <p:spPr/>
        <p:txBody>
          <a:bodyPr/>
          <a:lstStyle/>
          <a:p>
            <a:fld id="{8A2A02EC-C9D4-47AF-87BA-3C3BCCAFAD90}" type="slidenum">
              <a:rPr lang="sl-SI" smtClean="0"/>
              <a:t>‹#›</a:t>
            </a:fld>
            <a:endParaRPr lang="sl-SI"/>
          </a:p>
        </p:txBody>
      </p:sp>
      <p:sp>
        <p:nvSpPr>
          <p:cNvPr id="17" name="Footer Placeholder 16"/>
          <p:cNvSpPr>
            <a:spLocks noGrp="1"/>
          </p:cNvSpPr>
          <p:nvPr>
            <p:ph type="ftr" sz="quarter" idx="12"/>
          </p:nvPr>
        </p:nvSpPr>
        <p:spPr/>
        <p:txBody>
          <a:bodyPr/>
          <a:lstStyle/>
          <a:p>
            <a:endParaRPr lang="sl-SI"/>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03FDF2B-EA65-45F9-A2B5-A90748E9715E}" type="datetimeFigureOut">
              <a:rPr lang="sl-SI" smtClean="0"/>
              <a:t>1. 07. 2019</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A2A02EC-C9D4-47AF-87BA-3C3BCCAFAD90}" type="slidenum">
              <a:rPr lang="sl-SI" smtClean="0"/>
              <a:t>‹#›</a:t>
            </a:fld>
            <a:endParaRPr lang="sl-SI"/>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03FDF2B-EA65-45F9-A2B5-A90748E9715E}" type="datetimeFigureOut">
              <a:rPr lang="sl-SI" smtClean="0"/>
              <a:t>1. 07. 2019</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A2A02EC-C9D4-47AF-87BA-3C3BCCAFAD90}" type="slidenum">
              <a:rPr lang="sl-SI" smtClean="0"/>
              <a:t>‹#›</a:t>
            </a:fld>
            <a:endParaRPr lang="sl-SI"/>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B03FDF2B-EA65-45F9-A2B5-A90748E9715E}" type="datetimeFigureOut">
              <a:rPr lang="sl-SI" smtClean="0"/>
              <a:t>1. 07. 2019</a:t>
            </a:fld>
            <a:endParaRPr lang="sl-SI"/>
          </a:p>
        </p:txBody>
      </p:sp>
      <p:sp>
        <p:nvSpPr>
          <p:cNvPr id="15" name="Slide Number Placeholder 14"/>
          <p:cNvSpPr>
            <a:spLocks noGrp="1"/>
          </p:cNvSpPr>
          <p:nvPr>
            <p:ph type="sldNum" sz="quarter" idx="15"/>
          </p:nvPr>
        </p:nvSpPr>
        <p:spPr/>
        <p:txBody>
          <a:bodyPr/>
          <a:lstStyle>
            <a:lvl1pPr algn="ctr">
              <a:defRPr/>
            </a:lvl1pPr>
          </a:lstStyle>
          <a:p>
            <a:fld id="{8A2A02EC-C9D4-47AF-87BA-3C3BCCAFAD90}" type="slidenum">
              <a:rPr lang="sl-SI" smtClean="0"/>
              <a:t>‹#›</a:t>
            </a:fld>
            <a:endParaRPr lang="sl-SI"/>
          </a:p>
        </p:txBody>
      </p:sp>
      <p:sp>
        <p:nvSpPr>
          <p:cNvPr id="16" name="Footer Placeholder 15"/>
          <p:cNvSpPr>
            <a:spLocks noGrp="1"/>
          </p:cNvSpPr>
          <p:nvPr>
            <p:ph type="ftr" sz="quarter" idx="16"/>
          </p:nvPr>
        </p:nvSpPr>
        <p:spPr/>
        <p:txBody>
          <a:bodyPr/>
          <a:lstStyle/>
          <a:p>
            <a:endParaRPr lang="sl-SI"/>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03FDF2B-EA65-45F9-A2B5-A90748E9715E}" type="datetimeFigureOut">
              <a:rPr lang="sl-SI" smtClean="0"/>
              <a:t>1. 07. 2019</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A2A02EC-C9D4-47AF-87BA-3C3BCCAFAD90}" type="slidenum">
              <a:rPr lang="sl-SI" smtClean="0"/>
              <a:t>‹#›</a:t>
            </a:fld>
            <a:endParaRPr lang="sl-SI"/>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03FDF2B-EA65-45F9-A2B5-A90748E9715E}" type="datetimeFigureOut">
              <a:rPr lang="sl-SI" smtClean="0"/>
              <a:t>1. 07. 2019</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A2A02EC-C9D4-47AF-87BA-3C3BCCAFAD90}" type="slidenum">
              <a:rPr lang="sl-SI" smtClean="0"/>
              <a:t>‹#›</a:t>
            </a:fld>
            <a:endParaRPr lang="sl-SI"/>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A2A02EC-C9D4-47AF-87BA-3C3BCCAFAD90}" type="slidenum">
              <a:rPr lang="sl-SI" smtClean="0"/>
              <a:t>‹#›</a:t>
            </a:fld>
            <a:endParaRPr lang="sl-SI"/>
          </a:p>
        </p:txBody>
      </p:sp>
      <p:sp>
        <p:nvSpPr>
          <p:cNvPr id="8" name="Footer Placeholder 7"/>
          <p:cNvSpPr>
            <a:spLocks noGrp="1"/>
          </p:cNvSpPr>
          <p:nvPr>
            <p:ph type="ftr" sz="quarter" idx="11"/>
          </p:nvPr>
        </p:nvSpPr>
        <p:spPr/>
        <p:txBody>
          <a:bodyPr/>
          <a:lstStyle/>
          <a:p>
            <a:endParaRPr lang="sl-SI"/>
          </a:p>
        </p:txBody>
      </p:sp>
      <p:sp>
        <p:nvSpPr>
          <p:cNvPr id="7" name="Date Placeholder 6"/>
          <p:cNvSpPr>
            <a:spLocks noGrp="1"/>
          </p:cNvSpPr>
          <p:nvPr>
            <p:ph type="dt" sz="half" idx="10"/>
          </p:nvPr>
        </p:nvSpPr>
        <p:spPr/>
        <p:txBody>
          <a:bodyPr/>
          <a:lstStyle/>
          <a:p>
            <a:fld id="{B03FDF2B-EA65-45F9-A2B5-A90748E9715E}" type="datetimeFigureOut">
              <a:rPr lang="sl-SI" smtClean="0"/>
              <a:t>1. 07. 2019</a:t>
            </a:fld>
            <a:endParaRPr lang="sl-SI"/>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03FDF2B-EA65-45F9-A2B5-A90748E9715E}" type="datetimeFigureOut">
              <a:rPr lang="sl-SI" smtClean="0"/>
              <a:t>1. 07. 2019</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8A2A02EC-C9D4-47AF-87BA-3C3BCCAFAD90}" type="slidenum">
              <a:rPr lang="sl-SI" smtClean="0"/>
              <a:t>‹#›</a:t>
            </a:fld>
            <a:endParaRPr lang="sl-SI"/>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FDF2B-EA65-45F9-A2B5-A90748E9715E}" type="datetimeFigureOut">
              <a:rPr lang="sl-SI" smtClean="0"/>
              <a:t>1. 07. 2019</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8A2A02EC-C9D4-47AF-87BA-3C3BCCAFAD90}" type="slidenum">
              <a:rPr lang="sl-SI" smtClean="0"/>
              <a:t>‹#›</a:t>
            </a:fld>
            <a:endParaRPr lang="sl-SI"/>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B03FDF2B-EA65-45F9-A2B5-A90748E9715E}" type="datetimeFigureOut">
              <a:rPr lang="sl-SI" smtClean="0"/>
              <a:t>1. 07. 2019</a:t>
            </a:fld>
            <a:endParaRPr lang="sl-SI"/>
          </a:p>
        </p:txBody>
      </p:sp>
      <p:sp>
        <p:nvSpPr>
          <p:cNvPr id="9" name="Slide Number Placeholder 8"/>
          <p:cNvSpPr>
            <a:spLocks noGrp="1"/>
          </p:cNvSpPr>
          <p:nvPr>
            <p:ph type="sldNum" sz="quarter" idx="15"/>
          </p:nvPr>
        </p:nvSpPr>
        <p:spPr/>
        <p:txBody>
          <a:bodyPr/>
          <a:lstStyle/>
          <a:p>
            <a:fld id="{8A2A02EC-C9D4-47AF-87BA-3C3BCCAFAD90}" type="slidenum">
              <a:rPr lang="sl-SI" smtClean="0"/>
              <a:t>‹#›</a:t>
            </a:fld>
            <a:endParaRPr lang="sl-SI"/>
          </a:p>
        </p:txBody>
      </p:sp>
      <p:sp>
        <p:nvSpPr>
          <p:cNvPr id="10" name="Footer Placeholder 9"/>
          <p:cNvSpPr>
            <a:spLocks noGrp="1"/>
          </p:cNvSpPr>
          <p:nvPr>
            <p:ph type="ftr" sz="quarter" idx="16"/>
          </p:nvPr>
        </p:nvSpPr>
        <p:spPr/>
        <p:txBody>
          <a:bodyPr/>
          <a:lstStyle/>
          <a:p>
            <a:endParaRPr lang="sl-SI"/>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B03FDF2B-EA65-45F9-A2B5-A90748E9715E}" type="datetimeFigureOut">
              <a:rPr lang="sl-SI" smtClean="0"/>
              <a:t>1. 07. 2019</a:t>
            </a:fld>
            <a:endParaRPr lang="sl-SI"/>
          </a:p>
        </p:txBody>
      </p:sp>
      <p:sp>
        <p:nvSpPr>
          <p:cNvPr id="9" name="Slide Number Placeholder 8"/>
          <p:cNvSpPr>
            <a:spLocks noGrp="1"/>
          </p:cNvSpPr>
          <p:nvPr>
            <p:ph type="sldNum" sz="quarter" idx="11"/>
          </p:nvPr>
        </p:nvSpPr>
        <p:spPr/>
        <p:txBody>
          <a:bodyPr/>
          <a:lstStyle/>
          <a:p>
            <a:fld id="{8A2A02EC-C9D4-47AF-87BA-3C3BCCAFAD90}" type="slidenum">
              <a:rPr lang="sl-SI" smtClean="0"/>
              <a:t>‹#›</a:t>
            </a:fld>
            <a:endParaRPr lang="sl-SI"/>
          </a:p>
        </p:txBody>
      </p:sp>
      <p:sp>
        <p:nvSpPr>
          <p:cNvPr id="10" name="Footer Placeholder 9"/>
          <p:cNvSpPr>
            <a:spLocks noGrp="1"/>
          </p:cNvSpPr>
          <p:nvPr>
            <p:ph type="ftr" sz="quarter" idx="12"/>
          </p:nvPr>
        </p:nvSpPr>
        <p:spPr/>
        <p:txBody>
          <a:bodyPr/>
          <a:lstStyle/>
          <a:p>
            <a:endParaRPr lang="sl-SI"/>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03FDF2B-EA65-45F9-A2B5-A90748E9715E}" type="datetimeFigureOut">
              <a:rPr lang="sl-SI" smtClean="0"/>
              <a:t>1. 07. 2019</a:t>
            </a:fld>
            <a:endParaRPr lang="sl-SI"/>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sl-SI"/>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A2A02EC-C9D4-47AF-87BA-3C3BCCAFAD90}" type="slidenum">
              <a:rPr lang="sl-SI" smtClean="0"/>
              <a:t>‹#›</a:t>
            </a:fld>
            <a:endParaRPr lang="sl-SI"/>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l.wikipedia.org/wiki/Maji" TargetMode="External"/><Relationship Id="rId2" Type="http://schemas.openxmlformats.org/officeDocument/2006/relationships/hyperlink" Target="https://sl.wikipedia.org/wiki/Inki" TargetMode="External"/><Relationship Id="rId1" Type="http://schemas.openxmlformats.org/officeDocument/2006/relationships/slideLayout" Target="../slideLayouts/slideLayout2.xml"/><Relationship Id="rId5" Type="http://schemas.openxmlformats.org/officeDocument/2006/relationships/hyperlink" Target="http://web.sc-celje.si/tomi/seminarske2008/Kulture/Denis_Pertinac/INKOVSKO_CESARSTVO.htm" TargetMode="External"/><Relationship Id="rId4" Type="http://schemas.openxmlformats.org/officeDocument/2006/relationships/hyperlink" Target="https://sl.wikipedia.org/wiki/Azte%C5%A1ka_civilizacij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l-SI" dirty="0"/>
              <a:t>STARA AMERIKA</a:t>
            </a:r>
          </a:p>
        </p:txBody>
      </p:sp>
      <p:sp>
        <p:nvSpPr>
          <p:cNvPr id="5" name="Subtitle 4">
            <a:extLst>
              <a:ext uri="{FF2B5EF4-FFF2-40B4-BE49-F238E27FC236}">
                <a16:creationId xmlns:a16="http://schemas.microsoft.com/office/drawing/2014/main" id="{657F991C-DC4A-46AD-B6DF-D0714F38AC5D}"/>
              </a:ext>
            </a:extLst>
          </p:cNvPr>
          <p:cNvSpPr>
            <a:spLocks noGrp="1"/>
          </p:cNvSpPr>
          <p:nvPr>
            <p:ph type="subTitle" idx="1"/>
          </p:nvPr>
        </p:nvSpPr>
        <p:spPr/>
        <p:txBody>
          <a:bodyPr/>
          <a:lstStyle/>
          <a:p>
            <a:endParaRPr lang="sl-SI"/>
          </a:p>
        </p:txBody>
      </p:sp>
    </p:spTree>
    <p:extLst>
      <p:ext uri="{BB962C8B-B14F-4D97-AF65-F5344CB8AC3E}">
        <p14:creationId xmlns:p14="http://schemas.microsoft.com/office/powerpoint/2010/main" val="1354526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764704"/>
            <a:ext cx="8229600" cy="4572000"/>
          </a:xfrm>
        </p:spPr>
        <p:txBody>
          <a:bodyPr/>
          <a:lstStyle/>
          <a:p>
            <a:r>
              <a:rPr lang="it-IT" dirty="0"/>
              <a:t>Dosegli so velike uspehe v astronomiji in matematiki </a:t>
            </a:r>
            <a:endParaRPr lang="sl-SI" dirty="0"/>
          </a:p>
          <a:p>
            <a:r>
              <a:rPr lang="sl-SI" dirty="0"/>
              <a:t>Izračunali so trajanje leta na Veneri in Marsovu ter sestavili tabelo sončnih mrkov, ki so jo uvedli kot dvojni koledar, tako da so jih lahko tudi napovedali </a:t>
            </a:r>
          </a:p>
          <a:p>
            <a:r>
              <a:rPr lang="sl-SI" dirty="0"/>
              <a:t>Izračunali so natančno dolžino leta, čeprav niso uvedli prestopnega leta</a:t>
            </a:r>
          </a:p>
          <a:p>
            <a:r>
              <a:rPr lang="sl-SI" dirty="0"/>
              <a:t>Poleg astronomije so bili tudi genialni matematiki, saj so iznašli ničlo. Poznali so tudi »veliko konstanto«</a:t>
            </a:r>
          </a:p>
          <a:p>
            <a:endParaRPr lang="sl-SI" dirty="0"/>
          </a:p>
        </p:txBody>
      </p:sp>
      <p:sp>
        <p:nvSpPr>
          <p:cNvPr id="3" name="Title 2"/>
          <p:cNvSpPr>
            <a:spLocks noGrp="1"/>
          </p:cNvSpPr>
          <p:nvPr>
            <p:ph type="title"/>
          </p:nvPr>
        </p:nvSpPr>
        <p:spPr/>
        <p:txBody>
          <a:bodyPr/>
          <a:lstStyle/>
          <a:p>
            <a:endParaRPr lang="sl-SI"/>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149080"/>
            <a:ext cx="259228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4581128"/>
            <a:ext cx="4630209" cy="140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76672"/>
            <a:ext cx="2841104" cy="397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6110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1000"/>
                                        <p:tgtEl>
                                          <p:spTgt spid="9220"/>
                                        </p:tgtEl>
                                      </p:cBhvr>
                                    </p:animEffect>
                                    <p:anim calcmode="lin" valueType="num">
                                      <p:cBhvr>
                                        <p:cTn id="15" dur="1000" fill="hold"/>
                                        <p:tgtEl>
                                          <p:spTgt spid="9220"/>
                                        </p:tgtEl>
                                        <p:attrNameLst>
                                          <p:attrName>ppt_x</p:attrName>
                                        </p:attrNameLst>
                                      </p:cBhvr>
                                      <p:tavLst>
                                        <p:tav tm="0">
                                          <p:val>
                                            <p:strVal val="#ppt_x"/>
                                          </p:val>
                                        </p:tav>
                                        <p:tav tm="100000">
                                          <p:val>
                                            <p:strVal val="#ppt_x"/>
                                          </p:val>
                                        </p:tav>
                                      </p:tavLst>
                                    </p:anim>
                                    <p:anim calcmode="lin" valueType="num">
                                      <p:cBhvr>
                                        <p:cTn id="1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fade">
                                      <p:cBhvr>
                                        <p:cTn id="21" dur="1000"/>
                                        <p:tgtEl>
                                          <p:spTgt spid="9221"/>
                                        </p:tgtEl>
                                      </p:cBhvr>
                                    </p:animEffect>
                                    <p:anim calcmode="lin" valueType="num">
                                      <p:cBhvr>
                                        <p:cTn id="22" dur="1000" fill="hold"/>
                                        <p:tgtEl>
                                          <p:spTgt spid="9221"/>
                                        </p:tgtEl>
                                        <p:attrNameLst>
                                          <p:attrName>ppt_x</p:attrName>
                                        </p:attrNameLst>
                                      </p:cBhvr>
                                      <p:tavLst>
                                        <p:tav tm="0">
                                          <p:val>
                                            <p:strVal val="#ppt_x"/>
                                          </p:val>
                                        </p:tav>
                                        <p:tav tm="100000">
                                          <p:val>
                                            <p:strVal val="#ppt_x"/>
                                          </p:val>
                                        </p:tav>
                                      </p:tavLst>
                                    </p:anim>
                                    <p:anim calcmode="lin" valueType="num">
                                      <p:cBhvr>
                                        <p:cTn id="23" dur="1000" fill="hold"/>
                                        <p:tgtEl>
                                          <p:spTgt spid="9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404664"/>
            <a:ext cx="8229600" cy="4572000"/>
          </a:xfrm>
        </p:spPr>
        <p:txBody>
          <a:bodyPr/>
          <a:lstStyle/>
          <a:p>
            <a:r>
              <a:rPr lang="sl-SI" dirty="0"/>
              <a:t>Temelj gospodarstva je bilo poljedeljstvo, na izkrčenih čistinah so gojili koruzo, fižil, papriko, buče in manioko. Niso imeli udomačenih živali</a:t>
            </a:r>
          </a:p>
          <a:p>
            <a:r>
              <a:rPr lang="sl-SI" dirty="0"/>
              <a:t>Maji so imeli veliko bogov, za katere so se žrtvovali. Najpomembnejši so bili tisti na nebu, na zemlji in pod njo. Rituali in obredi, ki jih izvajajo neke vrste šamani, so povezani s cikli narave in vesolja. Cikle so opazovali in opisovali v svojih koledarjih. Verovali so, da obstaja svet pod nami, realen svet in svet v nebesih</a:t>
            </a:r>
          </a:p>
        </p:txBody>
      </p:sp>
      <p:sp>
        <p:nvSpPr>
          <p:cNvPr id="3" name="Title 2"/>
          <p:cNvSpPr>
            <a:spLocks noGrp="1"/>
          </p:cNvSpPr>
          <p:nvPr>
            <p:ph type="title"/>
          </p:nvPr>
        </p:nvSpPr>
        <p:spPr/>
        <p:txBody>
          <a:bodyPr/>
          <a:lstStyle/>
          <a:p>
            <a:endParaRPr lang="sl-SI"/>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25" y="4077072"/>
            <a:ext cx="3514276" cy="26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201" y="4077072"/>
            <a:ext cx="3600400" cy="2406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557" b="12774"/>
          <a:stretch/>
        </p:blipFill>
        <p:spPr bwMode="auto">
          <a:xfrm>
            <a:off x="3188091" y="4298920"/>
            <a:ext cx="1980220" cy="197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49230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Vse majevsko ozemlje je bilo na gosto poseljeno, vendar ni šlo za prava mesta, temveč prej za središča zbiranja, kjer so stale javne zgradbe: templji, svetišča, observatoriji, tržnice.  Prebivalci so živeli več kilometrov stran</a:t>
            </a:r>
          </a:p>
          <a:p>
            <a:r>
              <a:rPr lang="sl-SI" dirty="0"/>
              <a:t>Majevsko kulturo so uničili Španci v Jukatanskih vojnah. Ker so Maji pobegnili iz uničenih vasi, njihovih potomcev še vedno živi veliko v Mehiki</a:t>
            </a:r>
          </a:p>
          <a:p>
            <a:endParaRPr lang="sl-SI" dirty="0"/>
          </a:p>
        </p:txBody>
      </p:sp>
      <p:sp>
        <p:nvSpPr>
          <p:cNvPr id="3" name="Title 2"/>
          <p:cNvSpPr>
            <a:spLocks noGrp="1"/>
          </p:cNvSpPr>
          <p:nvPr>
            <p:ph type="title"/>
          </p:nvPr>
        </p:nvSpPr>
        <p:spPr/>
        <p:txBody>
          <a:bodyPr/>
          <a:lstStyle/>
          <a:p>
            <a:endParaRPr lang="sl-SI"/>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581128"/>
            <a:ext cx="2667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159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Inki so pričeli svoj obstoj kot pleme v 12. st. </a:t>
            </a:r>
          </a:p>
          <a:p>
            <a:r>
              <a:rPr lang="sl-SI" dirty="0"/>
              <a:t>Po ustanovitvi mesta so začeli mirno osvajati in priključevati druga ljudstva pod svoje cesarstvo</a:t>
            </a:r>
          </a:p>
          <a:p>
            <a:r>
              <a:rPr lang="sl-SI" dirty="0"/>
              <a:t>V svojem višku je Inkovsko kraljestvo zavzemalo današnji Peru, Bolivijo, Ekvador, dele Čila, Argentine in Kolumbije</a:t>
            </a:r>
          </a:p>
          <a:p>
            <a:r>
              <a:rPr lang="sl-SI" dirty="0"/>
              <a:t>Prestolnica je bil mesto Cuzco, do katerega so vodile vse ceste. Njegov poglavar je bil absolutni vladar imenovan Inka</a:t>
            </a:r>
          </a:p>
        </p:txBody>
      </p:sp>
      <p:sp>
        <p:nvSpPr>
          <p:cNvPr id="3" name="Title 2"/>
          <p:cNvSpPr>
            <a:spLocks noGrp="1"/>
          </p:cNvSpPr>
          <p:nvPr>
            <p:ph type="title"/>
          </p:nvPr>
        </p:nvSpPr>
        <p:spPr/>
        <p:txBody>
          <a:bodyPr>
            <a:normAutofit/>
          </a:bodyPr>
          <a:lstStyle/>
          <a:p>
            <a:r>
              <a:rPr lang="sl-SI" dirty="0"/>
              <a:t>INKI</a:t>
            </a:r>
          </a:p>
        </p:txBody>
      </p:sp>
    </p:spTree>
    <p:extLst>
      <p:ext uri="{BB962C8B-B14F-4D97-AF65-F5344CB8AC3E}">
        <p14:creationId xmlns:p14="http://schemas.microsoft.com/office/powerpoint/2010/main" val="63329240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sl-SI"/>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44767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00968"/>
            <a:ext cx="3384376" cy="60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61742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Niso poznali pisave, verjetno pa je, da so se sporazumevali s pomočjo vzorcev v tekstilu, šteli pa s pomočjo vozlov na vrvicah (kipu)</a:t>
            </a:r>
          </a:p>
          <a:p>
            <a:r>
              <a:rPr lang="sl-SI" dirty="0"/>
              <a:t>Imeli so zelo razvito tkalstvo- predelovali so lamjo volno in bombaž</a:t>
            </a:r>
          </a:p>
        </p:txBody>
      </p:sp>
      <p:sp>
        <p:nvSpPr>
          <p:cNvPr id="3" name="Title 2"/>
          <p:cNvSpPr>
            <a:spLocks noGrp="1"/>
          </p:cNvSpPr>
          <p:nvPr>
            <p:ph type="title"/>
          </p:nvPr>
        </p:nvSpPr>
        <p:spPr/>
        <p:txBody>
          <a:bodyPr/>
          <a:lstStyle/>
          <a:p>
            <a:endParaRPr lang="sl-SI"/>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861048"/>
            <a:ext cx="3378492" cy="2255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063" y="3429000"/>
            <a:ext cx="249555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8775" y="3412302"/>
            <a:ext cx="20955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399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fade">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fade">
                                      <p:cBhvr>
                                        <p:cTn id="1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Njihova najpomembnejša umetnost je bila arhitektura. Stavbe so delali iz izklesanih kamnov, ki so se zaradi posebnega načina gradnje tesno prilegali in bili tako zelo stabilni</a:t>
            </a:r>
          </a:p>
        </p:txBody>
      </p:sp>
      <p:sp>
        <p:nvSpPr>
          <p:cNvPr id="3" name="Title 2"/>
          <p:cNvSpPr>
            <a:spLocks noGrp="1"/>
          </p:cNvSpPr>
          <p:nvPr>
            <p:ph type="title"/>
          </p:nvPr>
        </p:nvSpPr>
        <p:spPr/>
        <p:txBody>
          <a:bodyPr/>
          <a:lstStyle/>
          <a:p>
            <a:endParaRPr lang="sl-SI"/>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284984"/>
            <a:ext cx="237626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582" y="3284984"/>
            <a:ext cx="3929070" cy="2691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659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339"/>
                                        </p:tgtEl>
                                        <p:attrNameLst>
                                          <p:attrName>style.visibility</p:attrName>
                                        </p:attrNameLst>
                                      </p:cBhvr>
                                      <p:to>
                                        <p:strVal val="visible"/>
                                      </p:to>
                                    </p:set>
                                    <p:animEffect transition="in" filter="fade">
                                      <p:cBhvr>
                                        <p:cTn id="14" dur="1000"/>
                                        <p:tgtEl>
                                          <p:spTgt spid="14339"/>
                                        </p:tgtEl>
                                      </p:cBhvr>
                                    </p:animEffect>
                                    <p:anim calcmode="lin" valueType="num">
                                      <p:cBhvr>
                                        <p:cTn id="15" dur="1000" fill="hold"/>
                                        <p:tgtEl>
                                          <p:spTgt spid="14339"/>
                                        </p:tgtEl>
                                        <p:attrNameLst>
                                          <p:attrName>ppt_x</p:attrName>
                                        </p:attrNameLst>
                                      </p:cBhvr>
                                      <p:tavLst>
                                        <p:tav tm="0">
                                          <p:val>
                                            <p:strVal val="#ppt_x"/>
                                          </p:val>
                                        </p:tav>
                                        <p:tav tm="100000">
                                          <p:val>
                                            <p:strVal val="#ppt_x"/>
                                          </p:val>
                                        </p:tav>
                                      </p:tavLst>
                                    </p:anim>
                                    <p:anim calcmode="lin" valueType="num">
                                      <p:cBhvr>
                                        <p:cTn id="16" dur="1000" fill="hold"/>
                                        <p:tgtEl>
                                          <p:spTgt spid="143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Glavna gospodarska panoga je bilo poljedeljstvo: koruza, krompir, koka, bombaž in živinoreja lame. Uporabljali so sistem namakanja in gnojenja. Uporabljali so t.i. terasasto kmetijstvo. Polja so obdelovali ročno</a:t>
            </a:r>
          </a:p>
        </p:txBody>
      </p:sp>
      <p:sp>
        <p:nvSpPr>
          <p:cNvPr id="3" name="Title 2"/>
          <p:cNvSpPr>
            <a:spLocks noGrp="1"/>
          </p:cNvSpPr>
          <p:nvPr>
            <p:ph type="title"/>
          </p:nvPr>
        </p:nvSpPr>
        <p:spPr/>
        <p:txBody>
          <a:bodyPr/>
          <a:lstStyle/>
          <a:p>
            <a:endParaRPr lang="sl-SI"/>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598199"/>
            <a:ext cx="57150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503048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Inki so imeli razvito kovinarstvo. Orodje ter orožje so izdelovali iz bakra in brona. Tudi operirali so lobanje (trepanacija) in okončine z bronastimi orodji</a:t>
            </a:r>
          </a:p>
          <a:p>
            <a:r>
              <a:rPr lang="sl-SI" dirty="0"/>
              <a:t>Častili so Boga Stvarnika sveta in Mater Zemljo, ter Očeta Sonce, ki je bil oče Inkovskih vladarjev</a:t>
            </a:r>
          </a:p>
        </p:txBody>
      </p:sp>
      <p:sp>
        <p:nvSpPr>
          <p:cNvPr id="3" name="Title 2"/>
          <p:cNvSpPr>
            <a:spLocks noGrp="1"/>
          </p:cNvSpPr>
          <p:nvPr>
            <p:ph type="title"/>
          </p:nvPr>
        </p:nvSpPr>
        <p:spPr/>
        <p:txBody>
          <a:bodyPr/>
          <a:lstStyle/>
          <a:p>
            <a:endParaRPr lang="sl-SI"/>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77072"/>
            <a:ext cx="355804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37384"/>
            <a:ext cx="20955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238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sl-SI" dirty="0"/>
          </a:p>
        </p:txBody>
      </p:sp>
      <p:sp>
        <p:nvSpPr>
          <p:cNvPr id="3" name="Title 2"/>
          <p:cNvSpPr>
            <a:spLocks noGrp="1"/>
          </p:cNvSpPr>
          <p:nvPr>
            <p:ph type="title"/>
          </p:nvPr>
        </p:nvSpPr>
        <p:spPr/>
        <p:txBody>
          <a:bodyPr/>
          <a:lstStyle/>
          <a:p>
            <a:endParaRPr lang="sl-SI" dirty="0"/>
          </a:p>
        </p:txBody>
      </p:sp>
    </p:spTree>
    <p:extLst>
      <p:ext uri="{BB962C8B-B14F-4D97-AF65-F5344CB8AC3E}">
        <p14:creationId xmlns:p14="http://schemas.microsoft.com/office/powerpoint/2010/main" val="93800333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Indijanci so prva ljudstva, ki so poseljevala Ameriko</a:t>
            </a:r>
          </a:p>
          <a:p>
            <a:r>
              <a:rPr lang="sl-SI" dirty="0"/>
              <a:t>Prvi Ameriko odkrijejo nomadski lovci na mamute-prečkajo zamrznjeno Beringovo ožino</a:t>
            </a:r>
          </a:p>
          <a:p>
            <a:r>
              <a:rPr lang="sl-SI" dirty="0"/>
              <a:t>Začela so se sestavljati plemena</a:t>
            </a:r>
          </a:p>
          <a:p>
            <a:r>
              <a:rPr lang="sl-SI" dirty="0"/>
              <a:t>Najbolj razvita plemena so: Olmeki, Tolteki, Azteki, Maji in Inki</a:t>
            </a:r>
          </a:p>
          <a:p>
            <a:r>
              <a:rPr lang="sl-SI" dirty="0"/>
              <a:t>Danes prebivajo indijanci le še v rezervatih</a:t>
            </a:r>
          </a:p>
          <a:p>
            <a:endParaRPr lang="sl-SI" dirty="0"/>
          </a:p>
          <a:p>
            <a:endParaRPr lang="sl-SI" dirty="0"/>
          </a:p>
        </p:txBody>
      </p:sp>
      <p:sp>
        <p:nvSpPr>
          <p:cNvPr id="3" name="Title 2"/>
          <p:cNvSpPr>
            <a:spLocks noGrp="1"/>
          </p:cNvSpPr>
          <p:nvPr>
            <p:ph type="title"/>
          </p:nvPr>
        </p:nvSpPr>
        <p:spPr/>
        <p:txBody>
          <a:bodyPr/>
          <a:lstStyle/>
          <a:p>
            <a:endParaRPr lang="sl-SI"/>
          </a:p>
        </p:txBody>
      </p:sp>
    </p:spTree>
    <p:extLst>
      <p:ext uri="{BB962C8B-B14F-4D97-AF65-F5344CB8AC3E}">
        <p14:creationId xmlns:p14="http://schemas.microsoft.com/office/powerpoint/2010/main" val="3031622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sl-SI" i="1" dirty="0"/>
              <a:t>Velike kulture sveta </a:t>
            </a:r>
            <a:r>
              <a:rPr lang="sl-SI" dirty="0"/>
              <a:t>2. knjiga-</a:t>
            </a:r>
            <a:r>
              <a:rPr lang="sl-SI" i="1" dirty="0"/>
              <a:t> Islam- Kitajska- Japonska- Stara Amerika </a:t>
            </a:r>
            <a:r>
              <a:rPr lang="sl-SI" dirty="0"/>
              <a:t>(MOHORJEVA ZALOŽBA, 1999)</a:t>
            </a:r>
          </a:p>
          <a:p>
            <a:r>
              <a:rPr lang="sl-SI" dirty="0"/>
              <a:t>Nougier</a:t>
            </a:r>
            <a:r>
              <a:rPr lang="sl-SI" i="1" dirty="0"/>
              <a:t>;V času Majev, Aztekov in Inkov </a:t>
            </a:r>
            <a:r>
              <a:rPr lang="sl-SI" dirty="0"/>
              <a:t>(ZALOŽBA MLADINSKA KNJIGA; Ljubljana 1991)</a:t>
            </a:r>
          </a:p>
          <a:p>
            <a:r>
              <a:rPr lang="sl-SI" i="1" dirty="0"/>
              <a:t>Aževednik </a:t>
            </a:r>
            <a:r>
              <a:rPr lang="sl-SI" dirty="0"/>
              <a:t>(ZALOŽBA MLADINSKA KNJIGA; Ljubljana 2010)</a:t>
            </a:r>
          </a:p>
          <a:p>
            <a:r>
              <a:rPr lang="sl-SI" i="1" dirty="0">
                <a:hlinkClick r:id="rId2"/>
              </a:rPr>
              <a:t>https://sl.wikipedia.org/wiki/Inki</a:t>
            </a:r>
            <a:endParaRPr lang="sl-SI" i="1" dirty="0"/>
          </a:p>
          <a:p>
            <a:r>
              <a:rPr lang="sl-SI" i="1" dirty="0">
                <a:hlinkClick r:id="rId3"/>
              </a:rPr>
              <a:t>https://sl.wikipedia.org/wiki/Maji</a:t>
            </a:r>
            <a:endParaRPr lang="sl-SI" i="1" dirty="0"/>
          </a:p>
          <a:p>
            <a:r>
              <a:rPr lang="sl-SI" i="1" dirty="0">
                <a:hlinkClick r:id="rId4"/>
              </a:rPr>
              <a:t>https://sl.wikipedia.org/wiki/Azte%C5%A1ka_civilizacija</a:t>
            </a:r>
            <a:endParaRPr lang="sl-SI" i="1" dirty="0"/>
          </a:p>
          <a:p>
            <a:r>
              <a:rPr lang="sl-SI" i="1"/>
              <a:t> </a:t>
            </a:r>
            <a:r>
              <a:rPr lang="sl-SI" i="1">
                <a:hlinkClick r:id="rId5"/>
              </a:rPr>
              <a:t>http://web.sc-celje.si/tomi/seminarske2008/Kulture/Denis_Pertinac/INKOVSKO_CESARSTVO.htm</a:t>
            </a:r>
            <a:endParaRPr lang="sl-SI" i="1"/>
          </a:p>
        </p:txBody>
      </p:sp>
      <p:sp>
        <p:nvSpPr>
          <p:cNvPr id="3" name="Title 2"/>
          <p:cNvSpPr>
            <a:spLocks noGrp="1"/>
          </p:cNvSpPr>
          <p:nvPr>
            <p:ph type="title"/>
          </p:nvPr>
        </p:nvSpPr>
        <p:spPr/>
        <p:txBody>
          <a:bodyPr/>
          <a:lstStyle/>
          <a:p>
            <a:r>
              <a:rPr lang="sl-SI" dirty="0"/>
              <a:t>VIRI</a:t>
            </a:r>
          </a:p>
        </p:txBody>
      </p:sp>
    </p:spTree>
    <p:extLst>
      <p:ext uri="{BB962C8B-B14F-4D97-AF65-F5344CB8AC3E}">
        <p14:creationId xmlns:p14="http://schemas.microsoft.com/office/powerpoint/2010/main" val="186121350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14" y="1484784"/>
            <a:ext cx="3472767" cy="262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620688"/>
            <a:ext cx="4829175"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350850"/>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Nomadsko ljudstvo na severu amerike</a:t>
            </a:r>
          </a:p>
          <a:p>
            <a:r>
              <a:rPr lang="sl-SI" dirty="0"/>
              <a:t>Glavno mesto Tenochtitlan, ki so ga postavili po prerokbi boga vojne v 13. stoletju</a:t>
            </a:r>
          </a:p>
          <a:p>
            <a:r>
              <a:rPr lang="sl-SI" dirty="0"/>
              <a:t>Njihovo kraljestvo na jugu segalo do ozemlja Majev</a:t>
            </a:r>
          </a:p>
          <a:p>
            <a:r>
              <a:rPr lang="sl-SI" dirty="0"/>
              <a:t>Kasneje izumrejo zaradi prihoda Špancev</a:t>
            </a:r>
          </a:p>
        </p:txBody>
      </p:sp>
      <p:sp>
        <p:nvSpPr>
          <p:cNvPr id="3" name="Title 2"/>
          <p:cNvSpPr>
            <a:spLocks noGrp="1"/>
          </p:cNvSpPr>
          <p:nvPr>
            <p:ph type="title"/>
          </p:nvPr>
        </p:nvSpPr>
        <p:spPr/>
        <p:txBody>
          <a:bodyPr/>
          <a:lstStyle/>
          <a:p>
            <a:r>
              <a:rPr lang="sl-SI" dirty="0"/>
              <a:t>AZTEKI</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996229"/>
            <a:ext cx="3096344" cy="231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874807"/>
            <a:ext cx="3325084" cy="256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756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down)">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6752"/>
            <a:ext cx="8229600" cy="4248472"/>
          </a:xfrm>
        </p:spPr>
        <p:txBody>
          <a:bodyPr/>
          <a:lstStyle/>
          <a:p>
            <a:r>
              <a:rPr lang="sl-SI" dirty="0"/>
              <a:t>Žrtvovali ljudi svojim bogovom</a:t>
            </a:r>
          </a:p>
          <a:p>
            <a:r>
              <a:rPr lang="sl-SI" dirty="0"/>
              <a:t>Vrhovni bog- Bog Sonca</a:t>
            </a:r>
          </a:p>
          <a:p>
            <a:r>
              <a:rPr lang="sl-SI" dirty="0"/>
              <a:t>Verjeli so, da Bog Sonca vsak dan potuje čez nebo, ponoči pa se vrne v podzemlje. Če ne bi žrtvovali ljudi, bi Sonce prenehalo sijati in svet bi se pogreznil v temo.</a:t>
            </a:r>
          </a:p>
        </p:txBody>
      </p:sp>
      <p:sp>
        <p:nvSpPr>
          <p:cNvPr id="3" name="Title 2"/>
          <p:cNvSpPr>
            <a:spLocks noGrp="1"/>
          </p:cNvSpPr>
          <p:nvPr>
            <p:ph type="title"/>
          </p:nvPr>
        </p:nvSpPr>
        <p:spPr/>
        <p:txBody>
          <a:bodyPr/>
          <a:lstStyle/>
          <a:p>
            <a:endParaRPr lang="sl-SI"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460" y="3717032"/>
            <a:ext cx="261937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467" y="3737101"/>
            <a:ext cx="26098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789411"/>
            <a:ext cx="1987235" cy="286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990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additive="base">
                                        <p:cTn id="19" dur="500" fill="hold"/>
                                        <p:tgtEl>
                                          <p:spTgt spid="4099"/>
                                        </p:tgtEl>
                                        <p:attrNameLst>
                                          <p:attrName>ppt_x</p:attrName>
                                        </p:attrNameLst>
                                      </p:cBhvr>
                                      <p:tavLst>
                                        <p:tav tm="0">
                                          <p:val>
                                            <p:strVal val="#ppt_x"/>
                                          </p:val>
                                        </p:tav>
                                        <p:tav tm="100000">
                                          <p:val>
                                            <p:strVal val="#ppt_x"/>
                                          </p:val>
                                        </p:tav>
                                      </p:tavLst>
                                    </p:anim>
                                    <p:anim calcmode="lin" valueType="num">
                                      <p:cBhvr additive="base">
                                        <p:cTn id="20"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6275040" cy="4572000"/>
          </a:xfrm>
        </p:spPr>
        <p:txBody>
          <a:bodyPr/>
          <a:lstStyle/>
          <a:p>
            <a:r>
              <a:rPr lang="sl-SI" dirty="0"/>
              <a:t>Osnovna hrana je bila koruza, ostalo pa ribe, rakci in črvi</a:t>
            </a:r>
          </a:p>
          <a:p>
            <a:r>
              <a:rPr lang="sl-SI" dirty="0"/>
              <a:t>Za starejše Azteke je bilo značilno da so bili bolj spoštovani in so imeli pravico piti alkoholne pijače</a:t>
            </a:r>
          </a:p>
          <a:p>
            <a:endParaRPr lang="sl-SI" dirty="0"/>
          </a:p>
          <a:p>
            <a:r>
              <a:rPr lang="sl-SI" dirty="0"/>
              <a:t>Gospodarski temelj Azteške države je bilo poljedeljstvo: namakanje, izsuševanje; koruza, fižol, kakav in bombaž ter tkalstvo.</a:t>
            </a:r>
          </a:p>
        </p:txBody>
      </p:sp>
      <p:sp>
        <p:nvSpPr>
          <p:cNvPr id="3" name="Title 2"/>
          <p:cNvSpPr>
            <a:spLocks noGrp="1"/>
          </p:cNvSpPr>
          <p:nvPr>
            <p:ph type="title"/>
          </p:nvPr>
        </p:nvSpPr>
        <p:spPr/>
        <p:txBody>
          <a:bodyPr/>
          <a:lstStyle/>
          <a:p>
            <a:endParaRPr lang="sl-SI"/>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484" y="2060848"/>
            <a:ext cx="230865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0285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4704"/>
            <a:ext cx="8229600" cy="5331296"/>
          </a:xfrm>
        </p:spPr>
        <p:txBody>
          <a:bodyPr>
            <a:normAutofit lnSpcReduction="10000"/>
          </a:bodyPr>
          <a:lstStyle/>
          <a:p>
            <a:r>
              <a:rPr lang="sl-SI" dirty="0"/>
              <a:t>Poznali so slikopis, koledar, razvili so umetnost, rezbarstvo, kamnoseštvo, arhitekturo. Gradili so predvsem palače in piramide, ki so jih porisovali s stensko poslikavo. Izdelovali so kipe ter nakit.</a:t>
            </a:r>
          </a:p>
          <a:p>
            <a:endParaRPr lang="sl-SI" dirty="0"/>
          </a:p>
          <a:p>
            <a:endParaRPr lang="sl-SI" dirty="0"/>
          </a:p>
          <a:p>
            <a:endParaRPr lang="sl-SI" dirty="0"/>
          </a:p>
          <a:p>
            <a:endParaRPr lang="sl-SI" dirty="0"/>
          </a:p>
          <a:p>
            <a:endParaRPr lang="sl-SI" dirty="0"/>
          </a:p>
          <a:p>
            <a:endParaRPr lang="sl-SI" dirty="0"/>
          </a:p>
          <a:p>
            <a:r>
              <a:rPr lang="sl-SI" dirty="0"/>
              <a:t>Družba je bila razredno razslojena (izvajali so tudi suženjstvo) in je bila zasnovana na družinskem sorodstvu in prijateljstvu.</a:t>
            </a:r>
          </a:p>
          <a:p>
            <a:endParaRPr lang="sl-SI" dirty="0"/>
          </a:p>
        </p:txBody>
      </p:sp>
      <p:sp>
        <p:nvSpPr>
          <p:cNvPr id="3" name="Title 2"/>
          <p:cNvSpPr>
            <a:spLocks noGrp="1"/>
          </p:cNvSpPr>
          <p:nvPr>
            <p:ph type="title"/>
          </p:nvPr>
        </p:nvSpPr>
        <p:spPr/>
        <p:txBody>
          <a:bodyPr/>
          <a:lstStyle/>
          <a:p>
            <a:endParaRPr lang="sl-SI"/>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51429"/>
            <a:ext cx="23812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177917"/>
            <a:ext cx="2176264" cy="2616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664" y="2344017"/>
            <a:ext cx="1944216" cy="241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2349865"/>
            <a:ext cx="36766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8622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l-SI" dirty="0"/>
              <a:t>Ozemlje, na katerem so živeli Maji je zajemalo Gvatemalo, Honduras ter polotok Jukatan</a:t>
            </a:r>
          </a:p>
          <a:p>
            <a:r>
              <a:rPr lang="sl-SI" dirty="0"/>
              <a:t>Mesta so bila postavljena globoko v džunglo, na nedostopne kraje do kamor ne vodi nobena cesta, zato obstaja hipoteza, da predniki Majev prihajajo iz vesolja</a:t>
            </a:r>
          </a:p>
          <a:p>
            <a:r>
              <a:rPr lang="sl-SI" dirty="0"/>
              <a:t>Hipotezo potrjuje tudi to, da Maji niso poznali kolesa in so za prevoz težkih kamnov za izgradnjo svojih piramid poznali lažji, nam nepoznan način prevoza</a:t>
            </a:r>
          </a:p>
          <a:p>
            <a:endParaRPr lang="sl-SI" dirty="0"/>
          </a:p>
          <a:p>
            <a:endParaRPr lang="sl-SI" dirty="0"/>
          </a:p>
        </p:txBody>
      </p:sp>
      <p:sp>
        <p:nvSpPr>
          <p:cNvPr id="3" name="Title 2"/>
          <p:cNvSpPr>
            <a:spLocks noGrp="1"/>
          </p:cNvSpPr>
          <p:nvPr>
            <p:ph type="title"/>
          </p:nvPr>
        </p:nvSpPr>
        <p:spPr/>
        <p:txBody>
          <a:bodyPr/>
          <a:lstStyle/>
          <a:p>
            <a:r>
              <a:rPr lang="sl-SI" dirty="0"/>
              <a:t>MAJI</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3011" y="260648"/>
            <a:ext cx="2907579"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88640"/>
            <a:ext cx="2112234"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5301208"/>
            <a:ext cx="23812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947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500"/>
                                        <p:tgtEl>
                                          <p:spTgt spid="717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sl-SI"/>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908720"/>
            <a:ext cx="54864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827140"/>
      </p:ext>
    </p:extLst>
  </p:cSld>
  <p:clrMapOvr>
    <a:masterClrMapping/>
  </p:clrMapOvr>
  <p:transition spd="slow">
    <p:wip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864</Words>
  <Application>Microsoft Office PowerPoint</Application>
  <PresentationFormat>On-screen Show (4:3)</PresentationFormat>
  <Paragraphs>57</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Constantia</vt:lpstr>
      <vt:lpstr>Wingdings 2</vt:lpstr>
      <vt:lpstr>Paper</vt:lpstr>
      <vt:lpstr>STARA AMERIKA</vt:lpstr>
      <vt:lpstr>PowerPoint Presentation</vt:lpstr>
      <vt:lpstr>PowerPoint Presentation</vt:lpstr>
      <vt:lpstr>AZTEKI</vt:lpstr>
      <vt:lpstr>PowerPoint Presentation</vt:lpstr>
      <vt:lpstr>PowerPoint Presentation</vt:lpstr>
      <vt:lpstr>PowerPoint Presentation</vt:lpstr>
      <vt:lpstr>MAJI</vt:lpstr>
      <vt:lpstr>PowerPoint Presentation</vt:lpstr>
      <vt:lpstr>PowerPoint Presentation</vt:lpstr>
      <vt:lpstr>PowerPoint Presentation</vt:lpstr>
      <vt:lpstr>PowerPoint Presentation</vt:lpstr>
      <vt:lpstr>INKI</vt:lpstr>
      <vt:lpstr>PowerPoint Presentation</vt:lpstr>
      <vt:lpstr>PowerPoint Presentation</vt:lpstr>
      <vt:lpstr>PowerPoint Presentation</vt:lpstr>
      <vt:lpstr>PowerPoint Presentation</vt:lpstr>
      <vt:lpstr>PowerPoint Presentation</vt:lpstr>
      <vt:lpstr>PowerPoint Presentation</vt:lpstr>
      <vt:lpstr>VIRI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2019-07-01T12:53:57Z</dcterms:created>
  <dcterms:modified xsi:type="dcterms:W3CDTF">2019-07-01T12:53:57Z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