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62" r:id="rId5"/>
    <p:sldId id="263" r:id="rId6"/>
    <p:sldId id="259" r:id="rId7"/>
    <p:sldId id="260" r:id="rId8"/>
    <p:sldId id="264" r:id="rId9"/>
    <p:sldId id="261" r:id="rId10"/>
    <p:sldId id="265" r:id="rId11"/>
    <p:sldId id="266" r:id="rId12"/>
    <p:sldId id="267" r:id="rId13"/>
    <p:sldId id="268" r:id="rId1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4DA6-4A78-41B3-AA40-09EEB9C8A4A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5E38E6F8-2516-4240-A47D-1DD2CE012A5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45F1F70C-1B56-4936-B742-5C0E09AB70A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F1718DC-B344-4986-AEFC-179692611DC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A16FC60-AA5A-453A-8B12-4BE36085C847}"/>
              </a:ext>
            </a:extLst>
          </p:cNvPr>
          <p:cNvSpPr>
            <a:spLocks noGrp="1"/>
          </p:cNvSpPr>
          <p:nvPr>
            <p:ph type="sldNum" sz="quarter" idx="12"/>
          </p:nvPr>
        </p:nvSpPr>
        <p:spPr/>
        <p:txBody>
          <a:bodyPr/>
          <a:lstStyle>
            <a:lvl1pPr>
              <a:defRPr/>
            </a:lvl1pPr>
          </a:lstStyle>
          <a:p>
            <a:fld id="{E47573F6-E115-4BAD-AEBD-BB118B1CFBE9}" type="slidenum">
              <a:rPr lang="sl-SI" altLang="sl-SI"/>
              <a:pPr/>
              <a:t>‹#›</a:t>
            </a:fld>
            <a:endParaRPr lang="sl-SI" altLang="sl-SI"/>
          </a:p>
        </p:txBody>
      </p:sp>
    </p:spTree>
    <p:extLst>
      <p:ext uri="{BB962C8B-B14F-4D97-AF65-F5344CB8AC3E}">
        <p14:creationId xmlns:p14="http://schemas.microsoft.com/office/powerpoint/2010/main" val="128452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5E1E-2EC4-4E5F-8B2A-61D8BCA62A58}"/>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9E7B054-731E-4B8B-8B7C-14D712703E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0AB028D-670F-4FB9-AE28-5E500D2DC26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AC68917-993B-49A8-B5FB-016E858C499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0B94986-9A34-48E4-8A41-0FE9E9B8E852}"/>
              </a:ext>
            </a:extLst>
          </p:cNvPr>
          <p:cNvSpPr>
            <a:spLocks noGrp="1"/>
          </p:cNvSpPr>
          <p:nvPr>
            <p:ph type="sldNum" sz="quarter" idx="12"/>
          </p:nvPr>
        </p:nvSpPr>
        <p:spPr/>
        <p:txBody>
          <a:bodyPr/>
          <a:lstStyle>
            <a:lvl1pPr>
              <a:defRPr/>
            </a:lvl1pPr>
          </a:lstStyle>
          <a:p>
            <a:fld id="{12E8295F-743F-498E-9478-D0DC102D4D37}" type="slidenum">
              <a:rPr lang="sl-SI" altLang="sl-SI"/>
              <a:pPr/>
              <a:t>‹#›</a:t>
            </a:fld>
            <a:endParaRPr lang="sl-SI" altLang="sl-SI"/>
          </a:p>
        </p:txBody>
      </p:sp>
    </p:spTree>
    <p:extLst>
      <p:ext uri="{BB962C8B-B14F-4D97-AF65-F5344CB8AC3E}">
        <p14:creationId xmlns:p14="http://schemas.microsoft.com/office/powerpoint/2010/main" val="296579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CA788C-EA14-43DB-9EF1-5039520325CF}"/>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F3AC30C-9C58-4332-890E-D7CE14AF55C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6BF155E-0ED6-45E6-9312-0F5F87BE038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0B8E737-250F-434B-AA43-04D4FD011BA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D98A30C-E0C9-4BF8-99A4-758881C90874}"/>
              </a:ext>
            </a:extLst>
          </p:cNvPr>
          <p:cNvSpPr>
            <a:spLocks noGrp="1"/>
          </p:cNvSpPr>
          <p:nvPr>
            <p:ph type="sldNum" sz="quarter" idx="12"/>
          </p:nvPr>
        </p:nvSpPr>
        <p:spPr/>
        <p:txBody>
          <a:bodyPr/>
          <a:lstStyle>
            <a:lvl1pPr>
              <a:defRPr/>
            </a:lvl1pPr>
          </a:lstStyle>
          <a:p>
            <a:fld id="{777A8121-AFF4-4D68-B8D0-57ED69A9F2EF}" type="slidenum">
              <a:rPr lang="sl-SI" altLang="sl-SI"/>
              <a:pPr/>
              <a:t>‹#›</a:t>
            </a:fld>
            <a:endParaRPr lang="sl-SI" altLang="sl-SI"/>
          </a:p>
        </p:txBody>
      </p:sp>
    </p:spTree>
    <p:extLst>
      <p:ext uri="{BB962C8B-B14F-4D97-AF65-F5344CB8AC3E}">
        <p14:creationId xmlns:p14="http://schemas.microsoft.com/office/powerpoint/2010/main" val="199747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A24D-3689-4D2E-B34D-9EB43643255C}"/>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BF6CDF1-A958-4651-BDF2-929AA4112F14}"/>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E7FEB54-12FC-490B-B101-ABCC3411E3BD}"/>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7C3F83B5-B020-4240-803D-3D334B54A330}"/>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FA1C0178-227A-403C-829B-77A07550A362}"/>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AC2913A7-7439-4355-8FC4-5313D8EEAA7D}"/>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9A0D538E-11CC-40B1-A6A1-28809F844711}"/>
              </a:ext>
            </a:extLst>
          </p:cNvPr>
          <p:cNvSpPr>
            <a:spLocks noGrp="1"/>
          </p:cNvSpPr>
          <p:nvPr>
            <p:ph type="sldNum" sz="quarter" idx="12"/>
          </p:nvPr>
        </p:nvSpPr>
        <p:spPr>
          <a:xfrm>
            <a:off x="6553200" y="6245225"/>
            <a:ext cx="2133600" cy="476250"/>
          </a:xfrm>
        </p:spPr>
        <p:txBody>
          <a:bodyPr/>
          <a:lstStyle>
            <a:lvl1pPr>
              <a:defRPr/>
            </a:lvl1pPr>
          </a:lstStyle>
          <a:p>
            <a:fld id="{04DEC46D-3C24-4505-8D9A-59E143D7D96D}" type="slidenum">
              <a:rPr lang="sl-SI" altLang="sl-SI"/>
              <a:pPr/>
              <a:t>‹#›</a:t>
            </a:fld>
            <a:endParaRPr lang="sl-SI" altLang="sl-SI"/>
          </a:p>
        </p:txBody>
      </p:sp>
    </p:spTree>
    <p:extLst>
      <p:ext uri="{BB962C8B-B14F-4D97-AF65-F5344CB8AC3E}">
        <p14:creationId xmlns:p14="http://schemas.microsoft.com/office/powerpoint/2010/main" val="60894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3D72-729A-407B-9140-217EF0C7BC2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6FA6684-F4EB-475F-B782-D8F1903C96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3BE8A21-D46E-44CD-B20D-E382C27906B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488FF29-11A1-45ED-AEA1-7571D096C8C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0081B6E-F045-4EBA-A315-5140481C7DE6}"/>
              </a:ext>
            </a:extLst>
          </p:cNvPr>
          <p:cNvSpPr>
            <a:spLocks noGrp="1"/>
          </p:cNvSpPr>
          <p:nvPr>
            <p:ph type="sldNum" sz="quarter" idx="12"/>
          </p:nvPr>
        </p:nvSpPr>
        <p:spPr/>
        <p:txBody>
          <a:bodyPr/>
          <a:lstStyle>
            <a:lvl1pPr>
              <a:defRPr/>
            </a:lvl1pPr>
          </a:lstStyle>
          <a:p>
            <a:fld id="{F9614541-7A9C-4FDA-A544-44427386273F}" type="slidenum">
              <a:rPr lang="sl-SI" altLang="sl-SI"/>
              <a:pPr/>
              <a:t>‹#›</a:t>
            </a:fld>
            <a:endParaRPr lang="sl-SI" altLang="sl-SI"/>
          </a:p>
        </p:txBody>
      </p:sp>
    </p:spTree>
    <p:extLst>
      <p:ext uri="{BB962C8B-B14F-4D97-AF65-F5344CB8AC3E}">
        <p14:creationId xmlns:p14="http://schemas.microsoft.com/office/powerpoint/2010/main" val="365090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163-3A9F-4E2F-9E5E-F15BFA21447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AAC5E356-1DD5-402F-8746-938D1A978C3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FF3FB8F-411C-41B8-90CC-035735DD75A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F64A04A-A24F-4C1E-AB5C-654ED208466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9A63CAC-6C00-4D80-88D1-CA3246FF26E3}"/>
              </a:ext>
            </a:extLst>
          </p:cNvPr>
          <p:cNvSpPr>
            <a:spLocks noGrp="1"/>
          </p:cNvSpPr>
          <p:nvPr>
            <p:ph type="sldNum" sz="quarter" idx="12"/>
          </p:nvPr>
        </p:nvSpPr>
        <p:spPr/>
        <p:txBody>
          <a:bodyPr/>
          <a:lstStyle>
            <a:lvl1pPr>
              <a:defRPr/>
            </a:lvl1pPr>
          </a:lstStyle>
          <a:p>
            <a:fld id="{356B5BAE-614E-47FF-85E6-CCCB50F370D4}" type="slidenum">
              <a:rPr lang="sl-SI" altLang="sl-SI"/>
              <a:pPr/>
              <a:t>‹#›</a:t>
            </a:fld>
            <a:endParaRPr lang="sl-SI" altLang="sl-SI"/>
          </a:p>
        </p:txBody>
      </p:sp>
    </p:spTree>
    <p:extLst>
      <p:ext uri="{BB962C8B-B14F-4D97-AF65-F5344CB8AC3E}">
        <p14:creationId xmlns:p14="http://schemas.microsoft.com/office/powerpoint/2010/main" val="347239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4101-C43B-4B4B-AC83-0EAA00C1A7C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9A604C62-449C-4164-8AE7-E410909856FE}"/>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4E57946-E35F-4E28-8165-864C5A9B9BF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D465748D-5840-4CDB-B626-829542D4A16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7837459-AC4B-407E-B4FE-D920C70679D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4E6ED39-916B-48B2-B606-A7BE4D4FBBD0}"/>
              </a:ext>
            </a:extLst>
          </p:cNvPr>
          <p:cNvSpPr>
            <a:spLocks noGrp="1"/>
          </p:cNvSpPr>
          <p:nvPr>
            <p:ph type="sldNum" sz="quarter" idx="12"/>
          </p:nvPr>
        </p:nvSpPr>
        <p:spPr/>
        <p:txBody>
          <a:bodyPr/>
          <a:lstStyle>
            <a:lvl1pPr>
              <a:defRPr/>
            </a:lvl1pPr>
          </a:lstStyle>
          <a:p>
            <a:fld id="{56950483-ECBE-46A6-9207-C2442345E2C4}" type="slidenum">
              <a:rPr lang="sl-SI" altLang="sl-SI"/>
              <a:pPr/>
              <a:t>‹#›</a:t>
            </a:fld>
            <a:endParaRPr lang="sl-SI" altLang="sl-SI"/>
          </a:p>
        </p:txBody>
      </p:sp>
    </p:spTree>
    <p:extLst>
      <p:ext uri="{BB962C8B-B14F-4D97-AF65-F5344CB8AC3E}">
        <p14:creationId xmlns:p14="http://schemas.microsoft.com/office/powerpoint/2010/main" val="54869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A06B-ED00-4239-947E-69E9A629189E}"/>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5FA5719-1254-4ABE-9B29-09A3630E6F9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F9936-0714-432C-9B2F-B842FE9168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E0DF6139-B300-40D4-8BED-7DF2E6075D6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AD7AC1-BFC7-4B1E-AE3A-C52305DA057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873C356E-6CEF-42FD-AC47-9267786E3216}"/>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12D3D156-0764-41F3-B29C-8D115AE12E2C}"/>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34051D10-D9EA-4FB5-811A-8028B007AE88}"/>
              </a:ext>
            </a:extLst>
          </p:cNvPr>
          <p:cNvSpPr>
            <a:spLocks noGrp="1"/>
          </p:cNvSpPr>
          <p:nvPr>
            <p:ph type="sldNum" sz="quarter" idx="12"/>
          </p:nvPr>
        </p:nvSpPr>
        <p:spPr/>
        <p:txBody>
          <a:bodyPr/>
          <a:lstStyle>
            <a:lvl1pPr>
              <a:defRPr/>
            </a:lvl1pPr>
          </a:lstStyle>
          <a:p>
            <a:fld id="{9AB7098B-4E46-4FE8-BD5C-9580E7215746}" type="slidenum">
              <a:rPr lang="sl-SI" altLang="sl-SI"/>
              <a:pPr/>
              <a:t>‹#›</a:t>
            </a:fld>
            <a:endParaRPr lang="sl-SI" altLang="sl-SI"/>
          </a:p>
        </p:txBody>
      </p:sp>
    </p:spTree>
    <p:extLst>
      <p:ext uri="{BB962C8B-B14F-4D97-AF65-F5344CB8AC3E}">
        <p14:creationId xmlns:p14="http://schemas.microsoft.com/office/powerpoint/2010/main" val="265736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D06B-F3B3-4BFD-894F-87F35771E4F7}"/>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A2AC3B05-F605-47F4-9C31-18B2277EDBDC}"/>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8666D2A5-96D7-4B93-92DE-A6DBF412E29B}"/>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4629B4C0-C189-43C9-803B-9893657CE600}"/>
              </a:ext>
            </a:extLst>
          </p:cNvPr>
          <p:cNvSpPr>
            <a:spLocks noGrp="1"/>
          </p:cNvSpPr>
          <p:nvPr>
            <p:ph type="sldNum" sz="quarter" idx="12"/>
          </p:nvPr>
        </p:nvSpPr>
        <p:spPr/>
        <p:txBody>
          <a:bodyPr/>
          <a:lstStyle>
            <a:lvl1pPr>
              <a:defRPr/>
            </a:lvl1pPr>
          </a:lstStyle>
          <a:p>
            <a:fld id="{D163D235-8EFD-4D6F-832F-ACB872FF4429}" type="slidenum">
              <a:rPr lang="sl-SI" altLang="sl-SI"/>
              <a:pPr/>
              <a:t>‹#›</a:t>
            </a:fld>
            <a:endParaRPr lang="sl-SI" altLang="sl-SI"/>
          </a:p>
        </p:txBody>
      </p:sp>
    </p:spTree>
    <p:extLst>
      <p:ext uri="{BB962C8B-B14F-4D97-AF65-F5344CB8AC3E}">
        <p14:creationId xmlns:p14="http://schemas.microsoft.com/office/powerpoint/2010/main" val="249698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B27F40-75D7-4F78-A9B6-F0EF0B64040F}"/>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1BF5EEE8-D560-4053-B433-1825B4B9CA63}"/>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F7715D88-15BF-4691-BF8C-87B7DBA74FC7}"/>
              </a:ext>
            </a:extLst>
          </p:cNvPr>
          <p:cNvSpPr>
            <a:spLocks noGrp="1"/>
          </p:cNvSpPr>
          <p:nvPr>
            <p:ph type="sldNum" sz="quarter" idx="12"/>
          </p:nvPr>
        </p:nvSpPr>
        <p:spPr/>
        <p:txBody>
          <a:bodyPr/>
          <a:lstStyle>
            <a:lvl1pPr>
              <a:defRPr/>
            </a:lvl1pPr>
          </a:lstStyle>
          <a:p>
            <a:fld id="{26368D5C-6BA8-43EB-ABC0-BDC7F3B2CF2F}" type="slidenum">
              <a:rPr lang="sl-SI" altLang="sl-SI"/>
              <a:pPr/>
              <a:t>‹#›</a:t>
            </a:fld>
            <a:endParaRPr lang="sl-SI" altLang="sl-SI"/>
          </a:p>
        </p:txBody>
      </p:sp>
    </p:spTree>
    <p:extLst>
      <p:ext uri="{BB962C8B-B14F-4D97-AF65-F5344CB8AC3E}">
        <p14:creationId xmlns:p14="http://schemas.microsoft.com/office/powerpoint/2010/main" val="261535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8ABB-5A0D-4379-9360-356EC9733F3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F3CDBF43-0702-4114-840F-9B69FE4822A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9A1AC347-694A-4E2F-AD04-96EF93E216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6DF82-74F7-4985-9E81-C7748BB502CE}"/>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40269D1-18BC-4C69-912F-7FD69678324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9E222BC-3A0B-409D-9471-4CC3E4661635}"/>
              </a:ext>
            </a:extLst>
          </p:cNvPr>
          <p:cNvSpPr>
            <a:spLocks noGrp="1"/>
          </p:cNvSpPr>
          <p:nvPr>
            <p:ph type="sldNum" sz="quarter" idx="12"/>
          </p:nvPr>
        </p:nvSpPr>
        <p:spPr/>
        <p:txBody>
          <a:bodyPr/>
          <a:lstStyle>
            <a:lvl1pPr>
              <a:defRPr/>
            </a:lvl1pPr>
          </a:lstStyle>
          <a:p>
            <a:fld id="{BEC10FB5-BA63-4AEB-B13D-9DD11201CBDF}" type="slidenum">
              <a:rPr lang="sl-SI" altLang="sl-SI"/>
              <a:pPr/>
              <a:t>‹#›</a:t>
            </a:fld>
            <a:endParaRPr lang="sl-SI" altLang="sl-SI"/>
          </a:p>
        </p:txBody>
      </p:sp>
    </p:spTree>
    <p:extLst>
      <p:ext uri="{BB962C8B-B14F-4D97-AF65-F5344CB8AC3E}">
        <p14:creationId xmlns:p14="http://schemas.microsoft.com/office/powerpoint/2010/main" val="107058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9CD08-9D4F-4365-B980-196A93ADE7A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A7F407E3-878C-4048-8D36-6604868A547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B9319649-4C50-4187-BE47-2FCFBA0664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CB5AC-F388-4B2C-A7E4-AEB8F43D562D}"/>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1A72640-E143-4ECB-89BB-41CEBBDE4266}"/>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EBC6731-0370-4B22-AC84-F15CFBC6AAF4}"/>
              </a:ext>
            </a:extLst>
          </p:cNvPr>
          <p:cNvSpPr>
            <a:spLocks noGrp="1"/>
          </p:cNvSpPr>
          <p:nvPr>
            <p:ph type="sldNum" sz="quarter" idx="12"/>
          </p:nvPr>
        </p:nvSpPr>
        <p:spPr/>
        <p:txBody>
          <a:bodyPr/>
          <a:lstStyle>
            <a:lvl1pPr>
              <a:defRPr/>
            </a:lvl1pPr>
          </a:lstStyle>
          <a:p>
            <a:fld id="{CB53976D-B73F-4361-AF5C-1144DB7F8422}" type="slidenum">
              <a:rPr lang="sl-SI" altLang="sl-SI"/>
              <a:pPr/>
              <a:t>‹#›</a:t>
            </a:fld>
            <a:endParaRPr lang="sl-SI" altLang="sl-SI"/>
          </a:p>
        </p:txBody>
      </p:sp>
    </p:spTree>
    <p:extLst>
      <p:ext uri="{BB962C8B-B14F-4D97-AF65-F5344CB8AC3E}">
        <p14:creationId xmlns:p14="http://schemas.microsoft.com/office/powerpoint/2010/main" val="143021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2E1C316-2A4A-489C-AED4-A00970C7B3E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710604EE-3916-466C-A555-523D788373E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174E9DDC-AED5-41D5-8B32-1B6C304B279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17A324CC-0FE5-4BCF-9D3D-FB7B46EB2ED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39D1B259-4049-490E-8375-52DFEA2B59D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D34048C-FC89-4152-B823-B960A55CEC29}"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dijaski.net/?stran=zgo&amp;sub=ref" TargetMode="External"/><Relationship Id="rId2" Type="http://schemas.openxmlformats.org/officeDocument/2006/relationships/hyperlink" Target="http://www.exn.ca/mysticplaces/Stonehenge.a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A3B7B36-DE93-4AC5-8503-DC94C25D63B2}"/>
              </a:ext>
            </a:extLst>
          </p:cNvPr>
          <p:cNvSpPr>
            <a:spLocks noGrp="1" noChangeArrowheads="1"/>
          </p:cNvSpPr>
          <p:nvPr>
            <p:ph type="ctrTitle"/>
          </p:nvPr>
        </p:nvSpPr>
        <p:spPr>
          <a:xfrm>
            <a:off x="685800" y="2130425"/>
            <a:ext cx="7772400" cy="1470025"/>
          </a:xfrm>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lstStyle/>
          <a:p>
            <a:r>
              <a:rPr lang="sl-SI" altLang="sl-SI" b="1" i="1">
                <a:solidFill>
                  <a:srgbClr val="FF0066"/>
                </a:solidFill>
                <a:latin typeface="BlackChancery" pitchFamily="2" charset="0"/>
              </a:rPr>
              <a:t>STONEHENGE</a:t>
            </a:r>
          </a:p>
        </p:txBody>
      </p:sp>
      <p:sp>
        <p:nvSpPr>
          <p:cNvPr id="2051" name="Rectangle 3">
            <a:extLst>
              <a:ext uri="{FF2B5EF4-FFF2-40B4-BE49-F238E27FC236}">
                <a16:creationId xmlns:a16="http://schemas.microsoft.com/office/drawing/2014/main" id="{5E9E0585-EF92-46D0-9DAC-7D9C07A8B7B2}"/>
              </a:ext>
            </a:extLst>
          </p:cNvPr>
          <p:cNvSpPr>
            <a:spLocks noGrp="1" noChangeArrowheads="1"/>
          </p:cNvSpPr>
          <p:nvPr>
            <p:ph type="subTitle" idx="1"/>
          </p:nvPr>
        </p:nvSpPr>
        <p:spPr>
          <a:xfrm>
            <a:off x="250825" y="5981700"/>
            <a:ext cx="6400800" cy="1752600"/>
          </a:xfrm>
        </p:spPr>
        <p:txBody>
          <a:bodyPr/>
          <a:lstStyle/>
          <a:p>
            <a:endParaRPr lang="sl-SI" altLang="sl-SI" sz="1600" b="1"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3D389C0-E214-4EEE-8A3C-02B2199B3529}"/>
              </a:ext>
            </a:extLst>
          </p:cNvPr>
          <p:cNvSpPr>
            <a:spLocks noGrp="1" noChangeArrowheads="1"/>
          </p:cNvSpPr>
          <p:nvPr>
            <p:ph type="title"/>
          </p:nvPr>
        </p:nvSpPr>
        <p:spPr/>
        <p:txBody>
          <a:bodyPr/>
          <a:lstStyle/>
          <a:p>
            <a:r>
              <a:rPr lang="sl-SI" altLang="sl-SI" sz="2800" b="1">
                <a:solidFill>
                  <a:srgbClr val="FF0066"/>
                </a:solidFill>
                <a:latin typeface="BlackChancery" pitchFamily="2" charset="0"/>
              </a:rPr>
              <a:t>¸ZAKAJ  JE  SVETOVNA  ZNAMENITOST:</a:t>
            </a:r>
          </a:p>
        </p:txBody>
      </p:sp>
      <p:sp>
        <p:nvSpPr>
          <p:cNvPr id="22531" name="Rectangle 3">
            <a:extLst>
              <a:ext uri="{FF2B5EF4-FFF2-40B4-BE49-F238E27FC236}">
                <a16:creationId xmlns:a16="http://schemas.microsoft.com/office/drawing/2014/main" id="{537810E2-60ED-41A0-BDD4-9A120D650869}"/>
              </a:ext>
            </a:extLst>
          </p:cNvPr>
          <p:cNvSpPr>
            <a:spLocks noGrp="1" noChangeArrowheads="1"/>
          </p:cNvSpPr>
          <p:nvPr>
            <p:ph type="body" idx="1"/>
          </p:nvPr>
        </p:nvSpPr>
        <p:spPr/>
        <p:txBody>
          <a:bodyPr/>
          <a:lstStyle/>
          <a:p>
            <a:pPr>
              <a:lnSpc>
                <a:spcPct val="90000"/>
              </a:lnSpc>
            </a:pPr>
            <a:r>
              <a:rPr lang="sl-SI" altLang="sl-SI" sz="2000" b="1">
                <a:solidFill>
                  <a:schemeClr val="bg1"/>
                </a:solidFill>
              </a:rPr>
              <a:t>Stonehenge je začel nastajati že v 4. tisočletju pr.Kr., torej je starejši od velikih egipčanskih piramid pri Gizi. Preživel je silovita rimska osvajanja, mračni srednji vek, ko je Cerkev preganjala čarovnice, obdobje romantike, v katerem so mu laični ljubitelji arheologije prizadejali več škode kot koristi, 1. in 2. svetovno vojno, pa tudi 20. stoletje, ko so neznani vandali po njem pisali politično usmerjene grafite. </a:t>
            </a:r>
          </a:p>
          <a:p>
            <a:pPr>
              <a:lnSpc>
                <a:spcPct val="90000"/>
              </a:lnSpc>
            </a:pPr>
            <a:r>
              <a:rPr lang="sl-SI" altLang="sl-SI" sz="2000" b="1">
                <a:solidFill>
                  <a:schemeClr val="bg1"/>
                </a:solidFill>
              </a:rPr>
              <a:t>	Vendar pa stoji že 5 000 let in še kar kljubuje človeški uničevalnosti. Njegovi graditelji so opravili veliko delo, pa tudi njihova natančnost, vztrajnost in iznajdljivost so lastnosti, po katerih bi se morali zgledovati.</a:t>
            </a:r>
          </a:p>
        </p:txBody>
      </p:sp>
      <p:sp>
        <p:nvSpPr>
          <p:cNvPr id="22532" name="Text Box 4">
            <a:extLst>
              <a:ext uri="{FF2B5EF4-FFF2-40B4-BE49-F238E27FC236}">
                <a16:creationId xmlns:a16="http://schemas.microsoft.com/office/drawing/2014/main" id="{A24D8027-A327-4964-8589-B3902C5DAE96}"/>
              </a:ext>
            </a:extLst>
          </p:cNvPr>
          <p:cNvSpPr txBox="1">
            <a:spLocks noChangeArrowheads="1"/>
          </p:cNvSpPr>
          <p:nvPr/>
        </p:nvSpPr>
        <p:spPr bwMode="auto">
          <a:xfrm>
            <a:off x="8604250" y="6524625"/>
            <a:ext cx="53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7" name="Rectangle 15">
            <a:extLst>
              <a:ext uri="{FF2B5EF4-FFF2-40B4-BE49-F238E27FC236}">
                <a16:creationId xmlns:a16="http://schemas.microsoft.com/office/drawing/2014/main" id="{A60F6DF6-8278-4421-9431-62AE8F68090A}"/>
              </a:ext>
            </a:extLst>
          </p:cNvPr>
          <p:cNvSpPr>
            <a:spLocks noGrp="1" noChangeArrowheads="1"/>
          </p:cNvSpPr>
          <p:nvPr>
            <p:ph type="title"/>
          </p:nvPr>
        </p:nvSpPr>
        <p:spPr/>
        <p:txBody>
          <a:bodyPr/>
          <a:lstStyle/>
          <a:p>
            <a:endParaRPr lang="sl-SI" altLang="sl-SI"/>
          </a:p>
        </p:txBody>
      </p:sp>
      <p:pic>
        <p:nvPicPr>
          <p:cNvPr id="23558" name="Picture 6">
            <a:extLst>
              <a:ext uri="{FF2B5EF4-FFF2-40B4-BE49-F238E27FC236}">
                <a16:creationId xmlns:a16="http://schemas.microsoft.com/office/drawing/2014/main" id="{B6CF36C8-E559-4337-B181-7C761D2EBBB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3789363"/>
            <a:ext cx="3810000" cy="2809875"/>
          </a:xfrm>
          <a:noFill/>
          <a:ln/>
          <a:effectLst>
            <a:outerShdw dist="107763" dir="2700000" algn="ctr" rotWithShape="0">
              <a:schemeClr val="bg2">
                <a:alpha val="50000"/>
              </a:schemeClr>
            </a:outerShdw>
          </a:effectLst>
        </p:spPr>
      </p:pic>
      <p:pic>
        <p:nvPicPr>
          <p:cNvPr id="23562" name="Picture 10">
            <a:extLst>
              <a:ext uri="{FF2B5EF4-FFF2-40B4-BE49-F238E27FC236}">
                <a16:creationId xmlns:a16="http://schemas.microsoft.com/office/drawing/2014/main" id="{DB1C1D09-2033-469F-8A40-F38F1CBE3D5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11863" y="333375"/>
            <a:ext cx="2916237" cy="3311525"/>
          </a:xfrm>
          <a:noFill/>
          <a:ln/>
          <a:effectLst>
            <a:outerShdw dist="107763" dir="2700000" algn="ctr" rotWithShape="0">
              <a:schemeClr val="bg2">
                <a:alpha val="50000"/>
              </a:schemeClr>
            </a:outerShdw>
          </a:effectLst>
        </p:spPr>
      </p:pic>
      <p:pic>
        <p:nvPicPr>
          <p:cNvPr id="23555" name="Picture 3">
            <a:extLst>
              <a:ext uri="{FF2B5EF4-FFF2-40B4-BE49-F238E27FC236}">
                <a16:creationId xmlns:a16="http://schemas.microsoft.com/office/drawing/2014/main" id="{E57E97AF-2CEF-4068-AAE1-84E4C4CCEDD3}"/>
              </a:ext>
            </a:extLst>
          </p:cNvPr>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179388" y="260350"/>
            <a:ext cx="5627687" cy="3095625"/>
          </a:xfrm>
          <a:effectLst>
            <a:outerShdw dist="107763" dir="2700000" algn="ctr" rotWithShape="0">
              <a:schemeClr val="bg2">
                <a:alpha val="50000"/>
              </a:schemeClr>
            </a:outerShdw>
          </a:effectLst>
        </p:spPr>
      </p:pic>
      <p:sp>
        <p:nvSpPr>
          <p:cNvPr id="23557" name="Text Box 5">
            <a:extLst>
              <a:ext uri="{FF2B5EF4-FFF2-40B4-BE49-F238E27FC236}">
                <a16:creationId xmlns:a16="http://schemas.microsoft.com/office/drawing/2014/main" id="{ABAD85D7-5FFA-430D-9295-0716EDC5039A}"/>
              </a:ext>
            </a:extLst>
          </p:cNvPr>
          <p:cNvSpPr txBox="1">
            <a:spLocks noChangeArrowheads="1"/>
          </p:cNvSpPr>
          <p:nvPr/>
        </p:nvSpPr>
        <p:spPr bwMode="auto">
          <a:xfrm>
            <a:off x="1476375" y="443706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23561" name="Text Box 9">
            <a:extLst>
              <a:ext uri="{FF2B5EF4-FFF2-40B4-BE49-F238E27FC236}">
                <a16:creationId xmlns:a16="http://schemas.microsoft.com/office/drawing/2014/main" id="{40A3310C-46D7-48CF-986A-1399DA7F8E0D}"/>
              </a:ext>
            </a:extLst>
          </p:cNvPr>
          <p:cNvSpPr txBox="1">
            <a:spLocks noChangeArrowheads="1"/>
          </p:cNvSpPr>
          <p:nvPr/>
        </p:nvSpPr>
        <p:spPr bwMode="auto">
          <a:xfrm>
            <a:off x="5940425" y="378936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23565" name="Text Box 13">
            <a:extLst>
              <a:ext uri="{FF2B5EF4-FFF2-40B4-BE49-F238E27FC236}">
                <a16:creationId xmlns:a16="http://schemas.microsoft.com/office/drawing/2014/main" id="{E827139E-B365-4054-835F-58E573A511B4}"/>
              </a:ext>
            </a:extLst>
          </p:cNvPr>
          <p:cNvSpPr txBox="1">
            <a:spLocks noChangeArrowheads="1"/>
          </p:cNvSpPr>
          <p:nvPr/>
        </p:nvSpPr>
        <p:spPr bwMode="auto">
          <a:xfrm>
            <a:off x="5364163" y="4221163"/>
            <a:ext cx="3024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pic>
        <p:nvPicPr>
          <p:cNvPr id="23566" name="Picture 14">
            <a:extLst>
              <a:ext uri="{FF2B5EF4-FFF2-40B4-BE49-F238E27FC236}">
                <a16:creationId xmlns:a16="http://schemas.microsoft.com/office/drawing/2014/main" id="{D8397A41-F45C-493C-AD67-BC45DDAE78AE}"/>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859338" y="4221163"/>
            <a:ext cx="3255962" cy="2187575"/>
          </a:xfrm>
          <a:noFill/>
          <a:ln/>
          <a:effectLst>
            <a:outerShdw dist="107763" dir="2700000" algn="ctr" rotWithShape="0">
              <a:schemeClr val="bg2">
                <a:alpha val="50000"/>
              </a:schemeClr>
            </a:outerShdw>
          </a:effectLst>
        </p:spPr>
      </p:pic>
      <p:sp>
        <p:nvSpPr>
          <p:cNvPr id="23569" name="Text Box 17">
            <a:extLst>
              <a:ext uri="{FF2B5EF4-FFF2-40B4-BE49-F238E27FC236}">
                <a16:creationId xmlns:a16="http://schemas.microsoft.com/office/drawing/2014/main" id="{C1F36459-B1EA-4D35-A55D-12838A8ED9E1}"/>
              </a:ext>
            </a:extLst>
          </p:cNvPr>
          <p:cNvSpPr txBox="1">
            <a:spLocks noChangeArrowheads="1"/>
          </p:cNvSpPr>
          <p:nvPr/>
        </p:nvSpPr>
        <p:spPr bwMode="auto">
          <a:xfrm>
            <a:off x="8532813" y="6524625"/>
            <a:ext cx="611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0ABC494-C879-4EF0-8C28-75EC172E7021}"/>
              </a:ext>
            </a:extLst>
          </p:cNvPr>
          <p:cNvSpPr>
            <a:spLocks noGrp="1" noChangeArrowheads="1"/>
          </p:cNvSpPr>
          <p:nvPr>
            <p:ph type="title"/>
          </p:nvPr>
        </p:nvSpPr>
        <p:spPr/>
        <p:txBody>
          <a:bodyPr/>
          <a:lstStyle/>
          <a:p>
            <a:r>
              <a:rPr lang="sl-SI" altLang="sl-SI" sz="2000" b="1">
                <a:solidFill>
                  <a:srgbClr val="FF0066"/>
                </a:solidFill>
                <a:latin typeface="BlackChancery" pitchFamily="2" charset="0"/>
              </a:rPr>
              <a:t>VIRI:</a:t>
            </a:r>
          </a:p>
        </p:txBody>
      </p:sp>
      <p:sp>
        <p:nvSpPr>
          <p:cNvPr id="27651" name="Rectangle 3">
            <a:extLst>
              <a:ext uri="{FF2B5EF4-FFF2-40B4-BE49-F238E27FC236}">
                <a16:creationId xmlns:a16="http://schemas.microsoft.com/office/drawing/2014/main" id="{AD442A5E-E247-428C-B093-E5A7256178DF}"/>
              </a:ext>
            </a:extLst>
          </p:cNvPr>
          <p:cNvSpPr>
            <a:spLocks noGrp="1" noChangeArrowheads="1"/>
          </p:cNvSpPr>
          <p:nvPr>
            <p:ph type="body" idx="1"/>
          </p:nvPr>
        </p:nvSpPr>
        <p:spPr/>
        <p:txBody>
          <a:bodyPr/>
          <a:lstStyle/>
          <a:p>
            <a:r>
              <a:rPr lang="sl-SI" altLang="sl-SI" sz="2000">
                <a:solidFill>
                  <a:srgbClr val="FF0066"/>
                </a:solidFill>
                <a:hlinkClick r:id="rId2"/>
              </a:rPr>
              <a:t>http://www.exn.ca/mysticplaces/Stonehenge.asp</a:t>
            </a:r>
            <a:endParaRPr lang="sl-SI" altLang="sl-SI" sz="2000">
              <a:solidFill>
                <a:srgbClr val="FF0066"/>
              </a:solidFill>
            </a:endParaRPr>
          </a:p>
          <a:p>
            <a:r>
              <a:rPr lang="sl-SI" altLang="sl-SI" sz="2000" b="1" u="sng">
                <a:solidFill>
                  <a:srgbClr val="FF0066"/>
                </a:solidFill>
                <a:hlinkClick r:id="rId3"/>
              </a:rPr>
              <a:t>http://www.dijaski.net/?stran=zgo&amp;sub=ref</a:t>
            </a:r>
            <a:r>
              <a:rPr lang="sl-SI" altLang="sl-SI" sz="2000" b="1" u="sng">
                <a:solidFill>
                  <a:srgbClr val="FF0066"/>
                </a:solidFill>
              </a:rPr>
              <a:t> – STONEHENGE</a:t>
            </a:r>
          </a:p>
          <a:p>
            <a:r>
              <a:rPr lang="sl-SI" altLang="sl-SI" sz="2000" b="1" u="sng">
                <a:solidFill>
                  <a:srgbClr val="FF0066"/>
                </a:solidFill>
              </a:rPr>
              <a:t>UMETNOSTNA ZGODOVINA; </a:t>
            </a:r>
            <a:r>
              <a:rPr lang="sl-SI" altLang="sl-SI" sz="2000" u="sng">
                <a:solidFill>
                  <a:srgbClr val="FF0066"/>
                </a:solidFill>
              </a:rPr>
              <a:t>Nataša Golob</a:t>
            </a:r>
            <a:r>
              <a:rPr lang="sl-SI" altLang="sl-SI" sz="2000" b="1" u="sng">
                <a:solidFill>
                  <a:srgbClr val="FF0066"/>
                </a:solidFill>
              </a:rPr>
              <a:t>;</a:t>
            </a:r>
            <a:r>
              <a:rPr lang="sl-SI" altLang="sl-SI" sz="2000" u="sng">
                <a:solidFill>
                  <a:srgbClr val="FF0066"/>
                </a:solidFill>
              </a:rPr>
              <a:t> DZS Ljubljana 2004</a:t>
            </a:r>
          </a:p>
          <a:p>
            <a:endParaRPr lang="sl-SI" altLang="sl-SI" sz="2000" b="1" u="sng">
              <a:solidFill>
                <a:srgbClr val="FF0066"/>
              </a:solidFill>
            </a:endParaRPr>
          </a:p>
        </p:txBody>
      </p:sp>
      <p:sp>
        <p:nvSpPr>
          <p:cNvPr id="27652" name="Text Box 4">
            <a:extLst>
              <a:ext uri="{FF2B5EF4-FFF2-40B4-BE49-F238E27FC236}">
                <a16:creationId xmlns:a16="http://schemas.microsoft.com/office/drawing/2014/main" id="{AD9A94A5-7422-4808-87B6-D91DDD854505}"/>
              </a:ext>
            </a:extLst>
          </p:cNvPr>
          <p:cNvSpPr txBox="1">
            <a:spLocks noChangeArrowheads="1"/>
          </p:cNvSpPr>
          <p:nvPr/>
        </p:nvSpPr>
        <p:spPr bwMode="auto">
          <a:xfrm>
            <a:off x="8532813" y="6453188"/>
            <a:ext cx="611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A221C9F-F302-494A-9DA3-087E4D74180D}"/>
              </a:ext>
            </a:extLst>
          </p:cNvPr>
          <p:cNvSpPr>
            <a:spLocks noGrp="1" noChangeArrowheads="1"/>
          </p:cNvSpPr>
          <p:nvPr>
            <p:ph type="title"/>
          </p:nvPr>
        </p:nvSpPr>
        <p:spPr/>
        <p:txBody>
          <a:bodyPr/>
          <a:lstStyle/>
          <a:p>
            <a:r>
              <a:rPr lang="sl-SI" altLang="sl-SI" sz="2800">
                <a:solidFill>
                  <a:srgbClr val="FF0066"/>
                </a:solidFill>
                <a:latin typeface="BlackChancery" pitchFamily="2" charset="0"/>
              </a:rPr>
              <a:t>KAZALO:</a:t>
            </a:r>
          </a:p>
        </p:txBody>
      </p:sp>
      <p:sp>
        <p:nvSpPr>
          <p:cNvPr id="28675" name="Rectangle 3">
            <a:extLst>
              <a:ext uri="{FF2B5EF4-FFF2-40B4-BE49-F238E27FC236}">
                <a16:creationId xmlns:a16="http://schemas.microsoft.com/office/drawing/2014/main" id="{FF611537-71DB-41B9-A5F4-DD2CF9C1FDE3}"/>
              </a:ext>
            </a:extLst>
          </p:cNvPr>
          <p:cNvSpPr>
            <a:spLocks noGrp="1" noChangeArrowheads="1"/>
          </p:cNvSpPr>
          <p:nvPr>
            <p:ph type="body" idx="1"/>
          </p:nvPr>
        </p:nvSpPr>
        <p:spPr>
          <a:xfrm>
            <a:off x="468313" y="1484313"/>
            <a:ext cx="8229600" cy="4525962"/>
          </a:xfrm>
        </p:spPr>
        <p:txBody>
          <a:bodyPr/>
          <a:lstStyle/>
          <a:p>
            <a:r>
              <a:rPr lang="sl-SI" altLang="sl-SI" sz="2000" i="1">
                <a:solidFill>
                  <a:schemeClr val="bg1"/>
                </a:solidFill>
              </a:rPr>
              <a:t>UVOD……………………………………………………….2</a:t>
            </a:r>
          </a:p>
          <a:p>
            <a:r>
              <a:rPr lang="sl-SI" altLang="sl-SI" sz="2000" i="1">
                <a:solidFill>
                  <a:schemeClr val="bg1"/>
                </a:solidFill>
              </a:rPr>
              <a:t>STONEHENGE……………………………………………3</a:t>
            </a:r>
          </a:p>
          <a:p>
            <a:r>
              <a:rPr lang="sl-SI" altLang="sl-SI" sz="2000" i="1">
                <a:solidFill>
                  <a:schemeClr val="bg1"/>
                </a:solidFill>
              </a:rPr>
              <a:t>NAMEN GRADNJE……………………………………….4</a:t>
            </a:r>
          </a:p>
          <a:p>
            <a:r>
              <a:rPr lang="sl-SI" altLang="sl-SI" sz="2000" i="1">
                <a:solidFill>
                  <a:schemeClr val="bg1"/>
                </a:solidFill>
              </a:rPr>
              <a:t>POTEK GRADNJE………………………………………..5</a:t>
            </a:r>
          </a:p>
          <a:p>
            <a:r>
              <a:rPr lang="sl-SI" altLang="sl-SI" sz="2000" i="1">
                <a:solidFill>
                  <a:schemeClr val="bg1"/>
                </a:solidFill>
              </a:rPr>
              <a:t>ZANIMIVOST………………………………………………6</a:t>
            </a:r>
          </a:p>
          <a:p>
            <a:r>
              <a:rPr lang="sl-SI" altLang="sl-SI" sz="2000" i="1">
                <a:solidFill>
                  <a:schemeClr val="bg1"/>
                </a:solidFill>
              </a:rPr>
              <a:t>SESTAVA…………………………………………………..7</a:t>
            </a:r>
          </a:p>
          <a:p>
            <a:r>
              <a:rPr lang="sl-SI" altLang="sl-SI" sz="2000" i="1">
                <a:solidFill>
                  <a:schemeClr val="bg1"/>
                </a:solidFill>
              </a:rPr>
              <a:t>LEGENDA………………………………………………….8</a:t>
            </a:r>
          </a:p>
          <a:p>
            <a:r>
              <a:rPr lang="sl-SI" altLang="sl-SI" sz="2000" i="1">
                <a:solidFill>
                  <a:schemeClr val="bg1"/>
                </a:solidFill>
              </a:rPr>
              <a:t>ČAS GRADNJE……………………………………………9</a:t>
            </a:r>
          </a:p>
          <a:p>
            <a:r>
              <a:rPr lang="sl-SI" altLang="sl-SI" sz="2000" i="1">
                <a:solidFill>
                  <a:schemeClr val="bg1"/>
                </a:solidFill>
              </a:rPr>
              <a:t>KONEC……………………………………………………..10</a:t>
            </a:r>
          </a:p>
          <a:p>
            <a:r>
              <a:rPr lang="sl-SI" altLang="sl-SI" sz="2000" i="1">
                <a:solidFill>
                  <a:schemeClr val="bg1"/>
                </a:solidFill>
              </a:rPr>
              <a:t>SLIKE……………………………………………………….11</a:t>
            </a:r>
          </a:p>
          <a:p>
            <a:r>
              <a:rPr lang="sl-SI" altLang="sl-SI" sz="2000" i="1">
                <a:solidFill>
                  <a:schemeClr val="bg1"/>
                </a:solidFill>
              </a:rPr>
              <a:t>VIRI…………………………………………………………12</a:t>
            </a:r>
          </a:p>
          <a:p>
            <a:r>
              <a:rPr lang="sl-SI" altLang="sl-SI" sz="2000" i="1">
                <a:solidFill>
                  <a:schemeClr val="bg1"/>
                </a:solidFill>
              </a:rPr>
              <a:t>KAZALO……………………………………………………13</a:t>
            </a:r>
          </a:p>
          <a:p>
            <a:endParaRPr lang="sl-SI" altLang="sl-SI" sz="2000" i="1"/>
          </a:p>
          <a:p>
            <a:endParaRPr lang="sl-SI" altLang="sl-SI" sz="2000" i="1"/>
          </a:p>
          <a:p>
            <a:endParaRPr lang="sl-SI" altLang="sl-SI" sz="2000"/>
          </a:p>
          <a:p>
            <a:endParaRPr lang="sl-SI" altLang="sl-SI" sz="2000"/>
          </a:p>
        </p:txBody>
      </p:sp>
      <p:sp>
        <p:nvSpPr>
          <p:cNvPr id="28676" name="Text Box 4">
            <a:extLst>
              <a:ext uri="{FF2B5EF4-FFF2-40B4-BE49-F238E27FC236}">
                <a16:creationId xmlns:a16="http://schemas.microsoft.com/office/drawing/2014/main" id="{53E4C407-934F-4FE3-A0EC-CF32D0EAA3B7}"/>
              </a:ext>
            </a:extLst>
          </p:cNvPr>
          <p:cNvSpPr txBox="1">
            <a:spLocks noChangeArrowheads="1"/>
          </p:cNvSpPr>
          <p:nvPr/>
        </p:nvSpPr>
        <p:spPr bwMode="auto">
          <a:xfrm>
            <a:off x="8532813" y="6491288"/>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42B1638-243C-4C4E-BE49-387537429875}"/>
              </a:ext>
            </a:extLst>
          </p:cNvPr>
          <p:cNvSpPr>
            <a:spLocks noGrp="1" noChangeArrowheads="1"/>
          </p:cNvSpPr>
          <p:nvPr>
            <p:ph type="title"/>
          </p:nvPr>
        </p:nvSpPr>
        <p:spPr/>
        <p:txBody>
          <a:bodyPr/>
          <a:lstStyle/>
          <a:p>
            <a:r>
              <a:rPr lang="sl-SI" altLang="sl-SI" sz="2000" b="1" i="1" u="sng">
                <a:solidFill>
                  <a:srgbClr val="FF0066"/>
                </a:solidFill>
                <a:latin typeface="BlackChancery" pitchFamily="2" charset="0"/>
              </a:rPr>
              <a:t>UVOD</a:t>
            </a:r>
          </a:p>
        </p:txBody>
      </p:sp>
      <p:sp>
        <p:nvSpPr>
          <p:cNvPr id="3075" name="Rectangle 3">
            <a:extLst>
              <a:ext uri="{FF2B5EF4-FFF2-40B4-BE49-F238E27FC236}">
                <a16:creationId xmlns:a16="http://schemas.microsoft.com/office/drawing/2014/main" id="{69666A20-AC78-4364-B5CD-2B01535B2C93}"/>
              </a:ext>
            </a:extLst>
          </p:cNvPr>
          <p:cNvSpPr>
            <a:spLocks noGrp="1" noChangeArrowheads="1"/>
          </p:cNvSpPr>
          <p:nvPr>
            <p:ph type="body" idx="1"/>
          </p:nvPr>
        </p:nvSpPr>
        <p:spPr>
          <a:xfrm>
            <a:off x="457200" y="1600200"/>
            <a:ext cx="8229600" cy="4997450"/>
          </a:xfrm>
        </p:spPr>
        <p:txBody>
          <a:bodyPr/>
          <a:lstStyle/>
          <a:p>
            <a:pPr>
              <a:lnSpc>
                <a:spcPct val="80000"/>
              </a:lnSpc>
            </a:pPr>
            <a:r>
              <a:rPr lang="sl-SI" altLang="sl-SI" sz="2000" b="1">
                <a:solidFill>
                  <a:schemeClr val="bg1"/>
                </a:solidFill>
              </a:rPr>
              <a:t>Da bom v svoji nalogi pisal o Stonehengeu, sem se odločil zato, ker me kraji katerih namen ni razjasnjen, zelo zanimajo in privlačijo.</a:t>
            </a:r>
          </a:p>
          <a:p>
            <a:pPr>
              <a:lnSpc>
                <a:spcPct val="80000"/>
              </a:lnSpc>
            </a:pPr>
            <a:r>
              <a:rPr lang="sl-SI" altLang="sl-SI" sz="2000" b="1">
                <a:solidFill>
                  <a:schemeClr val="bg1"/>
                </a:solidFill>
              </a:rPr>
              <a:t>	Moj namen je, da Stonehenge predstavim sošolcem. Verjamem, da so zanj že slišali, vendar ga najbrž malokdo natančneje pozna. </a:t>
            </a:r>
          </a:p>
          <a:p>
            <a:pPr>
              <a:lnSpc>
                <a:spcPct val="80000"/>
              </a:lnSpc>
            </a:pPr>
            <a:r>
              <a:rPr lang="sl-SI" altLang="sl-SI" sz="2000" b="1">
                <a:solidFill>
                  <a:schemeClr val="bg1"/>
                </a:solidFill>
              </a:rPr>
              <a:t>	Preden pa karkoli povemo o Stonehengeu, je treba dodati, da Stonehenge ni edinstven pojav, ampak so skupine velikih skal in kamniti venci, ki so razsejani po vsem svetu. Vendar pa so prav zahodnoevropski tisti, ki izstopajo, in sicer s svojo starostjo (in velikostjo). Tako, na primer, se v francoskem Le Menecu vleče več kilometrov dolga veriga stoječih kamnov, imenovanih Carnac. Vseh skupaj jih je okoli 3 000, pravi »šok« pa doživimo, ko izvemo, da jih je bilo nekoč kar 10 000! </a:t>
            </a:r>
          </a:p>
          <a:p>
            <a:pPr>
              <a:lnSpc>
                <a:spcPct val="80000"/>
              </a:lnSpc>
            </a:pPr>
            <a:r>
              <a:rPr lang="sl-SI" altLang="sl-SI" sz="2000" b="1">
                <a:solidFill>
                  <a:schemeClr val="bg1"/>
                </a:solidFill>
              </a:rPr>
              <a:t>	Poleg Carnaca so znani še kamniti gomili Newgrange na Irskem, Bougon v Franciji ter kamniti venec Avebury v Angliji (nahaja se blizu Stonehenge-a).</a:t>
            </a:r>
          </a:p>
        </p:txBody>
      </p:sp>
      <p:sp>
        <p:nvSpPr>
          <p:cNvPr id="3076" name="Text Box 4">
            <a:extLst>
              <a:ext uri="{FF2B5EF4-FFF2-40B4-BE49-F238E27FC236}">
                <a16:creationId xmlns:a16="http://schemas.microsoft.com/office/drawing/2014/main" id="{2DF7273B-C176-455A-9FBE-306082E44265}"/>
              </a:ext>
            </a:extLst>
          </p:cNvPr>
          <p:cNvSpPr txBox="1">
            <a:spLocks noChangeArrowheads="1"/>
          </p:cNvSpPr>
          <p:nvPr/>
        </p:nvSpPr>
        <p:spPr bwMode="auto">
          <a:xfrm>
            <a:off x="8675688" y="6453188"/>
            <a:ext cx="468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C45D150-3A99-418B-BFDC-12BFB3E79985}"/>
              </a:ext>
            </a:extLst>
          </p:cNvPr>
          <p:cNvSpPr>
            <a:spLocks noGrp="1" noChangeArrowheads="1"/>
          </p:cNvSpPr>
          <p:nvPr>
            <p:ph type="title"/>
          </p:nvPr>
        </p:nvSpPr>
        <p:spPr/>
        <p:txBody>
          <a:bodyPr/>
          <a:lstStyle/>
          <a:p>
            <a:r>
              <a:rPr lang="sl-SI" altLang="sl-SI" sz="2000" b="1" i="1" u="sng">
                <a:solidFill>
                  <a:srgbClr val="FF0066"/>
                </a:solidFill>
                <a:latin typeface="BlackChancery" pitchFamily="2" charset="0"/>
              </a:rPr>
              <a:t>STONEHENGE</a:t>
            </a:r>
          </a:p>
        </p:txBody>
      </p:sp>
      <p:sp>
        <p:nvSpPr>
          <p:cNvPr id="4099" name="Rectangle 3">
            <a:extLst>
              <a:ext uri="{FF2B5EF4-FFF2-40B4-BE49-F238E27FC236}">
                <a16:creationId xmlns:a16="http://schemas.microsoft.com/office/drawing/2014/main" id="{69AEA852-F528-45E3-892F-33C0E82D9BB8}"/>
              </a:ext>
            </a:extLst>
          </p:cNvPr>
          <p:cNvSpPr>
            <a:spLocks noGrp="1" noChangeArrowheads="1"/>
          </p:cNvSpPr>
          <p:nvPr>
            <p:ph type="body" idx="1"/>
          </p:nvPr>
        </p:nvSpPr>
        <p:spPr>
          <a:xfrm>
            <a:off x="468313" y="1268413"/>
            <a:ext cx="8229600" cy="4525962"/>
          </a:xfrm>
        </p:spPr>
        <p:txBody>
          <a:bodyPr/>
          <a:lstStyle/>
          <a:p>
            <a:pPr>
              <a:lnSpc>
                <a:spcPct val="80000"/>
              </a:lnSpc>
            </a:pPr>
            <a:r>
              <a:rPr lang="sl-SI" altLang="sl-SI" sz="1800" b="1">
                <a:solidFill>
                  <a:schemeClr val="bg1"/>
                </a:solidFill>
              </a:rPr>
              <a:t>Stonehenge se nahaja v jugozahodni Angliji in sodi med megalitske spomenike ( iz grščine: megas – velik, lithos – kamen ). Zgrajen je iz dveh vrst peščenca, eden, imenovan modrikasti peščenec, izvira iz Wallesa.</a:t>
            </a:r>
          </a:p>
          <a:p>
            <a:pPr>
              <a:lnSpc>
                <a:spcPct val="80000"/>
              </a:lnSpc>
            </a:pPr>
            <a:r>
              <a:rPr lang="sl-SI" altLang="sl-SI" sz="1800" b="1">
                <a:solidFill>
                  <a:schemeClr val="bg1"/>
                </a:solidFill>
              </a:rPr>
              <a:t>	Vseh kamnov, ki so sestavljali Stonehenge, je bilo približno 162, vendar jih je danes mnogo manj. Največji kamni tehtajo do 45 ton ( toliko tehta 9 slonov ) in v širino merijo do 7 metrov. Premer kroga, v katerem se nahaja Stonehenge, meri približno 200 metrov.</a:t>
            </a:r>
          </a:p>
          <a:p>
            <a:pPr>
              <a:lnSpc>
                <a:spcPct val="80000"/>
              </a:lnSpc>
            </a:pPr>
            <a:endParaRPr lang="sl-SI" altLang="sl-SI" sz="1800" b="1">
              <a:solidFill>
                <a:schemeClr val="bg1"/>
              </a:solidFill>
            </a:endParaRPr>
          </a:p>
          <a:p>
            <a:pPr>
              <a:lnSpc>
                <a:spcPct val="80000"/>
              </a:lnSpc>
            </a:pPr>
            <a:r>
              <a:rPr lang="sl-SI" altLang="sl-SI" sz="1800" b="1">
                <a:solidFill>
                  <a:schemeClr val="bg1"/>
                </a:solidFill>
              </a:rPr>
              <a:t>	Ime Stonehenge je anglosaškega izvora, pomeni pa »kamnite vislice« oziroma »viseče kamne«. </a:t>
            </a:r>
          </a:p>
          <a:p>
            <a:pPr>
              <a:lnSpc>
                <a:spcPct val="80000"/>
              </a:lnSpc>
            </a:pPr>
            <a:endParaRPr lang="sl-SI" altLang="sl-SI" sz="1800" b="1">
              <a:solidFill>
                <a:schemeClr val="bg1"/>
              </a:solidFill>
            </a:endParaRPr>
          </a:p>
          <a:p>
            <a:pPr>
              <a:lnSpc>
                <a:spcPct val="80000"/>
              </a:lnSpc>
            </a:pPr>
            <a:r>
              <a:rPr lang="sl-SI" altLang="sl-SI" sz="1800" b="1">
                <a:solidFill>
                  <a:schemeClr val="bg1"/>
                </a:solidFill>
              </a:rPr>
              <a:t>	Prvi zapisi o Stonehengeu izvirajo iz začetka 12. stoletja, njihov avtor pa je Geoffrey Manmouthski, ki Stonehenge poimenuje kar »Ples velikanov«. Verjetno zaradi zgodbe, ki pripoveduje, da je kralj Aurelius Ambrosius želel postaviti spomenik svojim padlim vojakom (pobil jih je Anglosas Hengest). Za pomoč je prosil čarovnika Merlina. Ta mu je rekel, da na Irskem stojijo veliki kamni (imenovani Giant's Dance), ki bi jih lahko postavil kot spomenik. Kralj se je strinjal in Merlin je kamne (po zraku) spravil na kraj, kjer stojijo še danes – Stonehenge.</a:t>
            </a:r>
          </a:p>
          <a:p>
            <a:pPr>
              <a:lnSpc>
                <a:spcPct val="80000"/>
              </a:lnSpc>
              <a:buFontTx/>
              <a:buNone/>
            </a:pPr>
            <a:endParaRPr lang="sl-SI" altLang="sl-SI" sz="1800" b="1">
              <a:solidFill>
                <a:schemeClr val="bg1"/>
              </a:solidFill>
            </a:endParaRPr>
          </a:p>
        </p:txBody>
      </p:sp>
      <p:sp>
        <p:nvSpPr>
          <p:cNvPr id="4100" name="Text Box 4">
            <a:extLst>
              <a:ext uri="{FF2B5EF4-FFF2-40B4-BE49-F238E27FC236}">
                <a16:creationId xmlns:a16="http://schemas.microsoft.com/office/drawing/2014/main" id="{5A6E79C7-DBBE-477B-9DCB-72F7BC72831F}"/>
              </a:ext>
            </a:extLst>
          </p:cNvPr>
          <p:cNvSpPr txBox="1">
            <a:spLocks noChangeArrowheads="1"/>
          </p:cNvSpPr>
          <p:nvPr/>
        </p:nvSpPr>
        <p:spPr bwMode="auto">
          <a:xfrm>
            <a:off x="8748713" y="6524625"/>
            <a:ext cx="395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5" name="Rectangle 21">
            <a:extLst>
              <a:ext uri="{FF2B5EF4-FFF2-40B4-BE49-F238E27FC236}">
                <a16:creationId xmlns:a16="http://schemas.microsoft.com/office/drawing/2014/main" id="{11FF5348-CD3E-4123-9E23-CF919D98684E}"/>
              </a:ext>
            </a:extLst>
          </p:cNvPr>
          <p:cNvSpPr>
            <a:spLocks noGrp="1" noChangeArrowheads="1"/>
          </p:cNvSpPr>
          <p:nvPr>
            <p:ph type="title"/>
          </p:nvPr>
        </p:nvSpPr>
        <p:spPr/>
        <p:txBody>
          <a:bodyPr/>
          <a:lstStyle/>
          <a:p>
            <a:r>
              <a:rPr lang="sl-SI" altLang="sl-SI" sz="2800" b="1">
                <a:solidFill>
                  <a:srgbClr val="FF0066"/>
                </a:solidFill>
                <a:latin typeface="BlackChancery" pitchFamily="2" charset="0"/>
              </a:rPr>
              <a:t>NAMEN   GRADNJE:</a:t>
            </a:r>
          </a:p>
        </p:txBody>
      </p:sp>
      <p:sp>
        <p:nvSpPr>
          <p:cNvPr id="11286" name="Rectangle 22">
            <a:extLst>
              <a:ext uri="{FF2B5EF4-FFF2-40B4-BE49-F238E27FC236}">
                <a16:creationId xmlns:a16="http://schemas.microsoft.com/office/drawing/2014/main" id="{0B3BCC3B-E423-4CF6-9AC3-A8132B0EAF17}"/>
              </a:ext>
            </a:extLst>
          </p:cNvPr>
          <p:cNvSpPr>
            <a:spLocks noGrp="1" noChangeArrowheads="1"/>
          </p:cNvSpPr>
          <p:nvPr>
            <p:ph type="body" idx="1"/>
          </p:nvPr>
        </p:nvSpPr>
        <p:spPr/>
        <p:txBody>
          <a:bodyPr/>
          <a:lstStyle/>
          <a:p>
            <a:pPr marL="609600" indent="-609600">
              <a:lnSpc>
                <a:spcPct val="80000"/>
              </a:lnSpc>
            </a:pPr>
            <a:r>
              <a:rPr lang="sl-SI" altLang="sl-SI" sz="1600" b="1">
                <a:solidFill>
                  <a:schemeClr val="bg1"/>
                </a:solidFill>
              </a:rPr>
              <a:t>O namenu in uporabi Stonehengea se pojavlja veliko teorij, nekatere bolj, druge pa manj verjetne.Vsakdo priznava tisto, ki je njemu najbolj všeč, zato jih ne bom utemeljeval, ampak le predstavil.</a:t>
            </a:r>
          </a:p>
          <a:p>
            <a:pPr marL="609600" indent="-609600">
              <a:lnSpc>
                <a:spcPct val="80000"/>
              </a:lnSpc>
            </a:pPr>
            <a:r>
              <a:rPr lang="sl-SI" altLang="sl-SI" sz="1600" b="1">
                <a:solidFill>
                  <a:schemeClr val="bg1"/>
                </a:solidFill>
              </a:rPr>
              <a:t>	Prva, najbolj poznana in priznana je gotovo tista ki trdi, da je bil Stonehenge obredno shajališče in pokopališče. Pojavila se je ko so v Aubreyevih luknjah odkrili ostanke žarnih pokopov.</a:t>
            </a:r>
          </a:p>
          <a:p>
            <a:pPr marL="609600" indent="-609600">
              <a:lnSpc>
                <a:spcPct val="80000"/>
              </a:lnSpc>
            </a:pPr>
            <a:r>
              <a:rPr lang="sl-SI" altLang="sl-SI" sz="1600" b="1">
                <a:solidFill>
                  <a:schemeClr val="bg1"/>
                </a:solidFill>
              </a:rPr>
              <a:t>	Drugo teorijo je postavil John Aubrey ( po njem so poimenovali luknje). Trdil je, da so vsi kamniti krogi druidski templji (druidi so bili keltski svečeniki). Ta teorija je bila najbolj popularna v 17. stoletju, bila pa je navdih za veliko romantičnih ustvarjalcev (čeprav so se druidi pojavili šele nekaj sto let po propadu Stonehengea. Nekateri njegovi pristaši so začeli trditi, da je žrtveni kamen pravzaprav oltar, na katerem so potekala darovanja.	</a:t>
            </a:r>
          </a:p>
          <a:p>
            <a:pPr marL="609600" indent="-609600">
              <a:lnSpc>
                <a:spcPct val="80000"/>
              </a:lnSpc>
            </a:pPr>
            <a:r>
              <a:rPr lang="sl-SI" altLang="sl-SI" sz="1600" b="1">
                <a:solidFill>
                  <a:schemeClr val="bg1"/>
                </a:solidFill>
              </a:rPr>
              <a:t>	V zadnjem času se pojavlja tudi teorija, da je bil Stonehenge nekakšen starodavni astronomski observatorij, saj je ob zimskem in poletnem solsticiju (oziroma sončnem obratu) mogoče opazovati vzhode in zahode Sonca in Meseca.</a:t>
            </a:r>
          </a:p>
          <a:p>
            <a:pPr marL="609600" indent="-609600">
              <a:lnSpc>
                <a:spcPct val="80000"/>
              </a:lnSpc>
            </a:pPr>
            <a:br>
              <a:rPr lang="sl-SI" altLang="sl-SI" sz="1600" b="1">
                <a:solidFill>
                  <a:schemeClr val="bg1"/>
                </a:solidFill>
              </a:rPr>
            </a:br>
            <a:r>
              <a:rPr lang="sl-SI" altLang="sl-SI" sz="1600" b="1">
                <a:solidFill>
                  <a:schemeClr val="bg1"/>
                </a:solidFill>
              </a:rPr>
              <a:t>	Vsekakor pa ne smemo pozabiti na teorijo, ki je najbolj pri srcu oboževalcem znanstvene fantastike. Ta trdi, da so Stonehenge zgradili Nezemljani, da bi se po njem orientirali pri pristajanju na Zemlji.</a:t>
            </a:r>
          </a:p>
        </p:txBody>
      </p:sp>
      <p:sp>
        <p:nvSpPr>
          <p:cNvPr id="11288" name="Text Box 24">
            <a:extLst>
              <a:ext uri="{FF2B5EF4-FFF2-40B4-BE49-F238E27FC236}">
                <a16:creationId xmlns:a16="http://schemas.microsoft.com/office/drawing/2014/main" id="{3237E8E2-529F-44EB-9628-8A142E9FA60D}"/>
              </a:ext>
            </a:extLst>
          </p:cNvPr>
          <p:cNvSpPr txBox="1">
            <a:spLocks noChangeArrowheads="1"/>
          </p:cNvSpPr>
          <p:nvPr/>
        </p:nvSpPr>
        <p:spPr bwMode="auto">
          <a:xfrm>
            <a:off x="8748713" y="6524625"/>
            <a:ext cx="395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B7FC8AD-57DA-4BDB-AF4B-289DE2859D7C}"/>
              </a:ext>
            </a:extLst>
          </p:cNvPr>
          <p:cNvSpPr>
            <a:spLocks noGrp="1" noChangeArrowheads="1"/>
          </p:cNvSpPr>
          <p:nvPr>
            <p:ph type="title"/>
          </p:nvPr>
        </p:nvSpPr>
        <p:spPr/>
        <p:txBody>
          <a:bodyPr/>
          <a:lstStyle/>
          <a:p>
            <a:r>
              <a:rPr lang="sl-SI" altLang="sl-SI" sz="2800" b="1">
                <a:solidFill>
                  <a:srgbClr val="FF0066"/>
                </a:solidFill>
                <a:latin typeface="BlackChancery" pitchFamily="2" charset="0"/>
              </a:rPr>
              <a:t>POTEK     GRADNJE:</a:t>
            </a:r>
          </a:p>
        </p:txBody>
      </p:sp>
      <p:sp>
        <p:nvSpPr>
          <p:cNvPr id="20483" name="Rectangle 3">
            <a:extLst>
              <a:ext uri="{FF2B5EF4-FFF2-40B4-BE49-F238E27FC236}">
                <a16:creationId xmlns:a16="http://schemas.microsoft.com/office/drawing/2014/main" id="{E5D955DC-A24A-49C5-AE9A-5EC5A83B06B4}"/>
              </a:ext>
            </a:extLst>
          </p:cNvPr>
          <p:cNvSpPr>
            <a:spLocks noGrp="1" noChangeArrowheads="1"/>
          </p:cNvSpPr>
          <p:nvPr>
            <p:ph type="body" idx="1"/>
          </p:nvPr>
        </p:nvSpPr>
        <p:spPr/>
        <p:txBody>
          <a:bodyPr/>
          <a:lstStyle/>
          <a:p>
            <a:pPr>
              <a:lnSpc>
                <a:spcPct val="80000"/>
              </a:lnSpc>
            </a:pPr>
            <a:r>
              <a:rPr lang="sl-SI" altLang="sl-SI" sz="1600" b="1">
                <a:solidFill>
                  <a:schemeClr val="bg1"/>
                </a:solidFill>
              </a:rPr>
              <a:t>Stonehenge je zgrajen iz dveh vrst peščenca: eden izvira iz valižanskega gorovja Prescelly Moutains (imenuje se »bluestone«), drugi pa iz kraja Marlborough Downs. Gorovje Prescelly Moutains je od Stonehengea oddaljeno kar 200 km, tako, da je bilo prenašanje kamnov kar velik zalogaj (še posebej, če upoštevamo, s kakšnimi orodji so si pomagali).</a:t>
            </a:r>
          </a:p>
          <a:p>
            <a:pPr>
              <a:lnSpc>
                <a:spcPct val="80000"/>
              </a:lnSpc>
            </a:pPr>
            <a:r>
              <a:rPr lang="sl-SI" altLang="sl-SI" sz="1600" b="1">
                <a:solidFill>
                  <a:schemeClr val="bg1"/>
                </a:solidFill>
              </a:rPr>
              <a:t>	Po vsej verjetnosti so kamne s pomočjo sani in valjev prinesli do valižanske obale in jih odpeljali po reki Severn navzgor, jih raztovorili in spet na saneh odpeljali v notranjost dežele. Enak postopek so uporabili za kamne iz Marlborough Downsa, le da jih niso pretovarjali na splave in spet nazaj.</a:t>
            </a:r>
          </a:p>
          <a:p>
            <a:pPr>
              <a:lnSpc>
                <a:spcPct val="80000"/>
              </a:lnSpc>
            </a:pPr>
            <a:r>
              <a:rPr lang="sl-SI" altLang="sl-SI" sz="1600" b="1">
                <a:solidFill>
                  <a:schemeClr val="bg1"/>
                </a:solidFill>
              </a:rPr>
              <a:t>	Kamne, ki so jih prepeljali do gradbišča, so zvrnili v luknje.Te jame so imele eno stran navpično, drugo pa nagnjeno, da je kamen zdrsnil vanjo. Nato so začeli kamen s pomočjo vrvi dvigovati do navpičnice, luknjo pa so sproti zasipavali. Ta postopek je bil uporaben le za pokončne kamne.</a:t>
            </a:r>
          </a:p>
          <a:p>
            <a:pPr>
              <a:lnSpc>
                <a:spcPct val="80000"/>
              </a:lnSpc>
            </a:pPr>
            <a:r>
              <a:rPr lang="sl-SI" altLang="sl-SI" sz="1600" b="1">
                <a:solidFill>
                  <a:schemeClr val="bg1"/>
                </a:solidFill>
              </a:rPr>
              <a:t>	Prečne kamne so na vrh stoječih dvignili s pomočjo lesenih odrov, ki so jih postopno zviševali, dokler niso dosegli želene višine.</a:t>
            </a:r>
          </a:p>
          <a:p>
            <a:pPr>
              <a:lnSpc>
                <a:spcPct val="80000"/>
              </a:lnSpc>
            </a:pPr>
            <a:r>
              <a:rPr lang="sl-SI" altLang="sl-SI" sz="1600" b="1">
                <a:solidFill>
                  <a:schemeClr val="bg1"/>
                </a:solidFill>
              </a:rPr>
              <a:t>	Graditelji pa niso bili le iznajdljivi, ampak so mislili tudi na čas, ko bo Stonehenge že zgrajen. Prav z namenom, da bi bile trilitske konstrukcije bolj trdne in zanesljive, so pokončne kamne izklesali tako, da so imeli na vrhu izboklinico, ki se je natančno ujemala z vdolbinico na spodnji strani vodoravnih kamnov.</a:t>
            </a:r>
          </a:p>
        </p:txBody>
      </p:sp>
      <p:sp>
        <p:nvSpPr>
          <p:cNvPr id="20484" name="Text Box 4">
            <a:extLst>
              <a:ext uri="{FF2B5EF4-FFF2-40B4-BE49-F238E27FC236}">
                <a16:creationId xmlns:a16="http://schemas.microsoft.com/office/drawing/2014/main" id="{596D14DF-0CB2-4F72-AC5E-E859CB69E5C1}"/>
              </a:ext>
            </a:extLst>
          </p:cNvPr>
          <p:cNvSpPr txBox="1">
            <a:spLocks noChangeArrowheads="1"/>
          </p:cNvSpPr>
          <p:nvPr/>
        </p:nvSpPr>
        <p:spPr bwMode="auto">
          <a:xfrm>
            <a:off x="8675688" y="6524625"/>
            <a:ext cx="468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F3FE3F-AE93-4119-A066-9BCCFE00EBD4}"/>
              </a:ext>
            </a:extLst>
          </p:cNvPr>
          <p:cNvSpPr>
            <a:spLocks noGrp="1" noChangeArrowheads="1"/>
          </p:cNvSpPr>
          <p:nvPr>
            <p:ph type="title"/>
          </p:nvPr>
        </p:nvSpPr>
        <p:spPr/>
        <p:txBody>
          <a:bodyPr/>
          <a:lstStyle/>
          <a:p>
            <a:r>
              <a:rPr lang="sl-SI" altLang="sl-SI">
                <a:solidFill>
                  <a:srgbClr val="FF0066"/>
                </a:solidFill>
                <a:latin typeface="BlackChancery" pitchFamily="2" charset="0"/>
              </a:rPr>
              <a:t>SESTAVA:</a:t>
            </a:r>
          </a:p>
        </p:txBody>
      </p:sp>
      <p:pic>
        <p:nvPicPr>
          <p:cNvPr id="5128" name="Picture 8">
            <a:extLst>
              <a:ext uri="{FF2B5EF4-FFF2-40B4-BE49-F238E27FC236}">
                <a16:creationId xmlns:a16="http://schemas.microsoft.com/office/drawing/2014/main" id="{2F260640-2C6D-49A7-A07F-00EB727735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557338"/>
            <a:ext cx="5121275" cy="4525962"/>
          </a:xfrm>
        </p:spPr>
      </p:pic>
      <p:sp>
        <p:nvSpPr>
          <p:cNvPr id="5131" name="Line 11">
            <a:extLst>
              <a:ext uri="{FF2B5EF4-FFF2-40B4-BE49-F238E27FC236}">
                <a16:creationId xmlns:a16="http://schemas.microsoft.com/office/drawing/2014/main" id="{E968ED10-E972-4F59-BD46-3A399B6E7A27}"/>
              </a:ext>
            </a:extLst>
          </p:cNvPr>
          <p:cNvSpPr>
            <a:spLocks noChangeShapeType="1"/>
          </p:cNvSpPr>
          <p:nvPr/>
        </p:nvSpPr>
        <p:spPr bwMode="auto">
          <a:xfrm flipV="1">
            <a:off x="4356100" y="1700213"/>
            <a:ext cx="1223963" cy="1223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132" name="Text Box 12">
            <a:extLst>
              <a:ext uri="{FF2B5EF4-FFF2-40B4-BE49-F238E27FC236}">
                <a16:creationId xmlns:a16="http://schemas.microsoft.com/office/drawing/2014/main" id="{8997D392-C14E-403B-B039-637A45154C44}"/>
              </a:ext>
            </a:extLst>
          </p:cNvPr>
          <p:cNvSpPr txBox="1">
            <a:spLocks noChangeArrowheads="1"/>
          </p:cNvSpPr>
          <p:nvPr/>
        </p:nvSpPr>
        <p:spPr bwMode="auto">
          <a:xfrm>
            <a:off x="5580063" y="1484313"/>
            <a:ext cx="3563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u="sng">
                <a:solidFill>
                  <a:schemeClr val="hlink"/>
                </a:solidFill>
              </a:rPr>
              <a:t>KROG IZ MODREGA KAMNA</a:t>
            </a:r>
          </a:p>
        </p:txBody>
      </p:sp>
      <p:sp>
        <p:nvSpPr>
          <p:cNvPr id="5133" name="Line 13">
            <a:extLst>
              <a:ext uri="{FF2B5EF4-FFF2-40B4-BE49-F238E27FC236}">
                <a16:creationId xmlns:a16="http://schemas.microsoft.com/office/drawing/2014/main" id="{EA8368F9-911B-4325-8A29-9F772DD00C62}"/>
              </a:ext>
            </a:extLst>
          </p:cNvPr>
          <p:cNvSpPr>
            <a:spLocks noChangeShapeType="1"/>
          </p:cNvSpPr>
          <p:nvPr/>
        </p:nvSpPr>
        <p:spPr bwMode="auto">
          <a:xfrm flipV="1">
            <a:off x="5076825" y="2276475"/>
            <a:ext cx="574675" cy="1512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134" name="Text Box 14">
            <a:extLst>
              <a:ext uri="{FF2B5EF4-FFF2-40B4-BE49-F238E27FC236}">
                <a16:creationId xmlns:a16="http://schemas.microsoft.com/office/drawing/2014/main" id="{2B2C8C8A-ECE6-478D-86C4-F8308639069E}"/>
              </a:ext>
            </a:extLst>
          </p:cNvPr>
          <p:cNvSpPr txBox="1">
            <a:spLocks noChangeArrowheads="1"/>
          </p:cNvSpPr>
          <p:nvPr/>
        </p:nvSpPr>
        <p:spPr bwMode="auto">
          <a:xfrm>
            <a:off x="5651500" y="2133600"/>
            <a:ext cx="3241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u="sng">
                <a:solidFill>
                  <a:schemeClr val="hlink"/>
                </a:solidFill>
              </a:rPr>
              <a:t>MEGALITI</a:t>
            </a:r>
          </a:p>
        </p:txBody>
      </p:sp>
      <p:sp>
        <p:nvSpPr>
          <p:cNvPr id="5135" name="Line 15">
            <a:extLst>
              <a:ext uri="{FF2B5EF4-FFF2-40B4-BE49-F238E27FC236}">
                <a16:creationId xmlns:a16="http://schemas.microsoft.com/office/drawing/2014/main" id="{C201D340-F87E-4CDD-ACAC-8A3A81AFE38C}"/>
              </a:ext>
            </a:extLst>
          </p:cNvPr>
          <p:cNvSpPr>
            <a:spLocks noChangeShapeType="1"/>
          </p:cNvSpPr>
          <p:nvPr/>
        </p:nvSpPr>
        <p:spPr bwMode="auto">
          <a:xfrm flipV="1">
            <a:off x="2843213" y="2852738"/>
            <a:ext cx="273685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136" name="Text Box 16">
            <a:extLst>
              <a:ext uri="{FF2B5EF4-FFF2-40B4-BE49-F238E27FC236}">
                <a16:creationId xmlns:a16="http://schemas.microsoft.com/office/drawing/2014/main" id="{B7599191-1DAD-4DA3-9D42-90E7AB38ABF7}"/>
              </a:ext>
            </a:extLst>
          </p:cNvPr>
          <p:cNvSpPr txBox="1">
            <a:spLocks noChangeArrowheads="1"/>
          </p:cNvSpPr>
          <p:nvPr/>
        </p:nvSpPr>
        <p:spPr bwMode="auto">
          <a:xfrm>
            <a:off x="5651500" y="2708275"/>
            <a:ext cx="3492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u="sng">
                <a:solidFill>
                  <a:schemeClr val="hlink"/>
                </a:solidFill>
              </a:rPr>
              <a:t>OLTAR</a:t>
            </a:r>
          </a:p>
        </p:txBody>
      </p:sp>
      <p:sp>
        <p:nvSpPr>
          <p:cNvPr id="5138" name="Oval 18">
            <a:extLst>
              <a:ext uri="{FF2B5EF4-FFF2-40B4-BE49-F238E27FC236}">
                <a16:creationId xmlns:a16="http://schemas.microsoft.com/office/drawing/2014/main" id="{CF132767-6F86-4C7A-ADA8-3E8504D14FDD}"/>
              </a:ext>
            </a:extLst>
          </p:cNvPr>
          <p:cNvSpPr>
            <a:spLocks noChangeArrowheads="1"/>
          </p:cNvSpPr>
          <p:nvPr/>
        </p:nvSpPr>
        <p:spPr bwMode="auto">
          <a:xfrm>
            <a:off x="468313" y="1557338"/>
            <a:ext cx="5111750" cy="4537075"/>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a:p>
        </p:txBody>
      </p:sp>
      <p:sp>
        <p:nvSpPr>
          <p:cNvPr id="5139" name="Line 19">
            <a:extLst>
              <a:ext uri="{FF2B5EF4-FFF2-40B4-BE49-F238E27FC236}">
                <a16:creationId xmlns:a16="http://schemas.microsoft.com/office/drawing/2014/main" id="{8902144B-1778-4D5D-B234-196D5906558A}"/>
              </a:ext>
            </a:extLst>
          </p:cNvPr>
          <p:cNvSpPr>
            <a:spLocks noChangeShapeType="1"/>
          </p:cNvSpPr>
          <p:nvPr/>
        </p:nvSpPr>
        <p:spPr bwMode="auto">
          <a:xfrm flipV="1">
            <a:off x="5508625" y="3500438"/>
            <a:ext cx="431800" cy="865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5140" name="Text Box 20">
            <a:extLst>
              <a:ext uri="{FF2B5EF4-FFF2-40B4-BE49-F238E27FC236}">
                <a16:creationId xmlns:a16="http://schemas.microsoft.com/office/drawing/2014/main" id="{047AF654-4EE1-4E7F-875E-F15EBF9AC2FA}"/>
              </a:ext>
            </a:extLst>
          </p:cNvPr>
          <p:cNvSpPr txBox="1">
            <a:spLocks noChangeArrowheads="1"/>
          </p:cNvSpPr>
          <p:nvPr/>
        </p:nvSpPr>
        <p:spPr bwMode="auto">
          <a:xfrm>
            <a:off x="5724525" y="3213100"/>
            <a:ext cx="2376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u="sng">
                <a:solidFill>
                  <a:schemeClr val="hlink"/>
                </a:solidFill>
              </a:rPr>
              <a:t>STONEHENGE</a:t>
            </a:r>
          </a:p>
        </p:txBody>
      </p:sp>
      <p:sp>
        <p:nvSpPr>
          <p:cNvPr id="5141" name="Text Box 21">
            <a:extLst>
              <a:ext uri="{FF2B5EF4-FFF2-40B4-BE49-F238E27FC236}">
                <a16:creationId xmlns:a16="http://schemas.microsoft.com/office/drawing/2014/main" id="{35B845E5-B60A-4891-8B86-6B1E5907A5EE}"/>
              </a:ext>
            </a:extLst>
          </p:cNvPr>
          <p:cNvSpPr txBox="1">
            <a:spLocks noChangeArrowheads="1"/>
          </p:cNvSpPr>
          <p:nvPr/>
        </p:nvSpPr>
        <p:spPr bwMode="auto">
          <a:xfrm>
            <a:off x="8675688" y="6524625"/>
            <a:ext cx="468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994FF466-DECA-487A-9717-7121CC54A50E}"/>
              </a:ext>
            </a:extLst>
          </p:cNvPr>
          <p:cNvSpPr>
            <a:spLocks noGrp="1" noChangeArrowheads="1"/>
          </p:cNvSpPr>
          <p:nvPr>
            <p:ph type="body" idx="1"/>
          </p:nvPr>
        </p:nvSpPr>
        <p:spPr>
          <a:xfrm>
            <a:off x="250825" y="1052513"/>
            <a:ext cx="8713788" cy="4525962"/>
          </a:xfrm>
        </p:spPr>
        <p:txBody>
          <a:bodyPr/>
          <a:lstStyle/>
          <a:p>
            <a:pPr marL="609600" indent="-609600">
              <a:buFontTx/>
              <a:buAutoNum type="arabicPeriod"/>
            </a:pPr>
            <a:r>
              <a:rPr lang="sl-SI" altLang="sl-SI" sz="2000" b="1" i="1">
                <a:solidFill>
                  <a:schemeClr val="bg1"/>
                </a:solidFill>
                <a:latin typeface="Calligrapher" pitchFamily="2" charset="0"/>
              </a:rPr>
              <a:t>KROG IZ MODREGA KAMNA</a:t>
            </a:r>
            <a:r>
              <a:rPr lang="sl-SI" altLang="sl-SI" sz="2000" b="1" i="1">
                <a:solidFill>
                  <a:schemeClr val="bg1"/>
                </a:solidFill>
              </a:rPr>
              <a:t> - To je krog manjših kamnov modrikastega peščenca. Bilo naj bi jih 82.</a:t>
            </a:r>
          </a:p>
          <a:p>
            <a:pPr marL="609600" indent="-609600">
              <a:buFontTx/>
              <a:buAutoNum type="arabicPeriod"/>
            </a:pPr>
            <a:endParaRPr lang="sl-SI" altLang="sl-SI" sz="2000" b="1" i="1">
              <a:solidFill>
                <a:schemeClr val="bg1"/>
              </a:solidFill>
            </a:endParaRPr>
          </a:p>
          <a:p>
            <a:pPr marL="609600" indent="-609600">
              <a:buFontTx/>
              <a:buAutoNum type="arabicPeriod"/>
            </a:pPr>
            <a:r>
              <a:rPr lang="sl-SI" altLang="sl-SI" sz="2000" b="1" i="1">
                <a:solidFill>
                  <a:schemeClr val="bg1"/>
                </a:solidFill>
                <a:latin typeface="Calligrapher" pitchFamily="2" charset="0"/>
              </a:rPr>
              <a:t>MEGALITI</a:t>
            </a:r>
            <a:r>
              <a:rPr lang="sl-SI" altLang="sl-SI" sz="2000" b="1" i="1">
                <a:solidFill>
                  <a:schemeClr val="bg1"/>
                </a:solidFill>
              </a:rPr>
              <a:t> - Beseda označuje spomenike, ki so zgrajeni iz velikih kamnov in skal. Prihaja iz grščine, pomeni pa velik kamen</a:t>
            </a:r>
            <a:r>
              <a:rPr lang="sl-SI" altLang="sl-SI" b="1">
                <a:solidFill>
                  <a:schemeClr val="bg1"/>
                </a:solidFill>
              </a:rPr>
              <a:t> </a:t>
            </a:r>
          </a:p>
          <a:p>
            <a:pPr marL="609600" indent="-609600">
              <a:buFontTx/>
              <a:buAutoNum type="arabicPeriod"/>
            </a:pPr>
            <a:endParaRPr lang="sl-SI" altLang="sl-SI" sz="2000" b="1">
              <a:solidFill>
                <a:schemeClr val="bg1"/>
              </a:solidFill>
            </a:endParaRPr>
          </a:p>
          <a:p>
            <a:pPr marL="609600" indent="-609600">
              <a:buFontTx/>
              <a:buAutoNum type="arabicPeriod"/>
            </a:pPr>
            <a:r>
              <a:rPr lang="sl-SI" altLang="sl-SI" sz="2000" b="1">
                <a:solidFill>
                  <a:schemeClr val="bg1"/>
                </a:solidFill>
                <a:latin typeface="Calligrapher" pitchFamily="2" charset="0"/>
              </a:rPr>
              <a:t>OLTAR</a:t>
            </a:r>
            <a:r>
              <a:rPr lang="sl-SI" altLang="sl-SI" sz="2000" b="1">
                <a:solidFill>
                  <a:schemeClr val="bg1"/>
                </a:solidFill>
              </a:rPr>
              <a:t> – Namenjen je bil verjetno daritvam bogu ali bogovom</a:t>
            </a:r>
          </a:p>
          <a:p>
            <a:pPr marL="609600" indent="-609600">
              <a:buFontTx/>
              <a:buAutoNum type="arabicPeriod"/>
            </a:pPr>
            <a:endParaRPr lang="sl-SI" altLang="sl-SI" sz="2000">
              <a:solidFill>
                <a:schemeClr val="bg1"/>
              </a:solidFill>
            </a:endParaRPr>
          </a:p>
          <a:p>
            <a:pPr marL="609600" indent="-609600">
              <a:buFontTx/>
              <a:buAutoNum type="arabicPeriod"/>
            </a:pPr>
            <a:r>
              <a:rPr lang="sl-SI" altLang="sl-SI" sz="2000" b="1">
                <a:solidFill>
                  <a:schemeClr val="bg1"/>
                </a:solidFill>
                <a:latin typeface="Calligrapher" pitchFamily="2" charset="0"/>
              </a:rPr>
              <a:t>STONEHENGE</a:t>
            </a:r>
            <a:r>
              <a:rPr lang="sl-SI" altLang="sl-SI" sz="2000">
                <a:solidFill>
                  <a:schemeClr val="bg1"/>
                </a:solidFill>
              </a:rPr>
              <a:t> - </a:t>
            </a:r>
            <a:r>
              <a:rPr lang="sl-SI" altLang="sl-SI" sz="2000" b="1">
                <a:solidFill>
                  <a:schemeClr val="bg1"/>
                </a:solidFill>
              </a:rPr>
              <a:t>Ime Stonehenge je anglosaškega izvora, pomeni pa »kamnite vislice« oziroma »viseče kamne«.</a:t>
            </a:r>
            <a:r>
              <a:rPr lang="sl-SI" altLang="sl-SI" sz="2400">
                <a:solidFill>
                  <a:schemeClr val="bg1"/>
                </a:solidFill>
              </a:rPr>
              <a:t> </a:t>
            </a:r>
            <a:endParaRPr lang="sl-SI" altLang="sl-SI" sz="2000">
              <a:solidFill>
                <a:schemeClr val="bg1"/>
              </a:solidFill>
            </a:endParaRPr>
          </a:p>
          <a:p>
            <a:pPr marL="609600" indent="-609600">
              <a:buFontTx/>
              <a:buAutoNum type="arabicPeriod"/>
            </a:pPr>
            <a:endParaRPr lang="sl-SI" altLang="sl-SI" sz="2000">
              <a:solidFill>
                <a:schemeClr val="bg1"/>
              </a:solidFill>
            </a:endParaRPr>
          </a:p>
          <a:p>
            <a:pPr marL="609600" indent="-609600">
              <a:buFontTx/>
              <a:buAutoNum type="arabicPeriod"/>
            </a:pPr>
            <a:endParaRPr lang="sl-SI" altLang="sl-SI" sz="2000">
              <a:solidFill>
                <a:schemeClr val="bg1"/>
              </a:solidFill>
            </a:endParaRPr>
          </a:p>
          <a:p>
            <a:pPr marL="609600" indent="-609600">
              <a:buFontTx/>
              <a:buAutoNum type="arabicPeriod"/>
            </a:pPr>
            <a:endParaRPr lang="sl-SI" altLang="sl-SI" sz="2000"/>
          </a:p>
          <a:p>
            <a:pPr marL="609600" indent="-609600">
              <a:buFontTx/>
              <a:buAutoNum type="arabicPeriod"/>
            </a:pPr>
            <a:endParaRPr lang="sl-SI" altLang="sl-SI" sz="2000" i="1"/>
          </a:p>
          <a:p>
            <a:pPr marL="609600" indent="-609600">
              <a:buFontTx/>
              <a:buAutoNum type="arabicPeriod"/>
            </a:pPr>
            <a:endParaRPr lang="sl-SI" altLang="sl-SI" sz="2000" i="1"/>
          </a:p>
        </p:txBody>
      </p:sp>
      <p:sp>
        <p:nvSpPr>
          <p:cNvPr id="7172" name="Text Box 4">
            <a:extLst>
              <a:ext uri="{FF2B5EF4-FFF2-40B4-BE49-F238E27FC236}">
                <a16:creationId xmlns:a16="http://schemas.microsoft.com/office/drawing/2014/main" id="{6DEDD1F6-847F-473D-A45F-B8F1D42598C6}"/>
              </a:ext>
            </a:extLst>
          </p:cNvPr>
          <p:cNvSpPr txBox="1">
            <a:spLocks noChangeArrowheads="1"/>
          </p:cNvSpPr>
          <p:nvPr/>
        </p:nvSpPr>
        <p:spPr bwMode="auto">
          <a:xfrm>
            <a:off x="8675688" y="6453188"/>
            <a:ext cx="468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66B3128-49BF-4DA4-BC7F-BF90E44E1B04}"/>
              </a:ext>
            </a:extLst>
          </p:cNvPr>
          <p:cNvSpPr>
            <a:spLocks noGrp="1" noChangeArrowheads="1"/>
          </p:cNvSpPr>
          <p:nvPr>
            <p:ph type="title"/>
          </p:nvPr>
        </p:nvSpPr>
        <p:spPr/>
        <p:txBody>
          <a:bodyPr/>
          <a:lstStyle/>
          <a:p>
            <a:r>
              <a:rPr lang="sl-SI" altLang="sl-SI" sz="3200" b="1">
                <a:solidFill>
                  <a:srgbClr val="FF0066"/>
                </a:solidFill>
                <a:latin typeface="Calligrapher" pitchFamily="2" charset="0"/>
              </a:rPr>
              <a:t>Č</a:t>
            </a:r>
            <a:r>
              <a:rPr lang="sl-SI" altLang="sl-SI" sz="2800" b="1">
                <a:solidFill>
                  <a:srgbClr val="FF0066"/>
                </a:solidFill>
                <a:latin typeface="BlackChancery" pitchFamily="2" charset="0"/>
              </a:rPr>
              <a:t>AS    GRADNJE:</a:t>
            </a:r>
          </a:p>
        </p:txBody>
      </p:sp>
      <p:sp>
        <p:nvSpPr>
          <p:cNvPr id="21507" name="Rectangle 3">
            <a:extLst>
              <a:ext uri="{FF2B5EF4-FFF2-40B4-BE49-F238E27FC236}">
                <a16:creationId xmlns:a16="http://schemas.microsoft.com/office/drawing/2014/main" id="{BD900EAA-08F2-4664-8384-B7145EA0F3A4}"/>
              </a:ext>
            </a:extLst>
          </p:cNvPr>
          <p:cNvSpPr>
            <a:spLocks noGrp="1" noChangeArrowheads="1"/>
          </p:cNvSpPr>
          <p:nvPr>
            <p:ph type="body" idx="1"/>
          </p:nvPr>
        </p:nvSpPr>
        <p:spPr/>
        <p:txBody>
          <a:bodyPr/>
          <a:lstStyle/>
          <a:p>
            <a:pPr>
              <a:lnSpc>
                <a:spcPct val="80000"/>
              </a:lnSpc>
            </a:pPr>
            <a:r>
              <a:rPr lang="sl-SI" altLang="sl-SI" sz="1400" b="1">
                <a:solidFill>
                  <a:schemeClr val="bg1"/>
                </a:solidFill>
              </a:rPr>
              <a:t>Okoli leta 3100 pr.n.št. so zgradili okop in jarek ter izkopali t.i. Aubreyeve luknje (okoli leta 2700 pr.n.št.) v katerih so arheologi odkrili ostanke žarnih pokopov. Malo po izkopu Aubreyevih lukenj je kraj opustel. </a:t>
            </a:r>
          </a:p>
          <a:p>
            <a:pPr>
              <a:lnSpc>
                <a:spcPct val="80000"/>
              </a:lnSpc>
            </a:pPr>
            <a:r>
              <a:rPr lang="sl-SI" altLang="sl-SI" sz="1400" b="1">
                <a:solidFill>
                  <a:schemeClr val="bg1"/>
                </a:solidFill>
              </a:rPr>
              <a:t>Okrog leta 2200 pr.n.št. ( v različnih virih so različni podatki, vendar so omejeni na obdobje od 2400 pr.n.št. do 2100 pr.n.št.) so okoli središča postavili dva kroga iz modrikastega peščenca, vendar so čez približno 100 let kamne zunanjega kroga nadomestili z drugo vrsto peščenjaka, ki izvira iz 30 km oddaljenega kraja Marlborough Downs. Okoli leta 2150 pr.n.št. so začeli utrjevati prihodišče. V tem času bi utegnila biti postavljena še petna kamna.</a:t>
            </a:r>
          </a:p>
          <a:p>
            <a:pPr>
              <a:lnSpc>
                <a:spcPct val="80000"/>
              </a:lnSpc>
            </a:pPr>
            <a:r>
              <a:rPr lang="sl-SI" altLang="sl-SI" sz="1400" b="1">
                <a:solidFill>
                  <a:schemeClr val="bg1"/>
                </a:solidFill>
              </a:rPr>
              <a:t>Okoli leta 1500 pr.n.št. so bile izkopane luknje Y in Z. Prihodišče je bilo do konca speljano med letoma 1200 in 1000 pr.n.št.. Kraj je opustel okoli leta1100 pr.n.št., v času poljedelskih skupnosti.</a:t>
            </a:r>
          </a:p>
          <a:p>
            <a:pPr>
              <a:lnSpc>
                <a:spcPct val="80000"/>
              </a:lnSpc>
            </a:pPr>
            <a:r>
              <a:rPr lang="sl-SI" altLang="sl-SI" sz="1400" b="1">
                <a:solidFill>
                  <a:schemeClr val="bg1"/>
                </a:solidFill>
              </a:rPr>
              <a:t>	Iz vseh navedenih podatkov je razvidno, da je bil Stonehenge grajen v dveh obdobjih: ob koncu neolitika in ob začetku bronaste dobe. </a:t>
            </a:r>
          </a:p>
          <a:p>
            <a:pPr>
              <a:lnSpc>
                <a:spcPct val="80000"/>
              </a:lnSpc>
            </a:pPr>
            <a:r>
              <a:rPr lang="sl-SI" altLang="sl-SI" sz="1400" b="1">
                <a:solidFill>
                  <a:schemeClr val="bg1"/>
                </a:solidFill>
              </a:rPr>
              <a:t>	V neolitiku so se ljudje že stalno naselili in gradili mestom podobne naselbine. Bili so poljedelci in živinorejci. Začeli so razvijati keramično obrt in tkalstvo. Izpopolnjevati so začeli tudi loke, harpune, trnke, motike ter druga orožja in orodja. Živeli so v rodovih. Rodovi so se združevali plemena, plemena pa v plemenske zveze.</a:t>
            </a:r>
          </a:p>
          <a:p>
            <a:pPr>
              <a:lnSpc>
                <a:spcPct val="80000"/>
              </a:lnSpc>
            </a:pPr>
            <a:r>
              <a:rPr lang="sl-SI" altLang="sl-SI" sz="1400" b="1">
                <a:solidFill>
                  <a:schemeClr val="bg1"/>
                </a:solidFill>
              </a:rPr>
              <a:t>	V bronasti dobi so začeli ljudje za izdelavo orodij in orožij uporabljati zlitino bakra in kositra (10-30% kositra in 70-90% bakra). Začeli sta se razvijati obrt in menjalna trgovina, pojavljati pa so se začele premoženjske razlike med ljudmi. Pojavila se je kultura žarnih grobišč.</a:t>
            </a:r>
          </a:p>
        </p:txBody>
      </p:sp>
      <p:sp>
        <p:nvSpPr>
          <p:cNvPr id="21508" name="Text Box 4">
            <a:extLst>
              <a:ext uri="{FF2B5EF4-FFF2-40B4-BE49-F238E27FC236}">
                <a16:creationId xmlns:a16="http://schemas.microsoft.com/office/drawing/2014/main" id="{89BE459F-21FD-4C0B-B65C-0B112C08EA27}"/>
              </a:ext>
            </a:extLst>
          </p:cNvPr>
          <p:cNvSpPr txBox="1">
            <a:spLocks noChangeArrowheads="1"/>
          </p:cNvSpPr>
          <p:nvPr/>
        </p:nvSpPr>
        <p:spPr bwMode="auto">
          <a:xfrm>
            <a:off x="8675688" y="6453188"/>
            <a:ext cx="468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a:extLst>
              <a:ext uri="{FF2B5EF4-FFF2-40B4-BE49-F238E27FC236}">
                <a16:creationId xmlns:a16="http://schemas.microsoft.com/office/drawing/2014/main" id="{1DEDC5BF-90DA-4BFE-851B-1F7D6854D018}"/>
              </a:ext>
            </a:extLst>
          </p:cNvPr>
          <p:cNvSpPr txBox="1">
            <a:spLocks noChangeArrowheads="1"/>
          </p:cNvSpPr>
          <p:nvPr/>
        </p:nvSpPr>
        <p:spPr bwMode="auto">
          <a:xfrm>
            <a:off x="468313" y="692150"/>
            <a:ext cx="806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8204" name="Rectangle 12">
            <a:extLst>
              <a:ext uri="{FF2B5EF4-FFF2-40B4-BE49-F238E27FC236}">
                <a16:creationId xmlns:a16="http://schemas.microsoft.com/office/drawing/2014/main" id="{DDF2B2B4-0825-4B79-A794-8253192B689E}"/>
              </a:ext>
            </a:extLst>
          </p:cNvPr>
          <p:cNvSpPr>
            <a:spLocks noGrp="1" noChangeArrowheads="1"/>
          </p:cNvSpPr>
          <p:nvPr>
            <p:ph type="title"/>
          </p:nvPr>
        </p:nvSpPr>
        <p:spPr/>
        <p:txBody>
          <a:bodyPr/>
          <a:lstStyle/>
          <a:p>
            <a:endParaRPr lang="sl-SI" altLang="sl-SI"/>
          </a:p>
        </p:txBody>
      </p:sp>
      <p:pic>
        <p:nvPicPr>
          <p:cNvPr id="8198" name="Picture 6">
            <a:extLst>
              <a:ext uri="{FF2B5EF4-FFF2-40B4-BE49-F238E27FC236}">
                <a16:creationId xmlns:a16="http://schemas.microsoft.com/office/drawing/2014/main" id="{49AAE4C1-DA10-4E6B-8D5D-427FD81A7C0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32363" y="260350"/>
            <a:ext cx="4038600" cy="2689225"/>
          </a:xfrm>
          <a:noFill/>
          <a:ln/>
        </p:spPr>
      </p:pic>
      <p:sp>
        <p:nvSpPr>
          <p:cNvPr id="8200" name="Text Box 8">
            <a:extLst>
              <a:ext uri="{FF2B5EF4-FFF2-40B4-BE49-F238E27FC236}">
                <a16:creationId xmlns:a16="http://schemas.microsoft.com/office/drawing/2014/main" id="{B962BE38-1937-4365-9722-E8A33282FB64}"/>
              </a:ext>
            </a:extLst>
          </p:cNvPr>
          <p:cNvSpPr txBox="1">
            <a:spLocks noChangeArrowheads="1"/>
          </p:cNvSpPr>
          <p:nvPr/>
        </p:nvSpPr>
        <p:spPr bwMode="auto">
          <a:xfrm>
            <a:off x="0" y="3357563"/>
            <a:ext cx="91440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a:solidFill>
                  <a:schemeClr val="bg1"/>
                </a:solidFill>
              </a:rPr>
              <a:t>Arheologi trdijo, da je znameniti Stonehenge zgradila družina iz Welsa. </a:t>
            </a:r>
            <a:br>
              <a:rPr lang="sl-SI" altLang="sl-SI" b="1">
                <a:solidFill>
                  <a:schemeClr val="bg1"/>
                </a:solidFill>
              </a:rPr>
            </a:br>
            <a:br>
              <a:rPr lang="sl-SI" altLang="sl-SI" b="1">
                <a:solidFill>
                  <a:schemeClr val="bg1"/>
                </a:solidFill>
              </a:rPr>
            </a:br>
            <a:r>
              <a:rPr lang="sl-SI" altLang="sl-SI" b="1">
                <a:solidFill>
                  <a:schemeClr val="bg1"/>
                </a:solidFill>
              </a:rPr>
              <a:t>Kemijske analize 4.300 let starih zob sedmih ljudi, ki so jih odkrili na področju Boscombe Down, Wiltshire, so pokazale, da prihajajo iz jugozahodnega dela Walesa ali jezera District. </a:t>
            </a:r>
            <a:br>
              <a:rPr lang="sl-SI" altLang="sl-SI" b="1">
                <a:solidFill>
                  <a:schemeClr val="bg1"/>
                </a:solidFill>
              </a:rPr>
            </a:br>
            <a:br>
              <a:rPr lang="sl-SI" altLang="sl-SI" b="1">
                <a:solidFill>
                  <a:schemeClr val="bg1"/>
                </a:solidFill>
              </a:rPr>
            </a:br>
            <a:r>
              <a:rPr lang="sl-SI" altLang="sl-SI" b="1">
                <a:solidFill>
                  <a:schemeClr val="bg1"/>
                </a:solidFill>
              </a:rPr>
              <a:t>Ker so kamni Stonehengea iz modre galice, pomeni, da so jih prinesli z gorovja Preseli v Pembrokeshiru, zato so strokovnjaki še toliko bolj prepričani v to, da so bili graditelji Stonehengea prebivalci Walesa.</a:t>
            </a:r>
            <a:r>
              <a:rPr lang="sl-SI" altLang="sl-SI">
                <a:solidFill>
                  <a:schemeClr val="bg1"/>
                </a:solidFill>
              </a:rPr>
              <a:t> </a:t>
            </a:r>
          </a:p>
        </p:txBody>
      </p:sp>
      <p:sp>
        <p:nvSpPr>
          <p:cNvPr id="8201" name="Text Box 9">
            <a:extLst>
              <a:ext uri="{FF2B5EF4-FFF2-40B4-BE49-F238E27FC236}">
                <a16:creationId xmlns:a16="http://schemas.microsoft.com/office/drawing/2014/main" id="{4716C810-36F1-49F5-BF16-339899B97EAC}"/>
              </a:ext>
            </a:extLst>
          </p:cNvPr>
          <p:cNvSpPr txBox="1">
            <a:spLocks noChangeArrowheads="1"/>
          </p:cNvSpPr>
          <p:nvPr/>
        </p:nvSpPr>
        <p:spPr bwMode="auto">
          <a:xfrm>
            <a:off x="179388" y="3573463"/>
            <a:ext cx="4716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8202" name="Text Box 10">
            <a:extLst>
              <a:ext uri="{FF2B5EF4-FFF2-40B4-BE49-F238E27FC236}">
                <a16:creationId xmlns:a16="http://schemas.microsoft.com/office/drawing/2014/main" id="{BAF1DD5D-90C9-4FF6-BE55-1E01175BD220}"/>
              </a:ext>
            </a:extLst>
          </p:cNvPr>
          <p:cNvSpPr txBox="1">
            <a:spLocks noChangeArrowheads="1"/>
          </p:cNvSpPr>
          <p:nvPr/>
        </p:nvSpPr>
        <p:spPr bwMode="auto">
          <a:xfrm>
            <a:off x="179388" y="333375"/>
            <a:ext cx="5329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pic>
        <p:nvPicPr>
          <p:cNvPr id="8203" name="Picture 11">
            <a:extLst>
              <a:ext uri="{FF2B5EF4-FFF2-40B4-BE49-F238E27FC236}">
                <a16:creationId xmlns:a16="http://schemas.microsoft.com/office/drawing/2014/main" id="{F4666F0B-2351-4A52-8AE9-0C1771FE820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9388" y="260350"/>
            <a:ext cx="4643437" cy="2686050"/>
          </a:xfrm>
          <a:noFill/>
          <a:ln/>
        </p:spPr>
      </p:pic>
      <p:sp>
        <p:nvSpPr>
          <p:cNvPr id="8206" name="Text Box 14">
            <a:extLst>
              <a:ext uri="{FF2B5EF4-FFF2-40B4-BE49-F238E27FC236}">
                <a16:creationId xmlns:a16="http://schemas.microsoft.com/office/drawing/2014/main" id="{B2B8665C-4BC6-4D26-B2AF-CE30AFFECBCA}"/>
              </a:ext>
            </a:extLst>
          </p:cNvPr>
          <p:cNvSpPr txBox="1">
            <a:spLocks noChangeArrowheads="1"/>
          </p:cNvSpPr>
          <p:nvPr/>
        </p:nvSpPr>
        <p:spPr bwMode="auto">
          <a:xfrm>
            <a:off x="8748713" y="6524625"/>
            <a:ext cx="395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9</a:t>
            </a:r>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On-screen Show (4:3)</PresentationFormat>
  <Paragraphs>82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BlackChancery</vt:lpstr>
      <vt:lpstr>Calligrapher</vt:lpstr>
      <vt:lpstr>Privzeti načrt</vt:lpstr>
      <vt:lpstr>STONEHENGE</vt:lpstr>
      <vt:lpstr>UVOD</vt:lpstr>
      <vt:lpstr>STONEHENGE</vt:lpstr>
      <vt:lpstr>NAMEN   GRADNJE:</vt:lpstr>
      <vt:lpstr>POTEK     GRADNJE:</vt:lpstr>
      <vt:lpstr>SESTAVA:</vt:lpstr>
      <vt:lpstr>PowerPoint Presentation</vt:lpstr>
      <vt:lpstr>ČAS    GRADNJE:</vt:lpstr>
      <vt:lpstr>PowerPoint Presentation</vt:lpstr>
      <vt:lpstr>¸ZAKAJ  JE  SVETOVNA  ZNAMENITOST:</vt:lpstr>
      <vt:lpstr>PowerPoint Presentation</vt:lpstr>
      <vt:lpstr>VIRI:</vt:lpstr>
      <vt:lpstr>KAZALO: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2019-06-03T09:16:48Z</dcterms:created>
  <dcterms:modified xsi:type="dcterms:W3CDTF">2019-06-03T09:16:48Z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