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56" r:id="rId3"/>
    <p:sldId id="274" r:id="rId4"/>
    <p:sldId id="276" r:id="rId5"/>
    <p:sldId id="275" r:id="rId6"/>
    <p:sldId id="277" r:id="rId7"/>
    <p:sldId id="262" r:id="rId8"/>
    <p:sldId id="263" r:id="rId9"/>
    <p:sldId id="265" r:id="rId10"/>
    <p:sldId id="266" r:id="rId11"/>
    <p:sldId id="267" r:id="rId12"/>
    <p:sldId id="278" r:id="rId13"/>
    <p:sldId id="279" r:id="rId14"/>
    <p:sldId id="280" r:id="rId15"/>
    <p:sldId id="281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>
      <p:cViewPr varScale="1">
        <p:scale>
          <a:sx n="80" d="100"/>
          <a:sy n="80" d="100"/>
        </p:scale>
        <p:origin x="108" y="81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48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POTNIKI PO RAZREDIH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92-4152-9997-84D5411CCC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392-4152-9997-84D5411CCCF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392-4152-9997-84D5411CCCF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l-SI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1. RAZRED</c:v>
                </c:pt>
                <c:pt idx="1">
                  <c:v>2. RAZRED</c:v>
                </c:pt>
                <c:pt idx="2">
                  <c:v>3. RAZRED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324</c:v>
                </c:pt>
                <c:pt idx="1">
                  <c:v>284</c:v>
                </c:pt>
                <c:pt idx="2">
                  <c:v>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F0-4252-8CB4-1F72F9C526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l-S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l-SI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0.00958</cdr:x>
      <cdr:y>0.3215</cdr:y>
    </cdr:from>
    <cdr:to>
      <cdr:x>0.29675</cdr:x>
      <cdr:y>0.58943</cdr:y>
    </cdr:to>
    <cdr:sp macro="" textlink="">
      <cdr:nvSpPr>
        <cdr:cNvPr id="2" name="PoljeZBesedilom 1"/>
        <cdr:cNvSpPr txBox="1"/>
      </cdr:nvSpPr>
      <cdr:spPr>
        <a:xfrm xmlns:a="http://schemas.openxmlformats.org/drawingml/2006/main">
          <a:off x="117748" y="2204864"/>
          <a:ext cx="3528392" cy="183742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pPr>
            <a:lnSpc>
              <a:spcPct val="90000"/>
            </a:lnSpc>
          </a:pPr>
          <a:r>
            <a:rPr lang="sl-SI" sz="1800" dirty="0"/>
            <a:t>- 4 Slovenci,</a:t>
          </a:r>
        </a:p>
        <a:p xmlns:a="http://schemas.openxmlformats.org/drawingml/2006/main">
          <a:pPr>
            <a:lnSpc>
              <a:spcPct val="90000"/>
            </a:lnSpc>
          </a:pPr>
          <a:r>
            <a:rPr lang="sl-SI" sz="1800" dirty="0"/>
            <a:t>- Cena potovanja v prvem razredu: 4.700 ameriških dolarjev oz. 50.000 današnjih dolarjev</a:t>
          </a:r>
        </a:p>
        <a:p xmlns:a="http://schemas.openxmlformats.org/drawingml/2006/main">
          <a:pPr>
            <a:lnSpc>
              <a:spcPct val="90000"/>
            </a:lnSpc>
          </a:pPr>
          <a:endParaRPr lang="sl-SI" sz="1800" dirty="0"/>
        </a:p>
        <a:p xmlns:a="http://schemas.openxmlformats.org/drawingml/2006/main">
          <a:pPr>
            <a:lnSpc>
              <a:spcPct val="90000"/>
            </a:lnSpc>
          </a:pP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sl-SI"/>
              <a:t>8. 07. 2019</a:t>
            </a:fld>
            <a:endParaRPr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 dirty="0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sl-SI" noProof="0" smtClean="0"/>
              <a:t>8. 07. 2019</a:t>
            </a:fld>
            <a:endParaRPr lang="sl-SI" noProof="0" dirty="0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 dirty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6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793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8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9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ročno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sl-SI" noProof="0" dirty="0">
              <a:solidFill>
                <a:schemeClr val="lt1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noProof="0"/>
              <a:t>Kliknite, da uredite slog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l-SI" noProof="0" smtClean="0"/>
              <a:t>8. 07. 2019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l-SI" noProof="0" smtClean="0"/>
              <a:t>8. 07. 2019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l-SI" noProof="0" smtClean="0"/>
              <a:t>8. 07. 2019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noProof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l-SI" noProof="0" smtClean="0"/>
              <a:t>8. 07. 2019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l-SI" noProof="0" smtClean="0"/>
              <a:t>8. 07. 2019</a:t>
            </a:fld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noProof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noProof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l-SI" noProof="0" smtClean="0"/>
              <a:t>8. 07. 2019</a:t>
            </a:fld>
            <a:endParaRPr lang="sl-SI" noProof="0" dirty="0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l-SI" noProof="0" smtClean="0"/>
              <a:t>8. 07. 2019</a:t>
            </a:fld>
            <a:endParaRPr lang="sl-SI" noProof="0" dirty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l-SI" noProof="0" smtClean="0"/>
              <a:t>8. 07. 2019</a:t>
            </a:fld>
            <a:endParaRPr lang="sl-SI" noProof="0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noProof="0"/>
              <a:t>Uredite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noProof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l-SI" noProof="0" smtClean="0"/>
              <a:t>8. 07. 2019</a:t>
            </a:fld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sl-SI" noProof="0"/>
              <a:t>Uredite slog naslova matrice</a:t>
            </a:r>
            <a:endParaRPr lang="sl-SI" noProof="0" dirty="0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noProof="0"/>
              <a:t>Kliknite ikono, če želite dodati sliko</a:t>
            </a:r>
            <a:endParaRPr lang="sl-SI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noProof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sl-SI" noProof="0" smtClean="0"/>
              <a:t>8. 07. 2019</a:t>
            </a:fld>
            <a:endParaRPr lang="sl-SI" noProof="0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noProof="0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noProof="0" dirty="0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sl-SI" noProof="0" smtClean="0"/>
              <a:pPr/>
              <a:t>8. 07. 2019</a:t>
            </a:fld>
            <a:endParaRPr lang="sl-SI" noProof="0" dirty="0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sl-SI" noProof="0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tvslo.si/svet/100-let-od-usodnega-srecanja-ledene-gore-in-titanika/280670" TargetMode="External"/><Relationship Id="rId2" Type="http://schemas.openxmlformats.org/officeDocument/2006/relationships/hyperlink" Target="https://sl.wikipedia.org/wiki/RMS_Titani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lideshare.net/shareslides321/titanic-present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l-SI" sz="44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RMS </a:t>
            </a:r>
            <a:r>
              <a:rPr lang="sl-SI" sz="4400" b="0" i="0" baseline="0" dirty="0" err="1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Titanic</a:t>
            </a:r>
            <a:endParaRPr lang="sl-SI" sz="44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endParaRPr lang="sl-SI" dirty="0">
              <a:solidFill>
                <a:srgbClr val="545454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" t="18204" r="5284" b="25362"/>
          <a:stretch/>
        </p:blipFill>
        <p:spPr>
          <a:xfrm>
            <a:off x="1217612" y="44624"/>
            <a:ext cx="8559661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332656"/>
            <a:ext cx="5999584" cy="3274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468" y="332656"/>
            <a:ext cx="5152343" cy="3526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52" y="3931376"/>
            <a:ext cx="2303557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3789040"/>
            <a:ext cx="4078694" cy="2307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117" y="3933056"/>
            <a:ext cx="4078694" cy="277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084" y="1124744"/>
            <a:ext cx="5688632" cy="4639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0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ISKANJE RAZBITIN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err="1"/>
              <a:t>Francosko-ameriški</a:t>
            </a:r>
            <a:r>
              <a:rPr lang="en-US" sz="1800" dirty="0"/>
              <a:t> </a:t>
            </a:r>
            <a:r>
              <a:rPr lang="en-US" sz="1800" dirty="0" err="1"/>
              <a:t>ekspediciji</a:t>
            </a:r>
            <a:r>
              <a:rPr lang="en-US" sz="1800" dirty="0"/>
              <a:t> je </a:t>
            </a:r>
            <a:r>
              <a:rPr lang="en-US" sz="1800" dirty="0" err="1"/>
              <a:t>uspelo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globini</a:t>
            </a:r>
            <a:r>
              <a:rPr lang="en-US" sz="1800" dirty="0"/>
              <a:t> 3.800 m </a:t>
            </a:r>
            <a:r>
              <a:rPr lang="en-US" sz="1800" dirty="0" err="1"/>
              <a:t>odkriti</a:t>
            </a:r>
            <a:r>
              <a:rPr lang="sl-SI" sz="1800" dirty="0"/>
              <a:t> razbitino,</a:t>
            </a:r>
          </a:p>
          <a:p>
            <a:r>
              <a:rPr lang="sl-SI" sz="1800" dirty="0"/>
              <a:t>R</a:t>
            </a:r>
            <a:r>
              <a:rPr lang="en-US" sz="1800" dirty="0" err="1"/>
              <a:t>azbitine</a:t>
            </a:r>
            <a:r>
              <a:rPr lang="en-US" sz="1800" dirty="0"/>
              <a:t> </a:t>
            </a:r>
            <a:r>
              <a:rPr lang="en-US" sz="1800" dirty="0" err="1"/>
              <a:t>ladje</a:t>
            </a:r>
            <a:r>
              <a:rPr lang="sl-SI" sz="1800" dirty="0"/>
              <a:t> so se</a:t>
            </a:r>
            <a:r>
              <a:rPr lang="en-US" sz="1800" dirty="0"/>
              <a:t> </a:t>
            </a:r>
            <a:r>
              <a:rPr lang="en-US" sz="1800" dirty="0" err="1"/>
              <a:t>nahaja</a:t>
            </a:r>
            <a:r>
              <a:rPr lang="sl-SI" sz="1800" dirty="0"/>
              <a:t>le</a:t>
            </a:r>
            <a:r>
              <a:rPr lang="en-US" sz="1800" dirty="0"/>
              <a:t> 21,2 km od </a:t>
            </a:r>
            <a:r>
              <a:rPr lang="en-US" sz="1800" dirty="0" err="1"/>
              <a:t>njenega</a:t>
            </a:r>
            <a:r>
              <a:rPr lang="en-US" sz="1800" dirty="0"/>
              <a:t> </a:t>
            </a:r>
            <a:r>
              <a:rPr lang="en-US" sz="1800" dirty="0" err="1"/>
              <a:t>zadnjega</a:t>
            </a:r>
            <a:r>
              <a:rPr lang="en-US" sz="1800" dirty="0"/>
              <a:t> </a:t>
            </a:r>
            <a:r>
              <a:rPr lang="en-US" sz="1800" dirty="0" err="1"/>
              <a:t>položaja</a:t>
            </a:r>
            <a:r>
              <a:rPr lang="en-US" sz="1800" dirty="0"/>
              <a:t> </a:t>
            </a:r>
            <a:r>
              <a:rPr lang="en-US" sz="1800" dirty="0" err="1"/>
              <a:t>kar</a:t>
            </a:r>
            <a:r>
              <a:rPr lang="en-US" sz="1800" dirty="0"/>
              <a:t> </a:t>
            </a:r>
            <a:r>
              <a:rPr lang="en-US" sz="1800" dirty="0" err="1"/>
              <a:t>pomeni</a:t>
            </a:r>
            <a:r>
              <a:rPr lang="en-US" sz="1800" dirty="0"/>
              <a:t>, da so bile </a:t>
            </a:r>
            <a:r>
              <a:rPr lang="sl-SI" sz="1800" dirty="0"/>
              <a:t>lahko </a:t>
            </a:r>
            <a:r>
              <a:rPr lang="en-US" sz="1800" dirty="0" err="1"/>
              <a:t>posredovane</a:t>
            </a:r>
            <a:r>
              <a:rPr lang="en-US" sz="1800" dirty="0"/>
              <a:t> </a:t>
            </a:r>
            <a:r>
              <a:rPr lang="en-US" sz="1800" dirty="0" err="1"/>
              <a:t>napačne</a:t>
            </a:r>
            <a:r>
              <a:rPr lang="en-US" sz="1800" dirty="0"/>
              <a:t> </a:t>
            </a:r>
            <a:r>
              <a:rPr lang="en-US" sz="1800" dirty="0" err="1"/>
              <a:t>koordinate</a:t>
            </a:r>
            <a:r>
              <a:rPr lang="en-US" sz="1800" dirty="0"/>
              <a:t> o </a:t>
            </a:r>
            <a:r>
              <a:rPr lang="en-US" sz="1800" dirty="0" err="1"/>
              <a:t>lokaciji</a:t>
            </a:r>
            <a:r>
              <a:rPr lang="en-US" sz="1800" dirty="0"/>
              <a:t> </a:t>
            </a:r>
            <a:r>
              <a:rPr lang="sl-SI" sz="1800" dirty="0" err="1"/>
              <a:t>potopljajoče</a:t>
            </a:r>
            <a:r>
              <a:rPr lang="sl-SI" sz="1800" dirty="0"/>
              <a:t> ladje,</a:t>
            </a:r>
          </a:p>
          <a:p>
            <a:r>
              <a:rPr lang="en-US" sz="1800" dirty="0"/>
              <a:t>Od </a:t>
            </a:r>
            <a:r>
              <a:rPr lang="en-US" sz="1800" dirty="0" err="1"/>
              <a:t>leta</a:t>
            </a:r>
            <a:r>
              <a:rPr lang="en-US" sz="1800" dirty="0"/>
              <a:t> 1985, </a:t>
            </a:r>
            <a:r>
              <a:rPr lang="en-US" sz="1800" dirty="0" err="1"/>
              <a:t>ko</a:t>
            </a:r>
            <a:r>
              <a:rPr lang="en-US" sz="1800" dirty="0"/>
              <a:t> je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razbitina</a:t>
            </a:r>
            <a:r>
              <a:rPr lang="en-US" sz="1800" dirty="0"/>
              <a:t> </a:t>
            </a:r>
            <a:r>
              <a:rPr lang="en-US" sz="1800" dirty="0" err="1"/>
              <a:t>odkrita</a:t>
            </a:r>
            <a:r>
              <a:rPr lang="en-US" sz="1800" dirty="0"/>
              <a:t>, pa do </a:t>
            </a:r>
            <a:r>
              <a:rPr lang="en-US" sz="1800" dirty="0" err="1"/>
              <a:t>danes</a:t>
            </a:r>
            <a:r>
              <a:rPr lang="en-US" sz="1800" dirty="0"/>
              <a:t> je </a:t>
            </a:r>
            <a:r>
              <a:rPr lang="en-US" sz="1800" dirty="0" err="1"/>
              <a:t>ostanke</a:t>
            </a:r>
            <a:r>
              <a:rPr lang="en-US" sz="1800" dirty="0"/>
              <a:t> </a:t>
            </a:r>
            <a:r>
              <a:rPr lang="en-US" sz="1800" dirty="0" err="1"/>
              <a:t>ladje</a:t>
            </a:r>
            <a:r>
              <a:rPr lang="en-US" sz="1800" dirty="0"/>
              <a:t> </a:t>
            </a:r>
            <a:r>
              <a:rPr lang="en-US" sz="1800" dirty="0" err="1"/>
              <a:t>obiskalo</a:t>
            </a:r>
            <a:r>
              <a:rPr lang="en-US" sz="1800" dirty="0"/>
              <a:t> </a:t>
            </a:r>
            <a:r>
              <a:rPr lang="en-US" sz="1800" dirty="0" err="1"/>
              <a:t>že</a:t>
            </a:r>
            <a:r>
              <a:rPr lang="en-US" sz="1800" dirty="0"/>
              <a:t> </a:t>
            </a:r>
            <a:r>
              <a:rPr lang="en-US" sz="1800" dirty="0" err="1"/>
              <a:t>veliko</a:t>
            </a:r>
            <a:r>
              <a:rPr lang="en-US" sz="1800" dirty="0"/>
              <a:t> </a:t>
            </a:r>
            <a:r>
              <a:rPr lang="en-US" sz="1800" dirty="0" err="1"/>
              <a:t>odprav</a:t>
            </a:r>
            <a:r>
              <a:rPr lang="en-US" sz="1800" dirty="0"/>
              <a:t>, </a:t>
            </a:r>
            <a:r>
              <a:rPr lang="en-US" sz="1800" dirty="0" err="1"/>
              <a:t>nekatere</a:t>
            </a:r>
            <a:r>
              <a:rPr lang="en-US" sz="1800" dirty="0"/>
              <a:t> </a:t>
            </a:r>
            <a:r>
              <a:rPr lang="en-US" sz="1800" dirty="0" err="1"/>
              <a:t>izmed</a:t>
            </a:r>
            <a:r>
              <a:rPr lang="en-US" sz="1800" dirty="0"/>
              <a:t> </a:t>
            </a:r>
            <a:r>
              <a:rPr lang="en-US" sz="1800" dirty="0" err="1"/>
              <a:t>njih</a:t>
            </a:r>
            <a:r>
              <a:rPr lang="en-US" sz="1800" dirty="0"/>
              <a:t> so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površje</a:t>
            </a:r>
            <a:r>
              <a:rPr lang="en-US" sz="1800" dirty="0"/>
              <a:t> </a:t>
            </a:r>
            <a:r>
              <a:rPr lang="en-US" sz="1800" dirty="0" err="1"/>
              <a:t>dvignile</a:t>
            </a:r>
            <a:r>
              <a:rPr lang="en-US" sz="1800" dirty="0"/>
              <a:t> </a:t>
            </a:r>
            <a:r>
              <a:rPr lang="en-US" sz="1800" dirty="0" err="1"/>
              <a:t>tudi</a:t>
            </a:r>
            <a:r>
              <a:rPr lang="en-US" sz="1800" dirty="0"/>
              <a:t> </a:t>
            </a:r>
            <a:r>
              <a:rPr lang="en-US" sz="1800" dirty="0" err="1"/>
              <a:t>številne</a:t>
            </a:r>
            <a:r>
              <a:rPr lang="en-US" sz="1800" dirty="0"/>
              <a:t> </a:t>
            </a:r>
            <a:r>
              <a:rPr lang="en-US" sz="1800" dirty="0" err="1"/>
              <a:t>ladijske</a:t>
            </a:r>
            <a:r>
              <a:rPr lang="en-US" sz="1800" dirty="0"/>
              <a:t> </a:t>
            </a:r>
            <a:r>
              <a:rPr lang="en-US" sz="1800" dirty="0" err="1"/>
              <a:t>predmete</a:t>
            </a:r>
            <a:r>
              <a:rPr lang="en-US" sz="1800" dirty="0"/>
              <a:t>, </a:t>
            </a:r>
            <a:r>
              <a:rPr lang="en-US" sz="1800" dirty="0" err="1"/>
              <a:t>ki</a:t>
            </a:r>
            <a:r>
              <a:rPr lang="en-US" sz="1800" dirty="0"/>
              <a:t> so </a:t>
            </a:r>
            <a:r>
              <a:rPr lang="en-US" sz="1800" dirty="0" err="1"/>
              <a:t>danes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ogled v </a:t>
            </a:r>
            <a:r>
              <a:rPr lang="en-US" sz="1800" dirty="0" err="1"/>
              <a:t>muzejih</a:t>
            </a:r>
            <a:r>
              <a:rPr lang="en-US" sz="1800" dirty="0"/>
              <a:t>,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dražbah</a:t>
            </a:r>
            <a:r>
              <a:rPr lang="en-US" sz="1800" dirty="0"/>
              <a:t> in </a:t>
            </a:r>
            <a:r>
              <a:rPr lang="en-US" sz="1800" dirty="0" err="1"/>
              <a:t>razstavah</a:t>
            </a:r>
            <a:r>
              <a:rPr lang="en-US" sz="1800" dirty="0"/>
              <a:t> v </a:t>
            </a:r>
            <a:r>
              <a:rPr lang="en-US" sz="1800" dirty="0" err="1"/>
              <a:t>čast</a:t>
            </a:r>
            <a:r>
              <a:rPr lang="en-US" sz="1800" dirty="0"/>
              <a:t> </a:t>
            </a:r>
            <a:r>
              <a:rPr lang="en-US" sz="1800" dirty="0" err="1"/>
              <a:t>Titanika</a:t>
            </a:r>
            <a:r>
              <a:rPr lang="sl-SI" sz="1800" dirty="0"/>
              <a:t>.</a:t>
            </a:r>
            <a:endParaRPr lang="en-US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96" y="4077423"/>
            <a:ext cx="3665984" cy="2062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347" y="3985774"/>
            <a:ext cx="3207736" cy="2245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78" y="4054195"/>
            <a:ext cx="2520364" cy="1681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6731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17614" y="476672"/>
            <a:ext cx="9753600" cy="346050"/>
          </a:xfrm>
        </p:spPr>
        <p:txBody>
          <a:bodyPr>
            <a:normAutofit fontScale="90000"/>
          </a:bodyPr>
          <a:lstStyle/>
          <a:p>
            <a:r>
              <a:rPr lang="sl-SI" dirty="0"/>
              <a:t>ZANIMIVOSTI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17614" y="548680"/>
            <a:ext cx="9753600" cy="5623520"/>
          </a:xfrm>
        </p:spPr>
        <p:txBody>
          <a:bodyPr>
            <a:normAutofit fontScale="92500" lnSpcReduction="10000"/>
          </a:bodyPr>
          <a:lstStyle/>
          <a:p>
            <a:endParaRPr lang="sl-SI" sz="1800" dirty="0"/>
          </a:p>
          <a:p>
            <a:r>
              <a:rPr lang="en-US" sz="1800" dirty="0" err="1"/>
              <a:t>Število</a:t>
            </a:r>
            <a:r>
              <a:rPr lang="en-US" sz="1800" dirty="0"/>
              <a:t> </a:t>
            </a:r>
            <a:r>
              <a:rPr lang="en-US" sz="1800" dirty="0" err="1"/>
              <a:t>sedežev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reševalnih</a:t>
            </a:r>
            <a:r>
              <a:rPr lang="en-US" sz="1800" dirty="0"/>
              <a:t> </a:t>
            </a:r>
            <a:r>
              <a:rPr lang="en-US" sz="1800" dirty="0" err="1"/>
              <a:t>čolnih</a:t>
            </a:r>
            <a:r>
              <a:rPr lang="en-US" sz="1800" dirty="0"/>
              <a:t>, </a:t>
            </a:r>
            <a:r>
              <a:rPr lang="en-US" sz="1800" dirty="0" err="1"/>
              <a:t>ki</a:t>
            </a:r>
            <a:r>
              <a:rPr lang="en-US" sz="1800" dirty="0"/>
              <a:t> </a:t>
            </a:r>
            <a:r>
              <a:rPr lang="en-US" sz="1800" dirty="0" err="1"/>
              <a:t>jih</a:t>
            </a:r>
            <a:r>
              <a:rPr lang="en-US" sz="1800" dirty="0"/>
              <a:t> je </a:t>
            </a:r>
            <a:r>
              <a:rPr lang="en-US" sz="1800" dirty="0" err="1"/>
              <a:t>zahteval</a:t>
            </a:r>
            <a:r>
              <a:rPr lang="en-US" sz="1800" dirty="0"/>
              <a:t> </a:t>
            </a:r>
            <a:r>
              <a:rPr lang="en-US" sz="1800" dirty="0" err="1"/>
              <a:t>zakon</a:t>
            </a:r>
            <a:r>
              <a:rPr lang="en-US" sz="1800" dirty="0"/>
              <a:t>: </a:t>
            </a:r>
            <a:r>
              <a:rPr lang="en-US" sz="1800" b="1" i="1" dirty="0"/>
              <a:t>962</a:t>
            </a:r>
            <a:br>
              <a:rPr lang="en-US" sz="1800" b="1" i="1" dirty="0"/>
            </a:br>
            <a:r>
              <a:rPr lang="en-US" sz="1800" dirty="0" err="1"/>
              <a:t>Število</a:t>
            </a:r>
            <a:r>
              <a:rPr lang="en-US" sz="1800" dirty="0"/>
              <a:t> </a:t>
            </a:r>
            <a:r>
              <a:rPr lang="en-US" sz="1800" dirty="0" err="1"/>
              <a:t>sedežev</a:t>
            </a:r>
            <a:r>
              <a:rPr lang="en-US" sz="1800" dirty="0"/>
              <a:t>, </a:t>
            </a:r>
            <a:r>
              <a:rPr lang="en-US" sz="1800" dirty="0" err="1"/>
              <a:t>ki</a:t>
            </a:r>
            <a:r>
              <a:rPr lang="en-US" sz="1800" dirty="0"/>
              <a:t> so </a:t>
            </a:r>
            <a:r>
              <a:rPr lang="en-US" sz="1800" dirty="0" err="1"/>
              <a:t>bili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reševalnih</a:t>
            </a:r>
            <a:r>
              <a:rPr lang="en-US" sz="1800" dirty="0"/>
              <a:t> </a:t>
            </a:r>
            <a:r>
              <a:rPr lang="en-US" sz="1800" dirty="0" err="1"/>
              <a:t>čolnih</a:t>
            </a:r>
            <a:r>
              <a:rPr lang="en-US" sz="1800" dirty="0"/>
              <a:t>: </a:t>
            </a:r>
            <a:r>
              <a:rPr lang="en-US" sz="1800" b="1" i="1" dirty="0"/>
              <a:t>1.178</a:t>
            </a:r>
            <a:br>
              <a:rPr lang="en-US" sz="1800" b="1" i="1" dirty="0"/>
            </a:br>
            <a:r>
              <a:rPr lang="en-US" sz="1800" dirty="0" err="1"/>
              <a:t>Število</a:t>
            </a:r>
            <a:r>
              <a:rPr lang="en-US" sz="1800" dirty="0"/>
              <a:t> </a:t>
            </a:r>
            <a:r>
              <a:rPr lang="en-US" sz="1800" dirty="0" err="1"/>
              <a:t>sedežev</a:t>
            </a:r>
            <a:r>
              <a:rPr lang="en-US" sz="1800" dirty="0"/>
              <a:t>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reševalnih</a:t>
            </a:r>
            <a:r>
              <a:rPr lang="en-US" sz="1800" dirty="0"/>
              <a:t> </a:t>
            </a:r>
            <a:r>
              <a:rPr lang="en-US" sz="1800" dirty="0" err="1"/>
              <a:t>čolnih</a:t>
            </a:r>
            <a:r>
              <a:rPr lang="en-US" sz="1800" dirty="0"/>
              <a:t>, </a:t>
            </a:r>
            <a:r>
              <a:rPr lang="en-US" sz="1800" dirty="0" err="1"/>
              <a:t>ki</a:t>
            </a:r>
            <a:r>
              <a:rPr lang="en-US" sz="1800" dirty="0"/>
              <a:t> bi </a:t>
            </a:r>
            <a:r>
              <a:rPr lang="en-US" sz="1800" dirty="0" err="1"/>
              <a:t>bilo</a:t>
            </a:r>
            <a:r>
              <a:rPr lang="en-US" sz="1800" dirty="0"/>
              <a:t> </a:t>
            </a:r>
            <a:r>
              <a:rPr lang="en-US" sz="1800" dirty="0" err="1"/>
              <a:t>potrebno</a:t>
            </a:r>
            <a:r>
              <a:rPr lang="en-US" sz="1800" dirty="0"/>
              <a:t>: </a:t>
            </a:r>
            <a:r>
              <a:rPr lang="en-US" sz="1800" b="1" i="1" dirty="0"/>
              <a:t>2.228</a:t>
            </a:r>
            <a:endParaRPr lang="en-US" sz="1800" dirty="0"/>
          </a:p>
          <a:p>
            <a:r>
              <a:rPr lang="en-US" sz="1800" dirty="0" err="1"/>
              <a:t>Število</a:t>
            </a:r>
            <a:r>
              <a:rPr lang="en-US" sz="1800" dirty="0"/>
              <a:t> </a:t>
            </a:r>
            <a:r>
              <a:rPr lang="en-US" sz="1800" dirty="0" err="1"/>
              <a:t>služabnikov</a:t>
            </a:r>
            <a:r>
              <a:rPr lang="en-US" sz="1800" dirty="0"/>
              <a:t>, </a:t>
            </a:r>
            <a:r>
              <a:rPr lang="en-US" sz="1800" dirty="0" err="1"/>
              <a:t>ki</a:t>
            </a:r>
            <a:r>
              <a:rPr lang="en-US" sz="1800" dirty="0"/>
              <a:t> so </a:t>
            </a:r>
            <a:r>
              <a:rPr lang="en-US" sz="1800" dirty="0" err="1"/>
              <a:t>spremljali</a:t>
            </a:r>
            <a:r>
              <a:rPr lang="en-US" sz="1800" dirty="0"/>
              <a:t> </a:t>
            </a:r>
            <a:r>
              <a:rPr lang="en-US" sz="1800" dirty="0" err="1"/>
              <a:t>okoli</a:t>
            </a:r>
            <a:r>
              <a:rPr lang="en-US" sz="1800" dirty="0"/>
              <a:t> 190 </a:t>
            </a:r>
            <a:r>
              <a:rPr lang="en-US" sz="1800" dirty="0" err="1"/>
              <a:t>družin</a:t>
            </a:r>
            <a:r>
              <a:rPr lang="en-US" sz="1800" dirty="0"/>
              <a:t> </a:t>
            </a:r>
            <a:r>
              <a:rPr lang="en-US" sz="1800" dirty="0" err="1"/>
              <a:t>iz</a:t>
            </a:r>
            <a:r>
              <a:rPr lang="en-US" sz="1800" dirty="0"/>
              <a:t> </a:t>
            </a:r>
            <a:r>
              <a:rPr lang="en-US" sz="1800" dirty="0" err="1"/>
              <a:t>prvega</a:t>
            </a:r>
            <a:r>
              <a:rPr lang="en-US" sz="1800" dirty="0"/>
              <a:t> </a:t>
            </a:r>
            <a:r>
              <a:rPr lang="en-US" sz="1800" dirty="0" err="1"/>
              <a:t>razreda</a:t>
            </a:r>
            <a:r>
              <a:rPr lang="en-US" sz="1800" dirty="0"/>
              <a:t>: </a:t>
            </a:r>
            <a:r>
              <a:rPr lang="en-US" sz="1800" b="1" i="1" dirty="0"/>
              <a:t>40</a:t>
            </a:r>
            <a:endParaRPr lang="en-US" sz="1800" dirty="0"/>
          </a:p>
          <a:p>
            <a:r>
              <a:rPr lang="en-US" sz="1800" dirty="0" err="1"/>
              <a:t>Edini</a:t>
            </a:r>
            <a:r>
              <a:rPr lang="en-US" sz="1800" dirty="0"/>
              <a:t> </a:t>
            </a:r>
            <a:r>
              <a:rPr lang="en-US" sz="1800" dirty="0" err="1"/>
              <a:t>moški</a:t>
            </a:r>
            <a:r>
              <a:rPr lang="en-US" sz="1800" dirty="0"/>
              <a:t>, </a:t>
            </a:r>
            <a:r>
              <a:rPr lang="en-US" sz="1800" dirty="0" err="1"/>
              <a:t>ki</a:t>
            </a:r>
            <a:r>
              <a:rPr lang="en-US" sz="1800" dirty="0"/>
              <a:t> se je </a:t>
            </a:r>
            <a:r>
              <a:rPr lang="en-US" sz="1800" dirty="0" err="1"/>
              <a:t>pretvarjal</a:t>
            </a:r>
            <a:r>
              <a:rPr lang="en-US" sz="1800" dirty="0"/>
              <a:t>, da je </a:t>
            </a:r>
            <a:r>
              <a:rPr lang="en-US" sz="1800" dirty="0" err="1"/>
              <a:t>ženska</a:t>
            </a:r>
            <a:r>
              <a:rPr lang="en-US" sz="1800" dirty="0"/>
              <a:t>, da bi </a:t>
            </a:r>
            <a:r>
              <a:rPr lang="en-US" sz="1800" dirty="0" err="1"/>
              <a:t>prišel</a:t>
            </a:r>
            <a:r>
              <a:rPr lang="en-US" sz="1800" dirty="0"/>
              <a:t> v </a:t>
            </a:r>
            <a:r>
              <a:rPr lang="en-US" sz="1800" dirty="0" err="1"/>
              <a:t>reševalni</a:t>
            </a:r>
            <a:r>
              <a:rPr lang="en-US" sz="1800" dirty="0"/>
              <a:t> </a:t>
            </a:r>
            <a:r>
              <a:rPr lang="en-US" sz="1800" dirty="0" err="1"/>
              <a:t>čoln</a:t>
            </a:r>
            <a:r>
              <a:rPr lang="en-US" sz="1800" dirty="0"/>
              <a:t>: </a:t>
            </a:r>
            <a:r>
              <a:rPr lang="en-US" sz="1800" b="1" i="1" dirty="0"/>
              <a:t>Daniel Buckley, </a:t>
            </a:r>
            <a:r>
              <a:rPr lang="en-US" sz="1800" b="1" i="1" dirty="0" err="1"/>
              <a:t>ki</a:t>
            </a:r>
            <a:r>
              <a:rPr lang="en-US" sz="1800" b="1" i="1" dirty="0"/>
              <a:t> </a:t>
            </a:r>
            <a:r>
              <a:rPr lang="en-US" sz="1800" b="1" i="1" dirty="0" err="1"/>
              <a:t>naj</a:t>
            </a:r>
            <a:r>
              <a:rPr lang="en-US" sz="1800" b="1" i="1" dirty="0"/>
              <a:t> bi </a:t>
            </a:r>
            <a:r>
              <a:rPr lang="en-US" sz="1800" b="1" i="1" dirty="0" err="1"/>
              <a:t>si</a:t>
            </a:r>
            <a:r>
              <a:rPr lang="en-US" sz="1800" b="1" i="1" dirty="0"/>
              <a:t> </a:t>
            </a:r>
            <a:r>
              <a:rPr lang="en-US" sz="1800" b="1" i="1" dirty="0" err="1"/>
              <a:t>na</a:t>
            </a:r>
            <a:r>
              <a:rPr lang="en-US" sz="1800" b="1" i="1" dirty="0"/>
              <a:t> </a:t>
            </a:r>
            <a:r>
              <a:rPr lang="en-US" sz="1800" b="1" i="1" dirty="0" err="1"/>
              <a:t>glavo</a:t>
            </a:r>
            <a:r>
              <a:rPr lang="en-US" sz="1800" b="1" i="1" dirty="0"/>
              <a:t> </a:t>
            </a:r>
            <a:r>
              <a:rPr lang="en-US" sz="1800" b="1" i="1" dirty="0" err="1"/>
              <a:t>domnevno</a:t>
            </a:r>
            <a:r>
              <a:rPr lang="en-US" sz="1800" b="1" i="1" dirty="0"/>
              <a:t> dal </a:t>
            </a:r>
            <a:r>
              <a:rPr lang="en-US" sz="1800" b="1" i="1" dirty="0" err="1"/>
              <a:t>šal</a:t>
            </a:r>
            <a:endParaRPr lang="en-US" sz="1800" dirty="0"/>
          </a:p>
          <a:p>
            <a:r>
              <a:rPr lang="en-US" sz="1800" dirty="0"/>
              <a:t>Edina </a:t>
            </a:r>
            <a:r>
              <a:rPr lang="en-US" sz="1800" dirty="0" err="1"/>
              <a:t>oseba</a:t>
            </a:r>
            <a:r>
              <a:rPr lang="en-US" sz="1800" dirty="0"/>
              <a:t>, </a:t>
            </a:r>
            <a:r>
              <a:rPr lang="en-US" sz="1800" dirty="0" err="1"/>
              <a:t>ki</a:t>
            </a:r>
            <a:r>
              <a:rPr lang="en-US" sz="1800" dirty="0"/>
              <a:t> je </a:t>
            </a:r>
            <a:r>
              <a:rPr lang="en-US" sz="1800" dirty="0" err="1"/>
              <a:t>preživela</a:t>
            </a:r>
            <a:r>
              <a:rPr lang="en-US" sz="1800" dirty="0"/>
              <a:t> v </a:t>
            </a:r>
            <a:r>
              <a:rPr lang="en-US" sz="1800" dirty="0" err="1"/>
              <a:t>ledenem</a:t>
            </a:r>
            <a:r>
              <a:rPr lang="en-US" sz="1800" dirty="0"/>
              <a:t> </a:t>
            </a:r>
            <a:r>
              <a:rPr lang="en-US" sz="1800" dirty="0" err="1"/>
              <a:t>Atlantiku</a:t>
            </a:r>
            <a:r>
              <a:rPr lang="en-US" sz="1800" dirty="0"/>
              <a:t>: </a:t>
            </a:r>
            <a:r>
              <a:rPr lang="en-US" sz="1800" b="1" i="1" dirty="0" err="1"/>
              <a:t>glavni</a:t>
            </a:r>
            <a:r>
              <a:rPr lang="en-US" sz="1800" b="1" i="1" dirty="0"/>
              <a:t> </a:t>
            </a:r>
            <a:r>
              <a:rPr lang="en-US" sz="1800" b="1" i="1" dirty="0" err="1"/>
              <a:t>pek</a:t>
            </a:r>
            <a:r>
              <a:rPr lang="en-US" sz="1800" b="1" i="1" dirty="0"/>
              <a:t> Charles </a:t>
            </a:r>
            <a:r>
              <a:rPr lang="en-US" sz="1800" b="1" i="1" dirty="0" err="1"/>
              <a:t>Joughin</a:t>
            </a:r>
            <a:r>
              <a:rPr lang="en-US" sz="1800" b="1" i="1" dirty="0"/>
              <a:t>, </a:t>
            </a:r>
            <a:r>
              <a:rPr lang="en-US" sz="1800" b="1" i="1" dirty="0" err="1"/>
              <a:t>ki</a:t>
            </a:r>
            <a:r>
              <a:rPr lang="en-US" sz="1800" b="1" i="1" dirty="0"/>
              <a:t> </a:t>
            </a:r>
            <a:r>
              <a:rPr lang="en-US" sz="1800" b="1" i="1" dirty="0" err="1"/>
              <a:t>naj</a:t>
            </a:r>
            <a:r>
              <a:rPr lang="en-US" sz="1800" b="1" i="1" dirty="0"/>
              <a:t> bi </a:t>
            </a:r>
            <a:r>
              <a:rPr lang="en-US" sz="1800" b="1" i="1" dirty="0" err="1"/>
              <a:t>domnevno</a:t>
            </a:r>
            <a:r>
              <a:rPr lang="en-US" sz="1800" b="1" i="1" dirty="0"/>
              <a:t> </a:t>
            </a:r>
            <a:r>
              <a:rPr lang="en-US" sz="1800" b="1" i="1" dirty="0" err="1"/>
              <a:t>pred</a:t>
            </a:r>
            <a:r>
              <a:rPr lang="en-US" sz="1800" b="1" i="1" dirty="0"/>
              <a:t> </a:t>
            </a:r>
            <a:r>
              <a:rPr lang="en-US" sz="1800" b="1" i="1" dirty="0" err="1"/>
              <a:t>padcem</a:t>
            </a:r>
            <a:r>
              <a:rPr lang="en-US" sz="1800" b="1" i="1" dirty="0"/>
              <a:t> v </a:t>
            </a:r>
            <a:r>
              <a:rPr lang="en-US" sz="1800" b="1" i="1" dirty="0" err="1"/>
              <a:t>vodo</a:t>
            </a:r>
            <a:r>
              <a:rPr lang="en-US" sz="1800" b="1" i="1" dirty="0"/>
              <a:t> </a:t>
            </a:r>
            <a:r>
              <a:rPr lang="en-US" sz="1800" b="1" i="1" dirty="0" err="1"/>
              <a:t>spil</a:t>
            </a:r>
            <a:r>
              <a:rPr lang="en-US" sz="1800" b="1" i="1" dirty="0"/>
              <a:t> </a:t>
            </a:r>
            <a:r>
              <a:rPr lang="en-US" sz="1800" b="1" i="1" dirty="0" err="1"/>
              <a:t>veliko</a:t>
            </a:r>
            <a:r>
              <a:rPr lang="en-US" sz="1800" b="1" i="1" dirty="0"/>
              <a:t> </a:t>
            </a:r>
            <a:r>
              <a:rPr lang="en-US" sz="1800" b="1" i="1" dirty="0" err="1"/>
              <a:t>viskija</a:t>
            </a:r>
            <a:endParaRPr lang="sl-SI" sz="1800" b="1" i="1" dirty="0"/>
          </a:p>
          <a:p>
            <a:r>
              <a:rPr lang="en-US" sz="1800" dirty="0" err="1"/>
              <a:t>Število</a:t>
            </a:r>
            <a:r>
              <a:rPr lang="en-US" sz="1800" dirty="0"/>
              <a:t> </a:t>
            </a:r>
            <a:r>
              <a:rPr lang="en-US" sz="1800" dirty="0" err="1"/>
              <a:t>članov</a:t>
            </a:r>
            <a:r>
              <a:rPr lang="en-US" sz="1800" dirty="0"/>
              <a:t> </a:t>
            </a:r>
            <a:r>
              <a:rPr lang="en-US" sz="1800" dirty="0" err="1"/>
              <a:t>orkestra</a:t>
            </a:r>
            <a:r>
              <a:rPr lang="en-US" sz="1800" dirty="0"/>
              <a:t>, </a:t>
            </a:r>
            <a:r>
              <a:rPr lang="en-US" sz="1800" dirty="0" err="1"/>
              <a:t>ki</a:t>
            </a:r>
            <a:r>
              <a:rPr lang="en-US" sz="1800" dirty="0"/>
              <a:t> so </a:t>
            </a:r>
            <a:r>
              <a:rPr lang="en-US" sz="1800" dirty="0" err="1"/>
              <a:t>preživeli</a:t>
            </a:r>
            <a:r>
              <a:rPr lang="en-US" sz="1800" dirty="0"/>
              <a:t>: 0</a:t>
            </a:r>
            <a:r>
              <a:rPr lang="sl-SI" sz="1800" dirty="0"/>
              <a:t> (ostali na ladji in igrali da bi pomerjali ljudi ko so se izkrcavali),</a:t>
            </a:r>
          </a:p>
          <a:p>
            <a:r>
              <a:rPr lang="en-US" sz="1800" dirty="0" err="1"/>
              <a:t>Millvina</a:t>
            </a:r>
            <a:r>
              <a:rPr lang="en-US" sz="1800" dirty="0"/>
              <a:t> Dean, </a:t>
            </a:r>
            <a:r>
              <a:rPr lang="en-US" sz="1800" dirty="0" err="1"/>
              <a:t>zadnja</a:t>
            </a:r>
            <a:r>
              <a:rPr lang="en-US" sz="1800" dirty="0"/>
              <a:t> </a:t>
            </a:r>
            <a:r>
              <a:rPr lang="en-US" sz="1800" dirty="0" err="1"/>
              <a:t>znana</a:t>
            </a:r>
            <a:r>
              <a:rPr lang="en-US" sz="1800" dirty="0"/>
              <a:t> </a:t>
            </a:r>
            <a:r>
              <a:rPr lang="en-US" sz="1800" dirty="0" err="1"/>
              <a:t>preživela</a:t>
            </a:r>
            <a:r>
              <a:rPr lang="en-US" sz="1800" dirty="0"/>
              <a:t> </a:t>
            </a:r>
            <a:r>
              <a:rPr lang="en-US" sz="1800" dirty="0" err="1"/>
              <a:t>potnica</a:t>
            </a:r>
            <a:r>
              <a:rPr lang="en-US" sz="1800" dirty="0"/>
              <a:t> s </a:t>
            </a:r>
            <a:r>
              <a:rPr lang="en-US" sz="1800" dirty="0" err="1"/>
              <a:t>Titanika</a:t>
            </a:r>
            <a:r>
              <a:rPr lang="en-US" sz="1800" dirty="0"/>
              <a:t>, je </a:t>
            </a:r>
            <a:r>
              <a:rPr lang="en-US" sz="1800" dirty="0" err="1"/>
              <a:t>bila</a:t>
            </a:r>
            <a:r>
              <a:rPr lang="en-US" sz="1800" dirty="0"/>
              <a:t> </a:t>
            </a:r>
            <a:r>
              <a:rPr lang="en-US" sz="1800" dirty="0" err="1"/>
              <a:t>ob</a:t>
            </a:r>
            <a:r>
              <a:rPr lang="en-US" sz="1800" dirty="0"/>
              <a:t> </a:t>
            </a:r>
            <a:r>
              <a:rPr lang="en-US" sz="1800" dirty="0" err="1"/>
              <a:t>nesreči</a:t>
            </a:r>
            <a:r>
              <a:rPr lang="en-US" sz="1800" dirty="0"/>
              <a:t> </a:t>
            </a:r>
            <a:r>
              <a:rPr lang="en-US" sz="1800" dirty="0" err="1"/>
              <a:t>ladje</a:t>
            </a:r>
            <a:r>
              <a:rPr lang="en-US" sz="1800" dirty="0"/>
              <a:t> </a:t>
            </a:r>
            <a:r>
              <a:rPr lang="en-US" sz="1800" dirty="0" err="1"/>
              <a:t>stara</a:t>
            </a:r>
            <a:r>
              <a:rPr lang="en-US" sz="1800" dirty="0"/>
              <a:t>: </a:t>
            </a:r>
            <a:r>
              <a:rPr lang="en-US" sz="1800" b="1" i="1" dirty="0"/>
              <a:t>2 </a:t>
            </a:r>
            <a:r>
              <a:rPr lang="en-US" sz="1800" b="1" i="1" dirty="0" err="1"/>
              <a:t>meseca</a:t>
            </a:r>
            <a:r>
              <a:rPr lang="en-US" sz="1800" dirty="0"/>
              <a:t>(</a:t>
            </a:r>
            <a:r>
              <a:rPr lang="en-US" sz="1800" dirty="0" err="1"/>
              <a:t>umrla</a:t>
            </a:r>
            <a:r>
              <a:rPr lang="en-US" sz="1800" dirty="0"/>
              <a:t> je </a:t>
            </a:r>
            <a:r>
              <a:rPr lang="en-US" sz="1800" dirty="0" err="1"/>
              <a:t>leta</a:t>
            </a:r>
            <a:r>
              <a:rPr lang="en-US" sz="1800" dirty="0"/>
              <a:t> 2009, </a:t>
            </a:r>
            <a:r>
              <a:rPr lang="en-US" sz="1800" dirty="0" err="1"/>
              <a:t>stara</a:t>
            </a:r>
            <a:r>
              <a:rPr lang="en-US" sz="1800" dirty="0"/>
              <a:t> 97 let)</a:t>
            </a:r>
          </a:p>
          <a:p>
            <a:r>
              <a:rPr lang="en-US" sz="1900" dirty="0" err="1"/>
              <a:t>Koliko</a:t>
            </a:r>
            <a:r>
              <a:rPr lang="en-US" sz="1900" dirty="0"/>
              <a:t> </a:t>
            </a:r>
            <a:r>
              <a:rPr lang="en-US" sz="1900" dirty="0" err="1"/>
              <a:t>denarja</a:t>
            </a:r>
            <a:r>
              <a:rPr lang="en-US" sz="1900" dirty="0"/>
              <a:t> so </a:t>
            </a:r>
            <a:r>
              <a:rPr lang="en-US" sz="1900" dirty="0" err="1"/>
              <a:t>dobile</a:t>
            </a:r>
            <a:r>
              <a:rPr lang="en-US" sz="1900" dirty="0"/>
              <a:t> </a:t>
            </a:r>
            <a:r>
              <a:rPr lang="en-US" sz="1900" dirty="0" err="1"/>
              <a:t>družine</a:t>
            </a:r>
            <a:r>
              <a:rPr lang="en-US" sz="1900" dirty="0"/>
              <a:t> </a:t>
            </a:r>
            <a:r>
              <a:rPr lang="en-US" sz="1900" dirty="0" err="1"/>
              <a:t>članov</a:t>
            </a:r>
            <a:r>
              <a:rPr lang="en-US" sz="1900" dirty="0"/>
              <a:t> </a:t>
            </a:r>
            <a:r>
              <a:rPr lang="en-US" sz="1900" dirty="0" err="1"/>
              <a:t>posadke</a:t>
            </a:r>
            <a:r>
              <a:rPr lang="en-US" sz="1900" dirty="0"/>
              <a:t> </a:t>
            </a:r>
            <a:r>
              <a:rPr lang="en-US" sz="1900" dirty="0" err="1"/>
              <a:t>Titanika</a:t>
            </a:r>
            <a:r>
              <a:rPr lang="en-US" sz="1900" dirty="0"/>
              <a:t>: </a:t>
            </a:r>
            <a:r>
              <a:rPr lang="en-US" sz="1900" b="1" i="1" dirty="0"/>
              <a:t>0</a:t>
            </a:r>
            <a:r>
              <a:rPr lang="en-US" sz="1900" dirty="0"/>
              <a:t> (</a:t>
            </a:r>
            <a:r>
              <a:rPr lang="en-US" sz="1900" dirty="0" err="1"/>
              <a:t>družba</a:t>
            </a:r>
            <a:r>
              <a:rPr lang="en-US" sz="1900" dirty="0"/>
              <a:t> White Star Line je </a:t>
            </a:r>
            <a:r>
              <a:rPr lang="en-US" sz="1900" dirty="0" err="1"/>
              <a:t>družinam</a:t>
            </a:r>
            <a:r>
              <a:rPr lang="en-US" sz="1900" dirty="0"/>
              <a:t> </a:t>
            </a:r>
            <a:r>
              <a:rPr lang="en-US" sz="1900" dirty="0" err="1"/>
              <a:t>zaračunala</a:t>
            </a:r>
            <a:r>
              <a:rPr lang="en-US" sz="1900" dirty="0"/>
              <a:t> "</a:t>
            </a:r>
            <a:r>
              <a:rPr lang="en-US" sz="1900" dirty="0" err="1"/>
              <a:t>izgubljene</a:t>
            </a:r>
            <a:r>
              <a:rPr lang="en-US" sz="1900" dirty="0"/>
              <a:t>" </a:t>
            </a:r>
            <a:r>
              <a:rPr lang="en-US" sz="1900" dirty="0" err="1"/>
              <a:t>uniforme</a:t>
            </a:r>
            <a:r>
              <a:rPr lang="en-US" sz="1900" dirty="0"/>
              <a:t>)</a:t>
            </a:r>
          </a:p>
          <a:p>
            <a:r>
              <a:rPr lang="en-US" sz="1900" dirty="0" err="1"/>
              <a:t>Višina</a:t>
            </a:r>
            <a:r>
              <a:rPr lang="en-US" sz="1900" dirty="0"/>
              <a:t> </a:t>
            </a:r>
            <a:r>
              <a:rPr lang="en-US" sz="1900" dirty="0" err="1"/>
              <a:t>ledene</a:t>
            </a:r>
            <a:r>
              <a:rPr lang="en-US" sz="1900" dirty="0"/>
              <a:t> gore, v </a:t>
            </a:r>
            <a:r>
              <a:rPr lang="en-US" sz="1900" dirty="0" err="1"/>
              <a:t>katero</a:t>
            </a:r>
            <a:r>
              <a:rPr lang="en-US" sz="1900" dirty="0"/>
              <a:t> se je </a:t>
            </a:r>
            <a:r>
              <a:rPr lang="en-US" sz="1900" dirty="0" err="1"/>
              <a:t>zaletel</a:t>
            </a:r>
            <a:r>
              <a:rPr lang="en-US" sz="1900" dirty="0"/>
              <a:t> </a:t>
            </a:r>
            <a:r>
              <a:rPr lang="en-US" sz="1900" dirty="0" err="1"/>
              <a:t>Titanik</a:t>
            </a:r>
            <a:r>
              <a:rPr lang="en-US" sz="1900" dirty="0"/>
              <a:t>: </a:t>
            </a:r>
            <a:r>
              <a:rPr lang="en-US" sz="1900" b="1" i="1" dirty="0" err="1"/>
              <a:t>približno</a:t>
            </a:r>
            <a:r>
              <a:rPr lang="en-US" sz="1900" b="1" i="1" dirty="0"/>
              <a:t> </a:t>
            </a:r>
            <a:r>
              <a:rPr lang="en-US" sz="1900" b="1" i="1" dirty="0" err="1"/>
              <a:t>šest</a:t>
            </a:r>
            <a:r>
              <a:rPr lang="en-US" sz="1900" b="1" i="1" dirty="0"/>
              <a:t> </a:t>
            </a:r>
            <a:r>
              <a:rPr lang="en-US" sz="1900" b="1" i="1" dirty="0" err="1"/>
              <a:t>nadstropij</a:t>
            </a:r>
            <a:r>
              <a:rPr lang="en-US" sz="1900" b="1" i="1" dirty="0"/>
              <a:t> </a:t>
            </a:r>
            <a:r>
              <a:rPr lang="en-US" sz="1900" b="1" i="1" dirty="0" err="1"/>
              <a:t>nad</a:t>
            </a:r>
            <a:r>
              <a:rPr lang="en-US" sz="1900" b="1" i="1" dirty="0"/>
              <a:t> </a:t>
            </a:r>
            <a:r>
              <a:rPr lang="en-US" sz="1900" b="1" i="1" dirty="0" err="1"/>
              <a:t>gladino</a:t>
            </a:r>
            <a:r>
              <a:rPr lang="en-US" sz="1900" b="1" i="1" dirty="0"/>
              <a:t> </a:t>
            </a:r>
            <a:r>
              <a:rPr lang="en-US" sz="1900" b="1" i="1" dirty="0" err="1"/>
              <a:t>morja</a:t>
            </a:r>
            <a:r>
              <a:rPr lang="en-US" sz="1900" dirty="0"/>
              <a:t> (pod </a:t>
            </a:r>
            <a:r>
              <a:rPr lang="en-US" sz="1900" dirty="0" err="1"/>
              <a:t>gladino</a:t>
            </a:r>
            <a:r>
              <a:rPr lang="en-US" sz="1900" dirty="0"/>
              <a:t> je </a:t>
            </a:r>
            <a:r>
              <a:rPr lang="en-US" sz="1900" dirty="0" err="1"/>
              <a:t>bila</a:t>
            </a:r>
            <a:r>
              <a:rPr lang="en-US" sz="1900" dirty="0"/>
              <a:t> </a:t>
            </a:r>
            <a:r>
              <a:rPr lang="en-US" sz="1900" dirty="0" err="1"/>
              <a:t>globoka</a:t>
            </a:r>
            <a:r>
              <a:rPr lang="en-US" sz="1900" dirty="0"/>
              <a:t> </a:t>
            </a:r>
            <a:r>
              <a:rPr lang="en-US" sz="1900" dirty="0" err="1"/>
              <a:t>okoli</a:t>
            </a:r>
            <a:r>
              <a:rPr lang="en-US" sz="1900" dirty="0"/>
              <a:t> 50 </a:t>
            </a:r>
            <a:r>
              <a:rPr lang="en-US" sz="1900" dirty="0" err="1"/>
              <a:t>nadstropij</a:t>
            </a:r>
            <a:r>
              <a:rPr lang="en-US" sz="19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34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VIRI in literatura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https://sl.wikipedia.org/wiki/RMS_Titanic</a:t>
            </a:r>
            <a:endParaRPr lang="sl-SI" dirty="0"/>
          </a:p>
          <a:p>
            <a:r>
              <a:rPr lang="en-US" dirty="0">
                <a:hlinkClick r:id="rId3"/>
              </a:rPr>
              <a:t>https://www.rtvslo.si/svet/100-let-od-usodnega-srecanja-ledene-gore-in-titanika/280670</a:t>
            </a:r>
            <a:endParaRPr lang="sl-SI" dirty="0"/>
          </a:p>
          <a:p>
            <a:r>
              <a:rPr lang="en-US" dirty="0">
                <a:hlinkClick r:id="rId4"/>
              </a:rPr>
              <a:t>https://www.slideshare.net/shareslides321/titanic-presenting</a:t>
            </a:r>
            <a:endParaRPr lang="sl-SI" dirty="0"/>
          </a:p>
          <a:p>
            <a:r>
              <a:rPr lang="sl-SI" dirty="0"/>
              <a:t>GOOGLE SLIKE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820" y="3638411"/>
            <a:ext cx="2506680" cy="3219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UVOD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/>
              <a:t>B</a:t>
            </a:r>
            <a:r>
              <a:rPr lang="en-US" sz="1800" dirty="0" err="1"/>
              <a:t>ritanski</a:t>
            </a:r>
            <a:r>
              <a:rPr lang="en-US" sz="1800" dirty="0"/>
              <a:t> </a:t>
            </a:r>
            <a:r>
              <a:rPr lang="en-US" sz="1800" dirty="0" err="1"/>
              <a:t>potniški</a:t>
            </a:r>
            <a:r>
              <a:rPr lang="en-US" sz="1800" dirty="0"/>
              <a:t> </a:t>
            </a:r>
            <a:r>
              <a:rPr lang="en-US" sz="1800" dirty="0" err="1"/>
              <a:t>prekooceanski</a:t>
            </a:r>
            <a:r>
              <a:rPr lang="en-US" sz="1800" dirty="0"/>
              <a:t> </a:t>
            </a:r>
            <a:r>
              <a:rPr lang="en-US" sz="1800" dirty="0" err="1"/>
              <a:t>parnik</a:t>
            </a:r>
            <a:r>
              <a:rPr lang="sl-SI" sz="1800" dirty="0"/>
              <a:t>, družbe White Star Line,</a:t>
            </a:r>
          </a:p>
          <a:p>
            <a:r>
              <a:rPr lang="sl-SI" sz="1800" dirty="0"/>
              <a:t>Ladjedelnica </a:t>
            </a:r>
            <a:r>
              <a:rPr lang="sl-SI" sz="1800" dirty="0" err="1"/>
              <a:t>Harlan-Wolff</a:t>
            </a:r>
            <a:r>
              <a:rPr lang="sl-SI" sz="1800" dirty="0"/>
              <a:t>, Belfast,</a:t>
            </a:r>
          </a:p>
          <a:p>
            <a:r>
              <a:rPr lang="sl-SI" sz="1800" dirty="0"/>
              <a:t>Največja in najbolj razkošna potniška ladja na svetu,</a:t>
            </a:r>
          </a:p>
          <a:p>
            <a:r>
              <a:rPr lang="sl-SI" sz="1800" dirty="0"/>
              <a:t>Izdelava je stala 7.5 milijonov $ (1908) = 400 milijonov $,</a:t>
            </a:r>
          </a:p>
          <a:p>
            <a:r>
              <a:rPr lang="sl-SI" sz="1800" dirty="0"/>
              <a:t>Potrebovali so 3 leta za izgradnjo in gradilo jo je 3000 ljudi,</a:t>
            </a:r>
          </a:p>
          <a:p>
            <a:r>
              <a:rPr lang="sl-SI" sz="1800" dirty="0"/>
              <a:t>Prvič je izplula iz Southamptona proti New Yorku, 10 aprila 1912, s kapitanom Edward J. Smithom,</a:t>
            </a:r>
          </a:p>
          <a:p>
            <a:r>
              <a:rPr lang="sl-SI" sz="1800" dirty="0"/>
              <a:t>Ena izmed največjih pomorskih nesreč        SOLAS.</a:t>
            </a:r>
          </a:p>
          <a:p>
            <a:endParaRPr lang="sl-SI" sz="1800" dirty="0"/>
          </a:p>
          <a:p>
            <a:endParaRPr lang="sl-SI" sz="1800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56200"/>
              </p:ext>
            </p:extLst>
          </p:nvPr>
        </p:nvGraphicFramePr>
        <p:xfrm>
          <a:off x="8686700" y="693325"/>
          <a:ext cx="3000376" cy="2926080"/>
        </p:xfrm>
        <a:graphic>
          <a:graphicData uri="http://schemas.openxmlformats.org/drawingml/2006/table">
            <a:tbl>
              <a:tblPr/>
              <a:tblGrid>
                <a:gridCol w="1500188">
                  <a:extLst>
                    <a:ext uri="{9D8B030D-6E8A-4147-A177-3AD203B41FA5}">
                      <a16:colId xmlns:a16="http://schemas.microsoft.com/office/drawing/2014/main" val="3837421123"/>
                    </a:ext>
                  </a:extLst>
                </a:gridCol>
                <a:gridCol w="1500188">
                  <a:extLst>
                    <a:ext uri="{9D8B030D-6E8A-4147-A177-3AD203B41FA5}">
                      <a16:colId xmlns:a16="http://schemas.microsoft.com/office/drawing/2014/main" val="1221330533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Naročena: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17. september 1908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5051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dirty="0" err="1">
                          <a:effectLst/>
                        </a:rPr>
                        <a:t>Začetek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r>
                        <a:rPr lang="en-US" dirty="0" err="1">
                          <a:effectLst/>
                        </a:rPr>
                        <a:t>gradnje</a:t>
                      </a:r>
                      <a:r>
                        <a:rPr lang="en-US" dirty="0">
                          <a:effectLst/>
                        </a:rPr>
                        <a:t>: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31. marec 1909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4390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Splovljena: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31.maj 1911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49218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Končana: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2. april 1912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2921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Krstna plovba: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dirty="0">
                          <a:effectLst/>
                        </a:rPr>
                        <a:t>10. </a:t>
                      </a:r>
                      <a:r>
                        <a:rPr lang="en-US" dirty="0" err="1">
                          <a:effectLst/>
                        </a:rPr>
                        <a:t>april</a:t>
                      </a:r>
                      <a:r>
                        <a:rPr lang="en-US" dirty="0">
                          <a:effectLst/>
                        </a:rPr>
                        <a:t> 1912</a:t>
                      </a: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213856"/>
                  </a:ext>
                </a:extLst>
              </a:tr>
            </a:tbl>
          </a:graphicData>
        </a:graphic>
      </p:graphicFrame>
      <p:sp>
        <p:nvSpPr>
          <p:cNvPr id="8" name="Desna puščica 7"/>
          <p:cNvSpPr/>
          <p:nvPr/>
        </p:nvSpPr>
        <p:spPr>
          <a:xfrm>
            <a:off x="5820422" y="5085184"/>
            <a:ext cx="288032" cy="7200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0349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80" y="620688"/>
            <a:ext cx="4335882" cy="243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36" y="3356992"/>
            <a:ext cx="4335882" cy="3306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513" y="3745419"/>
            <a:ext cx="4339741" cy="2529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751821"/>
            <a:ext cx="3575640" cy="2600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760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1800" dirty="0"/>
              <a:t>Na ladji je bilo</a:t>
            </a:r>
          </a:p>
          <a:p>
            <a:r>
              <a:rPr lang="sl-SI" sz="1800" dirty="0"/>
              <a:t>Potniki so bili kategorizirani v:</a:t>
            </a:r>
          </a:p>
          <a:p>
            <a:pPr lvl="1"/>
            <a:r>
              <a:rPr lang="sl-SI" sz="1400" dirty="0"/>
              <a:t>Prvi razred,</a:t>
            </a:r>
          </a:p>
          <a:p>
            <a:pPr lvl="1"/>
            <a:r>
              <a:rPr lang="sl-SI" sz="1400" dirty="0"/>
              <a:t>Drugi razred,</a:t>
            </a:r>
          </a:p>
          <a:p>
            <a:pPr lvl="1"/>
            <a:r>
              <a:rPr lang="sl-SI" sz="1400" dirty="0"/>
              <a:t>Tretji razred.</a:t>
            </a:r>
          </a:p>
          <a:p>
            <a:r>
              <a:rPr lang="sl-SI" sz="1800" dirty="0"/>
              <a:t>Drugi razred je bil mešanica prvega in tretjega (razkošno kot prvi ali pa oguljen ko tretji),</a:t>
            </a:r>
          </a:p>
          <a:p>
            <a:r>
              <a:rPr lang="sl-SI" sz="1800" dirty="0"/>
              <a:t>Za tiste čase so bile njene ponudbe ‚</a:t>
            </a:r>
            <a:r>
              <a:rPr lang="sl-SI" sz="1800" dirty="0" err="1"/>
              <a:t>revolucionare</a:t>
            </a:r>
            <a:r>
              <a:rPr lang="sl-SI" sz="1800" dirty="0"/>
              <a:t>‘, saj so imele sobe luči in ogrevanje, električna dvigala, bazen, igrišče za </a:t>
            </a:r>
            <a:r>
              <a:rPr lang="sl-SI" sz="1800" dirty="0" err="1"/>
              <a:t>squash</a:t>
            </a:r>
            <a:r>
              <a:rPr lang="sl-SI" sz="1800" dirty="0"/>
              <a:t>, telovadnica</a:t>
            </a:r>
            <a:r>
              <a:rPr lang="en-SI" sz="1800" dirty="0"/>
              <a:t>…</a:t>
            </a:r>
            <a:endParaRPr lang="sl-SI" sz="1800" dirty="0"/>
          </a:p>
          <a:p>
            <a:endParaRPr lang="sl-SI" sz="1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796" y="175152"/>
            <a:ext cx="2072134" cy="2867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699" y="1196752"/>
            <a:ext cx="2771339" cy="1846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896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32" y="4181174"/>
            <a:ext cx="3928257" cy="2265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270" y="949044"/>
            <a:ext cx="3456384" cy="255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830" y="620687"/>
            <a:ext cx="3456384" cy="3214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701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sl-SI" sz="4000" b="0" i="0" baseline="0" dirty="0">
                <a:solidFill>
                  <a:srgbClr val="545454">
                    <a:lumMod val="50000"/>
                  </a:srgbClr>
                </a:solidFill>
                <a:latin typeface="Century Gothic"/>
                <a:ea typeface="+mj-ea"/>
                <a:cs typeface="+mj-cs"/>
              </a:rPr>
              <a:t>Splošne Značilnosti</a:t>
            </a:r>
          </a:p>
        </p:txBody>
      </p:sp>
      <p:graphicFrame>
        <p:nvGraphicFramePr>
          <p:cNvPr id="3" name="Označba mesta vsebine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52459720"/>
              </p:ext>
            </p:extLst>
          </p:nvPr>
        </p:nvGraphicFramePr>
        <p:xfrm>
          <a:off x="1341884" y="1600200"/>
          <a:ext cx="7848872" cy="4117716"/>
        </p:xfrm>
        <a:graphic>
          <a:graphicData uri="http://schemas.openxmlformats.org/drawingml/2006/table">
            <a:tbl>
              <a:tblPr/>
              <a:tblGrid>
                <a:gridCol w="3924436">
                  <a:extLst>
                    <a:ext uri="{9D8B030D-6E8A-4147-A177-3AD203B41FA5}">
                      <a16:colId xmlns:a16="http://schemas.microsoft.com/office/drawing/2014/main" val="3454979714"/>
                    </a:ext>
                  </a:extLst>
                </a:gridCol>
                <a:gridCol w="3924436">
                  <a:extLst>
                    <a:ext uri="{9D8B030D-6E8A-4147-A177-3AD203B41FA5}">
                      <a16:colId xmlns:a16="http://schemas.microsoft.com/office/drawing/2014/main" val="2587629780"/>
                    </a:ext>
                  </a:extLst>
                </a:gridCol>
              </a:tblGrid>
              <a:tr h="291427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err="1">
                          <a:effectLst/>
                        </a:rPr>
                        <a:t>Razred</a:t>
                      </a:r>
                      <a:r>
                        <a:rPr lang="en-US" sz="1800" dirty="0">
                          <a:effectLst/>
                        </a:rPr>
                        <a:t> in tip:</a:t>
                      </a:r>
                    </a:p>
                  </a:txBody>
                  <a:tcPr marL="30804" marR="30804" marT="15402" marB="1540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err="1">
                          <a:effectLst/>
                        </a:rPr>
                        <a:t>linijska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ladja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razreda</a:t>
                      </a:r>
                      <a:r>
                        <a:rPr lang="en-US" sz="1800" dirty="0">
                          <a:effectLst/>
                        </a:rPr>
                        <a:t> Olympic</a:t>
                      </a:r>
                    </a:p>
                  </a:txBody>
                  <a:tcPr marL="30804" marR="30804" marT="15402" marB="1540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6532140"/>
                  </a:ext>
                </a:extLst>
              </a:tr>
              <a:tr h="291427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err="1">
                          <a:effectLst/>
                        </a:rPr>
                        <a:t>Tonaža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</a:p>
                  </a:txBody>
                  <a:tcPr marL="30804" marR="30804" marT="15402" marB="1540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46.328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GRT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0804" marR="30804" marT="15402" marB="1540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9557770"/>
                  </a:ext>
                </a:extLst>
              </a:tr>
              <a:tr h="291427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err="1">
                          <a:effectLst/>
                        </a:rPr>
                        <a:t>Teža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</a:p>
                  </a:txBody>
                  <a:tcPr marL="30804" marR="30804" marT="15402" marB="1540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52.310 ton</a:t>
                      </a:r>
                    </a:p>
                  </a:txBody>
                  <a:tcPr marL="30804" marR="30804" marT="15402" marB="1540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002393"/>
                  </a:ext>
                </a:extLst>
              </a:tr>
              <a:tr h="291427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err="1">
                          <a:effectLst/>
                        </a:rPr>
                        <a:t>Dolžina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</a:p>
                  </a:txBody>
                  <a:tcPr marL="30804" marR="30804" marT="15402" marB="1540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269,06 m</a:t>
                      </a:r>
                    </a:p>
                  </a:txBody>
                  <a:tcPr marL="30804" marR="30804" marT="15402" marB="1540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991630"/>
                  </a:ext>
                </a:extLst>
              </a:tr>
              <a:tr h="291427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err="1">
                          <a:effectLst/>
                        </a:rPr>
                        <a:t>Širina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</a:p>
                  </a:txBody>
                  <a:tcPr marL="30804" marR="30804" marT="15402" marB="1540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28,19 m</a:t>
                      </a:r>
                    </a:p>
                  </a:txBody>
                  <a:tcPr marL="30804" marR="30804" marT="15402" marB="1540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808316"/>
                  </a:ext>
                </a:extLst>
              </a:tr>
              <a:tr h="291427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Draft:</a:t>
                      </a:r>
                    </a:p>
                  </a:txBody>
                  <a:tcPr marL="30804" marR="30804" marT="15402" marB="1540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10,54 m</a:t>
                      </a:r>
                    </a:p>
                  </a:txBody>
                  <a:tcPr marL="30804" marR="30804" marT="15402" marB="1540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460164"/>
                  </a:ext>
                </a:extLst>
              </a:tr>
              <a:tr h="1339450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err="1">
                          <a:effectLst/>
                        </a:rPr>
                        <a:t>Moč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</a:p>
                  </a:txBody>
                  <a:tcPr marL="30804" marR="30804" marT="15402" marB="1540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>
                          <a:effectLst/>
                        </a:rPr>
                        <a:t>24 </a:t>
                      </a:r>
                      <a:r>
                        <a:rPr lang="en-US" sz="1800" dirty="0" err="1">
                          <a:effectLst/>
                        </a:rPr>
                        <a:t>dvojnih</a:t>
                      </a:r>
                      <a:r>
                        <a:rPr lang="en-US" sz="1800" dirty="0">
                          <a:effectLst/>
                        </a:rPr>
                        <a:t> in 5 </a:t>
                      </a:r>
                      <a:r>
                        <a:rPr lang="en-US" sz="1800" dirty="0" err="1">
                          <a:effectLst/>
                        </a:rPr>
                        <a:t>enojnih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parnih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kotlov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za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sl-SI" sz="1800" dirty="0">
                          <a:effectLst/>
                        </a:rPr>
                        <a:t>2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parna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motorja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ki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sta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poganjala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stranska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propelerja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ter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turbino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ki</a:t>
                      </a:r>
                      <a:r>
                        <a:rPr lang="en-US" sz="1800" dirty="0">
                          <a:effectLst/>
                        </a:rPr>
                        <a:t> je </a:t>
                      </a:r>
                      <a:r>
                        <a:rPr lang="en-US" sz="1800" dirty="0" err="1">
                          <a:effectLst/>
                        </a:rPr>
                        <a:t>poganjala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srednji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propeler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en-US" sz="1800" dirty="0" err="1">
                          <a:effectLst/>
                        </a:rPr>
                        <a:t>moč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motorjev</a:t>
                      </a:r>
                      <a:r>
                        <a:rPr lang="en-US" sz="1800" dirty="0">
                          <a:effectLst/>
                        </a:rPr>
                        <a:t> 46.000 KM</a:t>
                      </a:r>
                    </a:p>
                  </a:txBody>
                  <a:tcPr marL="30804" marR="30804" marT="15402" marB="1540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59602"/>
                  </a:ext>
                </a:extLst>
              </a:tr>
              <a:tr h="553433">
                <a:tc>
                  <a:txBody>
                    <a:bodyPr/>
                    <a:lstStyle/>
                    <a:p>
                      <a:pPr fontAlgn="t"/>
                      <a:r>
                        <a:rPr lang="en-US" sz="1800" dirty="0" err="1">
                          <a:effectLst/>
                        </a:rPr>
                        <a:t>Pogon</a:t>
                      </a:r>
                      <a:r>
                        <a:rPr lang="en-US" sz="1800" dirty="0">
                          <a:effectLst/>
                        </a:rPr>
                        <a:t>:</a:t>
                      </a:r>
                    </a:p>
                  </a:txBody>
                  <a:tcPr marL="30804" marR="30804" marT="15402" marB="1540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l-SI" sz="1800" dirty="0">
                          <a:effectLst/>
                        </a:rPr>
                        <a:t>2x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trikraka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propelerja</a:t>
                      </a:r>
                      <a:r>
                        <a:rPr lang="en-US" sz="1800" dirty="0">
                          <a:effectLst/>
                        </a:rPr>
                        <a:t>, </a:t>
                      </a:r>
                      <a:r>
                        <a:rPr lang="sl-SI" sz="1800" dirty="0">
                          <a:effectLst/>
                        </a:rPr>
                        <a:t>1x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štirikraki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err="1">
                          <a:effectLst/>
                        </a:rPr>
                        <a:t>propeler</a:t>
                      </a:r>
                      <a:endParaRPr lang="en-US" sz="1800" dirty="0">
                        <a:effectLst/>
                      </a:endParaRPr>
                    </a:p>
                  </a:txBody>
                  <a:tcPr marL="30804" marR="30804" marT="15402" marB="1540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821908"/>
                  </a:ext>
                </a:extLst>
              </a:tr>
              <a:tr h="291427">
                <a:tc>
                  <a:txBody>
                    <a:bodyPr/>
                    <a:lstStyle/>
                    <a:p>
                      <a:pPr fontAlgn="t"/>
                      <a:r>
                        <a:rPr lang="en-US" sz="1800">
                          <a:effectLst/>
                        </a:rPr>
                        <a:t>Hitrost:</a:t>
                      </a:r>
                    </a:p>
                  </a:txBody>
                  <a:tcPr marL="30804" marR="30804" marT="15402" marB="1540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pt-BR" sz="1800" dirty="0">
                          <a:effectLst/>
                        </a:rPr>
                        <a:t>21 </a:t>
                      </a:r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kn</a:t>
                      </a:r>
                      <a:r>
                        <a:rPr lang="pt-BR" sz="1800" dirty="0">
                          <a:effectLst/>
                        </a:rPr>
                        <a:t> (39 km/h)</a:t>
                      </a:r>
                    </a:p>
                  </a:txBody>
                  <a:tcPr marL="30804" marR="30804" marT="15402" marB="15402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85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80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428" y="260648"/>
            <a:ext cx="5781018" cy="3248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350" y="3428838"/>
            <a:ext cx="6323980" cy="2945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19" y="404664"/>
            <a:ext cx="3768185" cy="5616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11" name="Označba mesta vsebine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2234043"/>
              </p:ext>
            </p:extLst>
          </p:nvPr>
        </p:nvGraphicFramePr>
        <p:xfrm>
          <a:off x="0" y="0"/>
          <a:ext cx="122871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NESREČA</a:t>
            </a:r>
            <a:endParaRPr lang="en-US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1800" dirty="0"/>
              <a:t>Na noč 18. aprila 1912, na sredi atlantskega oceana so opazili ledeno goro,</a:t>
            </a:r>
          </a:p>
          <a:p>
            <a:r>
              <a:rPr lang="sl-SI" sz="1800" dirty="0"/>
              <a:t>Opozorilo ni nikoli prišlo do kapetana zaradi tega je tudi prišlo do trčenja,</a:t>
            </a:r>
          </a:p>
          <a:p>
            <a:r>
              <a:rPr lang="sl-SI" sz="1800" dirty="0"/>
              <a:t>Ob trku je strgalo trup in pustilo 6 lukenj, zalilo je 4 predele ladje,</a:t>
            </a:r>
          </a:p>
          <a:p>
            <a:r>
              <a:rPr lang="sl-SI" sz="1800" dirty="0"/>
              <a:t>Sama gora ni kriva za predrtje trupa temveč pa pritisk ki je nastal ob trku, zaradi katerega je trup počil oz. je odneslo zakovice, ki so držale več oplat skupaj,</a:t>
            </a:r>
          </a:p>
          <a:p>
            <a:r>
              <a:rPr lang="sl-SI" sz="1800" dirty="0"/>
              <a:t>37 sekund po tem je ladja enostavno se začela potapljati (2h 40min),</a:t>
            </a:r>
          </a:p>
          <a:p>
            <a:r>
              <a:rPr lang="sl-SI" sz="1800" dirty="0"/>
              <a:t>Poslano je bilo več sporočil za pomoč, vendar preden je ta pomoč prišla je umrlo že 2/3 ljudi na ladji (največ je preživelo prvega razreda, približno 76% posadke in 3.Razreda je umrlo),</a:t>
            </a:r>
          </a:p>
          <a:p>
            <a:r>
              <a:rPr lang="sl-SI" sz="1800" dirty="0"/>
              <a:t>Ladja se je potopila več kot 2 milje pod vodo,</a:t>
            </a:r>
          </a:p>
          <a:p>
            <a:r>
              <a:rPr lang="sl-SI" sz="1800" dirty="0" err="1"/>
              <a:t>Carpathia</a:t>
            </a:r>
            <a:r>
              <a:rPr lang="sl-SI" sz="1800" dirty="0"/>
              <a:t> je prišla </a:t>
            </a:r>
            <a:r>
              <a:rPr lang="sl-SI" sz="1800" dirty="0" err="1"/>
              <a:t>napomoč</a:t>
            </a:r>
            <a:r>
              <a:rPr lang="sl-SI" sz="1800" dirty="0"/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_World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BFBF0C-5F8C-4A8E-AF3C-55867282BE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Serija z motivom zemljevidov sveta, predstavitev z motivom sveta (širokozaslonska)</Template>
  <TotalTime>0</TotalTime>
  <Words>567</Words>
  <Application>Microsoft Office PowerPoint</Application>
  <PresentationFormat>Custom</PresentationFormat>
  <Paragraphs>79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Continental_World_16x9</vt:lpstr>
      <vt:lpstr>RMS Titanic</vt:lpstr>
      <vt:lpstr>UVOD</vt:lpstr>
      <vt:lpstr>PowerPoint Presentation</vt:lpstr>
      <vt:lpstr>PowerPoint Presentation</vt:lpstr>
      <vt:lpstr>PowerPoint Presentation</vt:lpstr>
      <vt:lpstr>Splošne Značilnosti</vt:lpstr>
      <vt:lpstr>PowerPoint Presentation</vt:lpstr>
      <vt:lpstr>PowerPoint Presentation</vt:lpstr>
      <vt:lpstr>NESREČA</vt:lpstr>
      <vt:lpstr>PowerPoint Presentation</vt:lpstr>
      <vt:lpstr>PowerPoint Presentation</vt:lpstr>
      <vt:lpstr>ISKANJE RAZBITIN</vt:lpstr>
      <vt:lpstr>ZANIMIVOSTI</vt:lpstr>
      <vt:lpstr>VIRI in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2019-07-08T12:04:37Z</dcterms:created>
  <dcterms:modified xsi:type="dcterms:W3CDTF">2019-07-08T12:04:37Z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