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64" r:id="rId4"/>
    <p:sldId id="258" r:id="rId5"/>
    <p:sldId id="260" r:id="rId6"/>
    <p:sldId id="261" r:id="rId7"/>
    <p:sldId id="262" r:id="rId8"/>
  </p:sldIdLst>
  <p:sldSz cx="9144000" cy="6858000" type="screen4x3"/>
  <p:notesSz cx="6881813" cy="100028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09F3E77-FADD-45FD-B181-65AF08DD2E7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2A8B2BD-5FD9-4F80-BD9D-08B28C1749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91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8B2BD-5FD9-4F80-BD9D-08B28C1749F0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63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996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64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2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55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7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34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87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33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48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733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0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C6A1-0F1E-4FEE-AFA0-C7537580C246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908F-4CF1-484A-B5F1-2883CD6972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07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11084.vk.me/u166376633/-7/x_0216d9e0.jpg" TargetMode="External"/><Relationship Id="rId3" Type="http://schemas.openxmlformats.org/officeDocument/2006/relationships/hyperlink" Target="http://www.kolosej.si/filmi/film/troja/" TargetMode="External"/><Relationship Id="rId7" Type="http://schemas.openxmlformats.org/officeDocument/2006/relationships/hyperlink" Target="http://sl.wikipedia.org/wiki/Iliada" TargetMode="External"/><Relationship Id="rId2" Type="http://schemas.openxmlformats.org/officeDocument/2006/relationships/hyperlink" Target="http://www.solaklavora.si/0708/ucenci/izbirni_predmeti/izdelki/nastja_anastazija_karlovcec_grska_mitologija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si/webhp?sourceid=chrome-instant&amp;ion=1&amp;espv=2&amp;ie=UTF-8#q=trojanski+junaki" TargetMode="External"/><Relationship Id="rId5" Type="http://schemas.openxmlformats.org/officeDocument/2006/relationships/hyperlink" Target="http://projekti.gimvic.org/2004/2d/nadrealizem/Odisej.jpg" TargetMode="External"/><Relationship Id="rId4" Type="http://schemas.openxmlformats.org/officeDocument/2006/relationships/hyperlink" Target="http://www.dijaski.net/gradivo/zgo_ref_troja_01?r=1" TargetMode="External"/><Relationship Id="rId9" Type="http://schemas.openxmlformats.org/officeDocument/2006/relationships/hyperlink" Target="https://www.youtube.com/watch?v=znTLzRJim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endParaRPr lang="sl-SI"/>
          </a:p>
        </p:txBody>
      </p:sp>
      <p:pic>
        <p:nvPicPr>
          <p:cNvPr id="1026" name="Picture 2" descr="Troy Movie Po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9"/>
          <a:stretch/>
        </p:blipFill>
        <p:spPr bwMode="auto">
          <a:xfrm>
            <a:off x="0" y="0"/>
            <a:ext cx="9158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4166" y="47667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/>
              <a:t>TROJA</a:t>
            </a:r>
            <a:r>
              <a:rPr lang="sl-SI" sz="6000" dirty="0"/>
              <a:t>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267744" y="552192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>
                <a:solidFill>
                  <a:schemeClr val="bg1"/>
                </a:solidFill>
              </a:rPr>
              <a:t> 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sl-SI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Trojanska </a:t>
            </a:r>
            <a:br>
              <a:rPr lang="sl-SI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2915816" y="1938315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-vojna Ahajcev (Grkov) proti Trojancem v Mali Aziji</a:t>
            </a:r>
          </a:p>
          <a:p>
            <a:endParaRPr lang="sl-SI" b="1" dirty="0">
              <a:solidFill>
                <a:srgbClr val="00B050"/>
              </a:solidFill>
            </a:endParaRPr>
          </a:p>
          <a:p>
            <a:r>
              <a:rPr lang="sl-SI" b="1" dirty="0">
                <a:solidFill>
                  <a:srgbClr val="00B050"/>
                </a:solidFill>
              </a:rPr>
              <a:t>-povod zanjo je bila lepa Helena,žena Špartanskega kralja </a:t>
            </a:r>
            <a:r>
              <a:rPr lang="sl-SI" b="1" dirty="0" err="1">
                <a:solidFill>
                  <a:srgbClr val="00B050"/>
                </a:solidFill>
              </a:rPr>
              <a:t>Menelaja</a:t>
            </a:r>
            <a:r>
              <a:rPr lang="sl-SI" b="1" dirty="0">
                <a:solidFill>
                  <a:srgbClr val="00B050"/>
                </a:solidFill>
              </a:rPr>
              <a:t>.</a:t>
            </a:r>
          </a:p>
          <a:p>
            <a:endParaRPr lang="sl-SI" b="1" dirty="0">
              <a:solidFill>
                <a:srgbClr val="00B050"/>
              </a:solidFill>
            </a:endParaRPr>
          </a:p>
          <a:p>
            <a:r>
              <a:rPr lang="sl-SI" b="1" dirty="0">
                <a:solidFill>
                  <a:srgbClr val="00B050"/>
                </a:solidFill>
              </a:rPr>
              <a:t>-igra osrednjo vlogo v grški mitologiji</a:t>
            </a:r>
          </a:p>
          <a:p>
            <a:endParaRPr lang="sl-SI" b="1" dirty="0">
              <a:solidFill>
                <a:srgbClr val="00B050"/>
              </a:solidFill>
            </a:endParaRPr>
          </a:p>
          <a:p>
            <a:r>
              <a:rPr lang="sl-SI" b="1" dirty="0">
                <a:solidFill>
                  <a:srgbClr val="00B050"/>
                </a:solidFill>
              </a:rPr>
              <a:t>-o njej govorita dve epski knjigi, ki sta od pisatelja Homerja in imenujeta se Iliada in Odisejada.</a:t>
            </a:r>
          </a:p>
          <a:p>
            <a:endParaRPr lang="sl-SI" b="1" dirty="0">
              <a:solidFill>
                <a:srgbClr val="00B050"/>
              </a:solidFill>
            </a:endParaRPr>
          </a:p>
          <a:p>
            <a:r>
              <a:rPr lang="sl-SI" b="1" dirty="0">
                <a:solidFill>
                  <a:srgbClr val="00B050"/>
                </a:solidFill>
              </a:rPr>
              <a:t>-Trojanska vojna se je odvijala v mestu Troja, 3200 let pred našim štetjem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43" y="105523"/>
            <a:ext cx="2315504" cy="15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89" y="59955"/>
            <a:ext cx="2249302" cy="17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1" y="1971363"/>
            <a:ext cx="1876378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7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20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27168" cy="1080120"/>
          </a:xfrm>
        </p:spPr>
        <p:txBody>
          <a:bodyPr/>
          <a:lstStyle/>
          <a:p>
            <a:r>
              <a:rPr lang="sl-SI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Troja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827089" y="1196752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-   i</a:t>
            </a:r>
            <a:r>
              <a:rPr lang="sl-SI" sz="2400" b="1" dirty="0">
                <a:solidFill>
                  <a:srgbClr val="C00000"/>
                </a:solidFill>
              </a:rPr>
              <a:t>menovana tudi </a:t>
            </a:r>
            <a:r>
              <a:rPr lang="sl-SI" sz="2400" b="1" dirty="0" err="1">
                <a:solidFill>
                  <a:srgbClr val="C00000"/>
                </a:solidFill>
              </a:rPr>
              <a:t>Ilios</a:t>
            </a:r>
            <a:endParaRPr lang="sl-SI" sz="24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400" b="1" dirty="0">
                <a:solidFill>
                  <a:srgbClr val="C00000"/>
                </a:solidFill>
              </a:rPr>
              <a:t>je bila starogrška mestna država 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     (polis) v Mali Aziji.</a:t>
            </a:r>
          </a:p>
          <a:p>
            <a:pPr marL="342900" indent="-342900">
              <a:buFontTx/>
              <a:buChar char="-"/>
            </a:pPr>
            <a:r>
              <a:rPr lang="sl-SI" sz="2400" b="1" dirty="0">
                <a:solidFill>
                  <a:srgbClr val="C00000"/>
                </a:solidFill>
              </a:rPr>
              <a:t>edini sodobni vir obstoja tega 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     mesta sta Iliada in Odiseja, 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      Homerjeva epa.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-    prizorišče Trojanske vojne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34318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" y="3854697"/>
            <a:ext cx="3357418" cy="25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5295"/>
            <a:ext cx="3590924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0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61060"/>
            <a:ext cx="8229600" cy="1143000"/>
          </a:xfrm>
        </p:spPr>
        <p:txBody>
          <a:bodyPr/>
          <a:lstStyle/>
          <a:p>
            <a:r>
              <a:rPr lang="sl-SI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Trojanski konj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709477" y="1445582"/>
            <a:ext cx="540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Trojanska vojna traja  10 let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zmagali so Grki z zvijačo,ki je bila  v obliki lesenega konja</a:t>
            </a:r>
            <a:endParaRPr lang="sl-SI" sz="2000" b="1" dirty="0">
              <a:solidFill>
                <a:srgbClr val="00B050"/>
              </a:solidFill>
            </a:endParaRPr>
          </a:p>
          <a:p>
            <a:r>
              <a:rPr lang="sl-SI" sz="2000" b="1" dirty="0">
                <a:solidFill>
                  <a:srgbClr val="0070C0"/>
                </a:solidFill>
              </a:rPr>
              <a:t>-    zgradili  so ga  v zadnjem letu </a:t>
            </a:r>
          </a:p>
          <a:p>
            <a:r>
              <a:rPr lang="sl-SI" sz="2000" b="1" dirty="0">
                <a:solidFill>
                  <a:srgbClr val="0070C0"/>
                </a:solidFill>
              </a:rPr>
              <a:t>      vojne</a:t>
            </a:r>
          </a:p>
          <a:p>
            <a:r>
              <a:rPr lang="sl-SI" sz="2000" b="1" dirty="0">
                <a:solidFill>
                  <a:srgbClr val="0070C0"/>
                </a:solidFill>
              </a:rPr>
              <a:t>-   z njim so  prodrli skozi Trojansko obzidje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le lesena </a:t>
            </a:r>
            <a:r>
              <a:rPr lang="sl-SI" sz="2000" b="1">
                <a:solidFill>
                  <a:srgbClr val="0070C0"/>
                </a:solidFill>
              </a:rPr>
              <a:t>skulptura konja, </a:t>
            </a:r>
            <a:r>
              <a:rPr lang="sl-SI" sz="2000" b="1" dirty="0">
                <a:solidFill>
                  <a:srgbClr val="0070C0"/>
                </a:solidFill>
              </a:rPr>
              <a:t>v kateri so bili skriti 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Grki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Trojanci so mislili,da je leseni konj darilo     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bogovom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</a:rPr>
              <a:t>Trojanci so ga z veseljem sprejeli</a:t>
            </a:r>
          </a:p>
          <a:p>
            <a:r>
              <a:rPr lang="sl-SI" sz="2000" b="1" dirty="0">
                <a:solidFill>
                  <a:srgbClr val="0070C0"/>
                </a:solidFill>
              </a:rPr>
              <a:t>-    ponoči, ko so skoraj vsi spali,so Grki zlezli iz </a:t>
            </a:r>
          </a:p>
          <a:p>
            <a:r>
              <a:rPr lang="sl-SI" sz="2000" b="1" dirty="0">
                <a:solidFill>
                  <a:srgbClr val="0070C0"/>
                </a:solidFill>
              </a:rPr>
              <a:t>     konja in  napadli mesto</a:t>
            </a:r>
          </a:p>
          <a:p>
            <a:pPr marL="342900" indent="-342900">
              <a:buFontTx/>
              <a:buChar char="-"/>
            </a:pPr>
            <a:endParaRPr lang="sl-SI" sz="20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2719"/>
            <a:ext cx="2894630" cy="23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398686" cy="22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08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4405742" cy="11521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sl-SI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Odiseja</a:t>
            </a:r>
            <a:br>
              <a:rPr lang="sl-SI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Iliada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246580" y="3764938"/>
            <a:ext cx="35018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</a:t>
            </a:r>
            <a:r>
              <a:rPr lang="sl-SI" b="1" u="sng" dirty="0">
                <a:solidFill>
                  <a:srgbClr val="C00000"/>
                </a:solidFill>
              </a:rPr>
              <a:t>ODISEJA</a:t>
            </a:r>
          </a:p>
          <a:p>
            <a:r>
              <a:rPr lang="sl-SI" b="1" dirty="0"/>
              <a:t>- Delo Homerja</a:t>
            </a:r>
          </a:p>
          <a:p>
            <a:r>
              <a:rPr lang="sl-SI" b="1" dirty="0"/>
              <a:t>- Grški junaški ep</a:t>
            </a:r>
          </a:p>
          <a:p>
            <a:r>
              <a:rPr lang="sl-SI" b="1" dirty="0"/>
              <a:t>- domnevni avtor Homer</a:t>
            </a:r>
          </a:p>
          <a:p>
            <a:r>
              <a:rPr lang="sl-SI" b="1" dirty="0"/>
              <a:t>- Pripovedovanje </a:t>
            </a:r>
            <a:r>
              <a:rPr lang="sl-SI" b="1" dirty="0" err="1"/>
              <a:t>epizodično</a:t>
            </a:r>
            <a:endParaRPr lang="sl-SI" b="1" dirty="0"/>
          </a:p>
          <a:p>
            <a:r>
              <a:rPr lang="sl-SI" b="1" dirty="0"/>
              <a:t>- Stalne prekinitve glavne zgodbe</a:t>
            </a:r>
          </a:p>
          <a:p>
            <a:r>
              <a:rPr lang="sl-SI" b="1" dirty="0"/>
              <a:t>- 24 spevov                       </a:t>
            </a:r>
          </a:p>
          <a:p>
            <a:r>
              <a:rPr lang="sl-SI" b="1" dirty="0"/>
              <a:t>- Nadaljevaje Iliade</a:t>
            </a:r>
          </a:p>
          <a:p>
            <a:r>
              <a:rPr lang="sl-SI" b="1" dirty="0"/>
              <a:t>- vir preučevanja grške družbe v obdobju od 12. do 8. stoletje pr. n. št.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83568" y="2924944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rgbClr val="C00000"/>
                </a:solidFill>
              </a:rPr>
              <a:t>ILIADA</a:t>
            </a:r>
          </a:p>
          <a:p>
            <a:r>
              <a:rPr lang="sl-SI" b="1" dirty="0"/>
              <a:t>-  Delo Homerja</a:t>
            </a:r>
          </a:p>
          <a:p>
            <a:r>
              <a:rPr lang="sl-SI" b="1" dirty="0"/>
              <a:t>  -Iliada je ep</a:t>
            </a:r>
          </a:p>
          <a:p>
            <a:r>
              <a:rPr lang="sl-SI" b="1" dirty="0"/>
              <a:t> - avtorstvo se tradicionalno pripisuje </a:t>
            </a:r>
          </a:p>
          <a:p>
            <a:r>
              <a:rPr lang="sl-SI" b="1" dirty="0"/>
              <a:t>   Homerju</a:t>
            </a:r>
          </a:p>
          <a:p>
            <a:r>
              <a:rPr lang="sl-SI" b="1" dirty="0"/>
              <a:t> - naslov izhaja iz grškega imena za    </a:t>
            </a:r>
          </a:p>
          <a:p>
            <a:r>
              <a:rPr lang="sl-SI" b="1" dirty="0"/>
              <a:t>    mesto Troja – </a:t>
            </a:r>
            <a:r>
              <a:rPr lang="sl-SI" b="1" dirty="0" err="1"/>
              <a:t>Ilion</a:t>
            </a:r>
            <a:endParaRPr lang="sl-SI" b="1" dirty="0"/>
          </a:p>
          <a:p>
            <a:r>
              <a:rPr lang="sl-SI" b="1" dirty="0"/>
              <a:t> - izsek iz desetletne vojne med Grki in </a:t>
            </a:r>
          </a:p>
          <a:p>
            <a:r>
              <a:rPr lang="sl-SI" b="1" dirty="0"/>
              <a:t>    Trojanci</a:t>
            </a:r>
          </a:p>
          <a:p>
            <a:r>
              <a:rPr lang="sl-SI" b="1" dirty="0"/>
              <a:t> - zajema 51 dni devetega leta vojne</a:t>
            </a:r>
          </a:p>
          <a:p>
            <a:r>
              <a:rPr lang="sl-SI" b="1" dirty="0"/>
              <a:t> - sestavljen je iz 24 spevov ali 15.693   </a:t>
            </a:r>
          </a:p>
          <a:p>
            <a:r>
              <a:rPr lang="sl-SI" b="1" dirty="0"/>
              <a:t>  verzov.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463">
            <a:off x="5773386" y="412638"/>
            <a:ext cx="2448272" cy="34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8495">
            <a:off x="1113407" y="238285"/>
            <a:ext cx="1743216" cy="281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616624" cy="792088"/>
          </a:xfrm>
        </p:spPr>
        <p:txBody>
          <a:bodyPr>
            <a:normAutofit fontScale="90000"/>
          </a:bodyPr>
          <a:lstStyle/>
          <a:p>
            <a:r>
              <a:rPr lang="sl-SI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junaki trojanske vojne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0" y="2708920"/>
            <a:ext cx="1872208" cy="28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82157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- Najpomembnejši grški junak</a:t>
            </a:r>
          </a:p>
          <a:p>
            <a:r>
              <a:rPr lang="sl-SI" dirty="0">
                <a:solidFill>
                  <a:srgbClr val="00B050"/>
                </a:solidFill>
              </a:rPr>
              <a:t>- Skoraj nesmrten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75477" y="23076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AHIL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572000" y="233958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ODISEJ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3" y="2948753"/>
            <a:ext cx="284104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7135265" y="23407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HEKTOR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66" y="2967335"/>
            <a:ext cx="2732534" cy="218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6251036" y="5357366"/>
            <a:ext cx="273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-</a:t>
            </a:r>
            <a:r>
              <a:rPr lang="sv-SE" dirty="0">
                <a:solidFill>
                  <a:srgbClr val="0070C0"/>
                </a:solidFill>
              </a:rPr>
              <a:t> najljubši sin Priama </a:t>
            </a:r>
            <a:r>
              <a:rPr lang="sl-SI" dirty="0">
                <a:solidFill>
                  <a:srgbClr val="0070C0"/>
                </a:solidFill>
              </a:rPr>
              <a:t>        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  - </a:t>
            </a:r>
            <a:r>
              <a:rPr lang="sv-SE" dirty="0">
                <a:solidFill>
                  <a:srgbClr val="0070C0"/>
                </a:solidFill>
              </a:rPr>
              <a:t>najboljši trojanski bojevnik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432808" y="5384248"/>
            <a:ext cx="2788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- kralj grškega otoka Itaka</a:t>
            </a:r>
          </a:p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- mož Penelope</a:t>
            </a:r>
          </a:p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- sin </a:t>
            </a:r>
            <a:r>
              <a:rPr lang="sl-SI" dirty="0" err="1">
                <a:solidFill>
                  <a:schemeClr val="accent4">
                    <a:lumMod val="75000"/>
                  </a:schemeClr>
                </a:solidFill>
              </a:rPr>
              <a:t>Learta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- oče </a:t>
            </a:r>
            <a:r>
              <a:rPr lang="sl-SI" dirty="0" err="1">
                <a:solidFill>
                  <a:schemeClr val="accent4">
                    <a:lumMod val="75000"/>
                  </a:schemeClr>
                </a:solidFill>
              </a:rPr>
              <a:t>Telemaha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9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u="sng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vam je bilo všeč !!</a:t>
            </a:r>
            <a:endParaRPr lang="sl-SI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55576" y="2087270"/>
            <a:ext cx="74888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hlinkClick r:id="rId2"/>
              </a:rPr>
              <a:t>http://www.solaklavora.si/0708/ucenci/izbirni_predmeti/izdelki/nastja_anastazija_karlovcec_grska_mitologija.pdf</a:t>
            </a:r>
            <a:endParaRPr lang="sl-SI" sz="1100" dirty="0"/>
          </a:p>
          <a:p>
            <a:r>
              <a:rPr lang="sl-SI" sz="1100" dirty="0">
                <a:hlinkClick r:id="rId3"/>
              </a:rPr>
              <a:t>http://www.kolosej.si/filmi/film/troja/</a:t>
            </a:r>
            <a:endParaRPr lang="sl-SI" sz="1100" dirty="0"/>
          </a:p>
          <a:p>
            <a:r>
              <a:rPr lang="sl-SI" sz="1100" dirty="0">
                <a:hlinkClick r:id="rId4"/>
              </a:rPr>
              <a:t>http://www.dijaski.net/gradivo/zgo_ref_troja_01?r=1</a:t>
            </a:r>
            <a:endParaRPr lang="sl-SI" sz="1100" dirty="0"/>
          </a:p>
          <a:p>
            <a:r>
              <a:rPr lang="sl-SI" sz="1100" dirty="0">
                <a:hlinkClick r:id="rId5"/>
              </a:rPr>
              <a:t>http://projekti.gimvic.org/2004/2d/nadrealizem/Odisej.jpg</a:t>
            </a:r>
            <a:endParaRPr lang="sl-SI" sz="1100" dirty="0"/>
          </a:p>
          <a:p>
            <a:r>
              <a:rPr lang="sl-SI" sz="1100" dirty="0">
                <a:hlinkClick r:id="rId6"/>
              </a:rPr>
              <a:t>https://www.google.si/webhp?sourceid=chrome-instant&amp;ion=1&amp;espv=2&amp;ie=UTF-8#q=trojanski+junaki</a:t>
            </a:r>
            <a:endParaRPr lang="sl-SI" sz="1100" dirty="0"/>
          </a:p>
          <a:p>
            <a:r>
              <a:rPr lang="sl-SI" sz="1100" dirty="0">
                <a:hlinkClick r:id="rId7"/>
              </a:rPr>
              <a:t>http://sl.wikipedia.org/wiki/Iliada</a:t>
            </a:r>
            <a:endParaRPr lang="sl-SI" sz="1100" dirty="0"/>
          </a:p>
          <a:p>
            <a:r>
              <a:rPr lang="sl-SI" sz="1100" dirty="0">
                <a:hlinkClick r:id="rId8"/>
              </a:rPr>
              <a:t>http://cs11084.</a:t>
            </a:r>
            <a:r>
              <a:rPr lang="sl-SI" sz="1100" dirty="0" err="1">
                <a:hlinkClick r:id="rId8"/>
              </a:rPr>
              <a:t>vk</a:t>
            </a:r>
            <a:r>
              <a:rPr lang="sl-SI" sz="1100" dirty="0">
                <a:hlinkClick r:id="rId8"/>
              </a:rPr>
              <a:t>.me/u166376633/-7/x_</a:t>
            </a:r>
            <a:r>
              <a:rPr lang="sl-SI" sz="1100" dirty="0" err="1">
                <a:hlinkClick r:id="rId8"/>
              </a:rPr>
              <a:t>0216d9e0.jpg</a:t>
            </a:r>
            <a:endParaRPr lang="sl-SI" sz="1100" dirty="0"/>
          </a:p>
          <a:p>
            <a:r>
              <a:rPr lang="sl-SI" sz="1100" dirty="0"/>
              <a:t>https://www.google.si/search?q=troy+city&amp;espv=2&amp;biw=1366&amp;bih=643&amp;site=webhp&amp;source=lnms&amp;tbm=isch&amp;sa=X&amp;ei=luH9VL3oMYG0UPjagvgI&amp;ved=0CAYQ_AUoAQ&amp;dpr=1#imgdii=_&amp;imgrc=JJIsii23Xuh6RM%253A%3BMmJyFNp89zZsPM%3Bhttp%253A%252F%252Fweb.ics.purdue.edu%252F~rauhn%252Ftroy_website%252Ftroy.jpg%3Bhttp%253A%252F%252Fweb.ics.purdue.edu%252F~rauhn%252Ftroy_website%252F%3B560%3B376</a:t>
            </a:r>
          </a:p>
          <a:p>
            <a:endParaRPr lang="sl-SI" sz="1100" dirty="0"/>
          </a:p>
          <a:p>
            <a:endParaRPr lang="sl-SI" sz="1100" dirty="0"/>
          </a:p>
          <a:p>
            <a:r>
              <a:rPr lang="sl-SI" sz="1100" dirty="0"/>
              <a:t>https://www.google.si/search?q=troy+city&amp;espv=2&amp;biw=1366&amp;bih=643&amp;site=webhp&amp;source=lnms&amp;tbm=isch&amp;sa=X&amp;ei=luH9VL3oMYG0UPjagvgI&amp;ved=0CAYQ_AUoAQ&amp;dpr=1#imgdii=_&amp;imgrc=LAqjZpAlQYlfwM%253A%3BX4zDqfb4NpRdSM%3Bhttp%253A%252F%252Fwww.troyproject.com%252Fprojects%252FtroyVIroot%252Ffinalimages%252Fenter_page%252Frendered.jpg%3Bhttp%253A%252F%252Fwww.troyproject.com%252F%3B400%3B301</a:t>
            </a:r>
          </a:p>
          <a:p>
            <a:endParaRPr lang="sl-SI" sz="1100" dirty="0"/>
          </a:p>
          <a:p>
            <a:endParaRPr lang="sl-SI" sz="1100" dirty="0"/>
          </a:p>
          <a:p>
            <a:r>
              <a:rPr lang="sl-SI" sz="1100"/>
              <a:t>8-9.3.2015</a:t>
            </a:r>
            <a:endParaRPr lang="sl-SI" sz="1100" dirty="0"/>
          </a:p>
          <a:p>
            <a:endParaRPr lang="sl-SI" sz="11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87624" y="616530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9"/>
              </a:rPr>
              <a:t>https://www.youtube.com/watch?v=znTLzRJimeY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22592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On-screen Show (4:3)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Arial Black</vt:lpstr>
      <vt:lpstr>Calibri</vt:lpstr>
      <vt:lpstr>Officeova tema</vt:lpstr>
      <vt:lpstr>PowerPoint Presentation</vt:lpstr>
      <vt:lpstr>Trojanska  vojna</vt:lpstr>
      <vt:lpstr>Mesto Troja</vt:lpstr>
      <vt:lpstr>Trojanski konj</vt:lpstr>
      <vt:lpstr> Odiseja Iliada</vt:lpstr>
      <vt:lpstr>  junaki trojanske vojne</vt:lpstr>
      <vt:lpstr>Upam, da vam je bilo všeč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2019-07-04T11:10:12Z</dcterms:created>
  <dcterms:modified xsi:type="dcterms:W3CDTF">2019-07-04T11:10:12Z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