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sldIdLst>
    <p:sldId id="256" r:id="rId2"/>
    <p:sldId id="257" r:id="rId3"/>
    <p:sldId id="258" r:id="rId4"/>
    <p:sldId id="273" r:id="rId5"/>
    <p:sldId id="259" r:id="rId6"/>
    <p:sldId id="260" r:id="rId7"/>
    <p:sldId id="261" r:id="rId8"/>
    <p:sldId id="262" r:id="rId9"/>
    <p:sldId id="263" r:id="rId10"/>
    <p:sldId id="264" r:id="rId11"/>
    <p:sldId id="270" r:id="rId12"/>
    <p:sldId id="265" r:id="rId13"/>
    <p:sldId id="266" r:id="rId14"/>
    <p:sldId id="274" r:id="rId15"/>
    <p:sldId id="271" r:id="rId16"/>
    <p:sldId id="267" r:id="rId17"/>
    <p:sldId id="268" r:id="rId18"/>
    <p:sldId id="272" r:id="rId19"/>
    <p:sldId id="269" r:id="rId20"/>
    <p:sldId id="275" r:id="rId2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6" autoAdjust="0"/>
    <p:restoredTop sz="91076" autoAdjust="0"/>
  </p:normalViewPr>
  <p:slideViewPr>
    <p:cSldViewPr>
      <p:cViewPr varScale="1">
        <p:scale>
          <a:sx n="47" d="100"/>
          <a:sy n="47" d="100"/>
        </p:scale>
        <p:origin x="-90"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AE6FB577-C8CA-4C69-B938-B422AF687A92}"/>
              </a:ext>
            </a:extLst>
          </p:cNvPr>
          <p:cNvGrpSpPr>
            <a:grpSpLocks/>
          </p:cNvGrpSpPr>
          <p:nvPr/>
        </p:nvGrpSpPr>
        <p:grpSpPr bwMode="auto">
          <a:xfrm>
            <a:off x="0" y="0"/>
            <a:ext cx="9144000" cy="6934200"/>
            <a:chOff x="0" y="0"/>
            <a:chExt cx="5760" cy="4368"/>
          </a:xfrm>
        </p:grpSpPr>
        <p:sp>
          <p:nvSpPr>
            <p:cNvPr id="47107" name="Freeform 3">
              <a:extLst>
                <a:ext uri="{FF2B5EF4-FFF2-40B4-BE49-F238E27FC236}">
                  <a16:creationId xmlns:a16="http://schemas.microsoft.com/office/drawing/2014/main" id="{DA9FAC4D-C030-4ADF-856D-EFC04CDEA4CD}"/>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08" name="Freeform 4">
              <a:extLst>
                <a:ext uri="{FF2B5EF4-FFF2-40B4-BE49-F238E27FC236}">
                  <a16:creationId xmlns:a16="http://schemas.microsoft.com/office/drawing/2014/main" id="{64509E7C-A4F4-4895-94BE-5F8303CA6081}"/>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09" name="Freeform 5">
              <a:extLst>
                <a:ext uri="{FF2B5EF4-FFF2-40B4-BE49-F238E27FC236}">
                  <a16:creationId xmlns:a16="http://schemas.microsoft.com/office/drawing/2014/main" id="{7338F901-4292-424B-89AB-229F36634D9D}"/>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0" name="Freeform 6">
              <a:extLst>
                <a:ext uri="{FF2B5EF4-FFF2-40B4-BE49-F238E27FC236}">
                  <a16:creationId xmlns:a16="http://schemas.microsoft.com/office/drawing/2014/main" id="{BA9A8E88-A609-4D47-8199-D69E2EB8F6AB}"/>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1" name="Freeform 7">
              <a:extLst>
                <a:ext uri="{FF2B5EF4-FFF2-40B4-BE49-F238E27FC236}">
                  <a16:creationId xmlns:a16="http://schemas.microsoft.com/office/drawing/2014/main" id="{FDCD0780-9FED-4FE5-AEC2-4E8FA14E9C78}"/>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2" name="Freeform 8">
              <a:extLst>
                <a:ext uri="{FF2B5EF4-FFF2-40B4-BE49-F238E27FC236}">
                  <a16:creationId xmlns:a16="http://schemas.microsoft.com/office/drawing/2014/main" id="{766D72E6-7844-4E42-8778-BF0B20FF2004}"/>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3" name="Freeform 9">
              <a:extLst>
                <a:ext uri="{FF2B5EF4-FFF2-40B4-BE49-F238E27FC236}">
                  <a16:creationId xmlns:a16="http://schemas.microsoft.com/office/drawing/2014/main" id="{B53EB07E-3C7C-4EAB-A164-14DE980CE5A6}"/>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4" name="Freeform 10">
              <a:extLst>
                <a:ext uri="{FF2B5EF4-FFF2-40B4-BE49-F238E27FC236}">
                  <a16:creationId xmlns:a16="http://schemas.microsoft.com/office/drawing/2014/main" id="{7B421987-824C-4EDE-9BAE-4C3788EC64F1}"/>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5" name="Freeform 11">
              <a:extLst>
                <a:ext uri="{FF2B5EF4-FFF2-40B4-BE49-F238E27FC236}">
                  <a16:creationId xmlns:a16="http://schemas.microsoft.com/office/drawing/2014/main" id="{D5F0FA61-8D07-4F72-BB00-2F0D56BBDC87}"/>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6" name="Rectangle 12">
              <a:extLst>
                <a:ext uri="{FF2B5EF4-FFF2-40B4-BE49-F238E27FC236}">
                  <a16:creationId xmlns:a16="http://schemas.microsoft.com/office/drawing/2014/main" id="{D0F72ECE-E3C4-4033-AF5F-684F437D7927}"/>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47117" name="Rectangle 13">
              <a:extLst>
                <a:ext uri="{FF2B5EF4-FFF2-40B4-BE49-F238E27FC236}">
                  <a16:creationId xmlns:a16="http://schemas.microsoft.com/office/drawing/2014/main" id="{06C3DDAF-71FC-4F9E-9B38-23D44790401D}"/>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47118" name="Freeform 14">
              <a:extLst>
                <a:ext uri="{FF2B5EF4-FFF2-40B4-BE49-F238E27FC236}">
                  <a16:creationId xmlns:a16="http://schemas.microsoft.com/office/drawing/2014/main" id="{EB27ECA9-9774-4676-8947-B8397496151F}"/>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19" name="Freeform 15">
              <a:extLst>
                <a:ext uri="{FF2B5EF4-FFF2-40B4-BE49-F238E27FC236}">
                  <a16:creationId xmlns:a16="http://schemas.microsoft.com/office/drawing/2014/main" id="{BA43F78E-96FE-4C18-8113-5BCFE0B0FBD8}"/>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20" name="Freeform 16">
              <a:extLst>
                <a:ext uri="{FF2B5EF4-FFF2-40B4-BE49-F238E27FC236}">
                  <a16:creationId xmlns:a16="http://schemas.microsoft.com/office/drawing/2014/main" id="{9A4E298D-977B-410F-9581-75AB215A49F5}"/>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21" name="Freeform 17">
              <a:extLst>
                <a:ext uri="{FF2B5EF4-FFF2-40B4-BE49-F238E27FC236}">
                  <a16:creationId xmlns:a16="http://schemas.microsoft.com/office/drawing/2014/main" id="{889A3F2E-A0F5-409C-8D24-5D1F21977367}"/>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22" name="Freeform 18">
              <a:extLst>
                <a:ext uri="{FF2B5EF4-FFF2-40B4-BE49-F238E27FC236}">
                  <a16:creationId xmlns:a16="http://schemas.microsoft.com/office/drawing/2014/main" id="{1DFE0D2B-1394-47E1-A968-34D670E608FF}"/>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23" name="Freeform 19">
              <a:extLst>
                <a:ext uri="{FF2B5EF4-FFF2-40B4-BE49-F238E27FC236}">
                  <a16:creationId xmlns:a16="http://schemas.microsoft.com/office/drawing/2014/main" id="{32366493-DCA8-4730-8441-099CF48264E0}"/>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7124" name="Freeform 20">
              <a:extLst>
                <a:ext uri="{FF2B5EF4-FFF2-40B4-BE49-F238E27FC236}">
                  <a16:creationId xmlns:a16="http://schemas.microsoft.com/office/drawing/2014/main" id="{56F1B7C4-F37B-4D72-9543-3E60E012B395}"/>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7125" name="Rectangle 21">
            <a:extLst>
              <a:ext uri="{FF2B5EF4-FFF2-40B4-BE49-F238E27FC236}">
                <a16:creationId xmlns:a16="http://schemas.microsoft.com/office/drawing/2014/main" id="{BD7CD4B8-3622-41FE-8E5D-33E843451A1C}"/>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sl-SI" altLang="sl-SI" noProof="0"/>
              <a:t>Kliknite, če želite urediti slog naslova matrice</a:t>
            </a:r>
          </a:p>
        </p:txBody>
      </p:sp>
      <p:sp>
        <p:nvSpPr>
          <p:cNvPr id="47126" name="Rectangle 22">
            <a:extLst>
              <a:ext uri="{FF2B5EF4-FFF2-40B4-BE49-F238E27FC236}">
                <a16:creationId xmlns:a16="http://schemas.microsoft.com/office/drawing/2014/main" id="{E5D81BBB-CBFB-4E07-B1E1-BC8FDB5946A9}"/>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47127" name="Rectangle 23">
            <a:extLst>
              <a:ext uri="{FF2B5EF4-FFF2-40B4-BE49-F238E27FC236}">
                <a16:creationId xmlns:a16="http://schemas.microsoft.com/office/drawing/2014/main" id="{1E142127-D5EF-47AC-A952-C7E0E3822A3A}"/>
              </a:ext>
            </a:extLst>
          </p:cNvPr>
          <p:cNvSpPr>
            <a:spLocks noGrp="1" noChangeArrowheads="1"/>
          </p:cNvSpPr>
          <p:nvPr>
            <p:ph type="dt" sz="quarter" idx="2"/>
          </p:nvPr>
        </p:nvSpPr>
        <p:spPr/>
        <p:txBody>
          <a:bodyPr/>
          <a:lstStyle>
            <a:lvl1pPr>
              <a:defRPr/>
            </a:lvl1pPr>
          </a:lstStyle>
          <a:p>
            <a:endParaRPr lang="sl-SI" altLang="sl-SI"/>
          </a:p>
        </p:txBody>
      </p:sp>
      <p:sp>
        <p:nvSpPr>
          <p:cNvPr id="47128" name="Rectangle 24">
            <a:extLst>
              <a:ext uri="{FF2B5EF4-FFF2-40B4-BE49-F238E27FC236}">
                <a16:creationId xmlns:a16="http://schemas.microsoft.com/office/drawing/2014/main" id="{028CFF8C-E1C9-4308-A3E3-D3BF4E39A760}"/>
              </a:ext>
            </a:extLst>
          </p:cNvPr>
          <p:cNvSpPr>
            <a:spLocks noGrp="1" noChangeArrowheads="1"/>
          </p:cNvSpPr>
          <p:nvPr>
            <p:ph type="ftr" sz="quarter" idx="3"/>
          </p:nvPr>
        </p:nvSpPr>
        <p:spPr/>
        <p:txBody>
          <a:bodyPr/>
          <a:lstStyle>
            <a:lvl1pPr>
              <a:defRPr/>
            </a:lvl1pPr>
          </a:lstStyle>
          <a:p>
            <a:endParaRPr lang="sl-SI" altLang="sl-SI"/>
          </a:p>
        </p:txBody>
      </p:sp>
      <p:sp>
        <p:nvSpPr>
          <p:cNvPr id="47129" name="Rectangle 25">
            <a:extLst>
              <a:ext uri="{FF2B5EF4-FFF2-40B4-BE49-F238E27FC236}">
                <a16:creationId xmlns:a16="http://schemas.microsoft.com/office/drawing/2014/main" id="{3550A6B4-53B2-4DFE-B28A-F17538C3A74B}"/>
              </a:ext>
            </a:extLst>
          </p:cNvPr>
          <p:cNvSpPr>
            <a:spLocks noGrp="1" noChangeArrowheads="1"/>
          </p:cNvSpPr>
          <p:nvPr>
            <p:ph type="sldNum" sz="quarter" idx="4"/>
          </p:nvPr>
        </p:nvSpPr>
        <p:spPr/>
        <p:txBody>
          <a:bodyPr/>
          <a:lstStyle>
            <a:lvl1pPr>
              <a:defRPr/>
            </a:lvl1pPr>
          </a:lstStyle>
          <a:p>
            <a:fld id="{FE44589D-2ECF-4E30-9A6D-58C45A22DF84}"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A4FC6-34F0-4548-ADB5-7F4392F68C4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E0CCFE1-3383-475C-B522-296452504B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E8E2750-AFF3-4D34-AC4B-E3B86DD56E7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05BF725-2DDC-4679-ADBC-29E80D48A1F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B8F73E6-4393-46B8-A866-E1E70997B39E}"/>
              </a:ext>
            </a:extLst>
          </p:cNvPr>
          <p:cNvSpPr>
            <a:spLocks noGrp="1"/>
          </p:cNvSpPr>
          <p:nvPr>
            <p:ph type="sldNum" sz="quarter" idx="12"/>
          </p:nvPr>
        </p:nvSpPr>
        <p:spPr/>
        <p:txBody>
          <a:bodyPr/>
          <a:lstStyle>
            <a:lvl1pPr>
              <a:defRPr/>
            </a:lvl1pPr>
          </a:lstStyle>
          <a:p>
            <a:fld id="{4FD50735-EA29-4030-B204-EA199EB3899D}" type="slidenum">
              <a:rPr lang="sl-SI" altLang="sl-SI"/>
              <a:pPr/>
              <a:t>‹#›</a:t>
            </a:fld>
            <a:endParaRPr lang="sl-SI" altLang="sl-SI"/>
          </a:p>
        </p:txBody>
      </p:sp>
    </p:spTree>
    <p:extLst>
      <p:ext uri="{BB962C8B-B14F-4D97-AF65-F5344CB8AC3E}">
        <p14:creationId xmlns:p14="http://schemas.microsoft.com/office/powerpoint/2010/main" val="3659769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520F4-7983-40DA-8406-0F5A4D96E67E}"/>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BE1D6BD-0116-4164-A199-DE8D6893AC0F}"/>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CBBED6D-9348-4515-8756-CFA3FC5D5E0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85F66BA-3AE7-4EFC-9150-7D2198770E9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5BB315B-BF3B-467A-8642-E35CEA37A1BA}"/>
              </a:ext>
            </a:extLst>
          </p:cNvPr>
          <p:cNvSpPr>
            <a:spLocks noGrp="1"/>
          </p:cNvSpPr>
          <p:nvPr>
            <p:ph type="sldNum" sz="quarter" idx="12"/>
          </p:nvPr>
        </p:nvSpPr>
        <p:spPr/>
        <p:txBody>
          <a:bodyPr/>
          <a:lstStyle>
            <a:lvl1pPr>
              <a:defRPr/>
            </a:lvl1pPr>
          </a:lstStyle>
          <a:p>
            <a:fld id="{8704F023-A0D5-4653-951C-9F315479AC1E}" type="slidenum">
              <a:rPr lang="sl-SI" altLang="sl-SI"/>
              <a:pPr/>
              <a:t>‹#›</a:t>
            </a:fld>
            <a:endParaRPr lang="sl-SI" altLang="sl-SI"/>
          </a:p>
        </p:txBody>
      </p:sp>
    </p:spTree>
    <p:extLst>
      <p:ext uri="{BB962C8B-B14F-4D97-AF65-F5344CB8AC3E}">
        <p14:creationId xmlns:p14="http://schemas.microsoft.com/office/powerpoint/2010/main" val="1617128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BCA2-31D1-482E-8D0A-F4113035147C}"/>
              </a:ext>
            </a:extLst>
          </p:cNvPr>
          <p:cNvSpPr>
            <a:spLocks noGrp="1"/>
          </p:cNvSpPr>
          <p:nvPr>
            <p:ph type="title"/>
          </p:nvPr>
        </p:nvSpPr>
        <p:spPr>
          <a:xfrm>
            <a:off x="457200" y="277813"/>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D406993-5E2D-4323-935E-8B94CB0B6732}"/>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8880273-9247-43DD-9089-84D7B64DA439}"/>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BB6FDB5E-8E6A-496E-A5C6-AE15DFA0E8F9}"/>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F4DF01C0-24A4-4F3A-ABBD-9569AA3D7664}"/>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D8FE48A4-091F-4055-B732-7B6891969DCA}"/>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1B6F46AA-8D02-425B-A22F-FAA83CA777D8}"/>
              </a:ext>
            </a:extLst>
          </p:cNvPr>
          <p:cNvSpPr>
            <a:spLocks noGrp="1"/>
          </p:cNvSpPr>
          <p:nvPr>
            <p:ph type="sldNum" sz="quarter" idx="12"/>
          </p:nvPr>
        </p:nvSpPr>
        <p:spPr>
          <a:xfrm>
            <a:off x="6553200" y="6248400"/>
            <a:ext cx="2133600" cy="457200"/>
          </a:xfrm>
        </p:spPr>
        <p:txBody>
          <a:bodyPr/>
          <a:lstStyle>
            <a:lvl1pPr>
              <a:defRPr/>
            </a:lvl1pPr>
          </a:lstStyle>
          <a:p>
            <a:fld id="{A59F9ECB-EFE6-44A8-BF8B-0DC4D645F947}" type="slidenum">
              <a:rPr lang="sl-SI" altLang="sl-SI"/>
              <a:pPr/>
              <a:t>‹#›</a:t>
            </a:fld>
            <a:endParaRPr lang="sl-SI" altLang="sl-SI"/>
          </a:p>
        </p:txBody>
      </p:sp>
    </p:spTree>
    <p:extLst>
      <p:ext uri="{BB962C8B-B14F-4D97-AF65-F5344CB8AC3E}">
        <p14:creationId xmlns:p14="http://schemas.microsoft.com/office/powerpoint/2010/main" val="318147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472B5-4367-47BB-8105-393A16ED613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7D35AA5-2230-4C05-9E88-E410AFA748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99FFD67-CB8E-48E2-B373-5475AA08DE0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DFFB9C0-6A77-49C6-9492-5E7A9FBF248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05DBDFD-94B7-49A9-9620-5BCC54270418}"/>
              </a:ext>
            </a:extLst>
          </p:cNvPr>
          <p:cNvSpPr>
            <a:spLocks noGrp="1"/>
          </p:cNvSpPr>
          <p:nvPr>
            <p:ph type="sldNum" sz="quarter" idx="12"/>
          </p:nvPr>
        </p:nvSpPr>
        <p:spPr/>
        <p:txBody>
          <a:bodyPr/>
          <a:lstStyle>
            <a:lvl1pPr>
              <a:defRPr/>
            </a:lvl1pPr>
          </a:lstStyle>
          <a:p>
            <a:fld id="{0FF6F544-747D-43BF-B322-3FB2454B76F5}" type="slidenum">
              <a:rPr lang="sl-SI" altLang="sl-SI"/>
              <a:pPr/>
              <a:t>‹#›</a:t>
            </a:fld>
            <a:endParaRPr lang="sl-SI" altLang="sl-SI"/>
          </a:p>
        </p:txBody>
      </p:sp>
    </p:spTree>
    <p:extLst>
      <p:ext uri="{BB962C8B-B14F-4D97-AF65-F5344CB8AC3E}">
        <p14:creationId xmlns:p14="http://schemas.microsoft.com/office/powerpoint/2010/main" val="38879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1A6B-80B1-4D9D-9067-984067EB922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20B71D0-225E-4C97-A1EE-48009618054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3CB5FB8-CEFD-45CF-9536-EB326D1B761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F0693A6-29DF-4D01-9BFC-77C17481941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7EC1873-54F0-41BD-9FA9-ACF39612587F}"/>
              </a:ext>
            </a:extLst>
          </p:cNvPr>
          <p:cNvSpPr>
            <a:spLocks noGrp="1"/>
          </p:cNvSpPr>
          <p:nvPr>
            <p:ph type="sldNum" sz="quarter" idx="12"/>
          </p:nvPr>
        </p:nvSpPr>
        <p:spPr/>
        <p:txBody>
          <a:bodyPr/>
          <a:lstStyle>
            <a:lvl1pPr>
              <a:defRPr/>
            </a:lvl1pPr>
          </a:lstStyle>
          <a:p>
            <a:fld id="{786FC569-3A0E-4398-B97F-D58A2B1B852C}" type="slidenum">
              <a:rPr lang="sl-SI" altLang="sl-SI"/>
              <a:pPr/>
              <a:t>‹#›</a:t>
            </a:fld>
            <a:endParaRPr lang="sl-SI" altLang="sl-SI"/>
          </a:p>
        </p:txBody>
      </p:sp>
    </p:spTree>
    <p:extLst>
      <p:ext uri="{BB962C8B-B14F-4D97-AF65-F5344CB8AC3E}">
        <p14:creationId xmlns:p14="http://schemas.microsoft.com/office/powerpoint/2010/main" val="394125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7BA18-D44F-4BE2-BAB2-3911203634F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7404D6E-1493-4A66-9A61-F8F4AFBC28C3}"/>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B5B8CEC-0CFB-4EBE-8BA1-5D6396F00A7C}"/>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6981832-D562-4502-A5C0-A95EF2DDCA9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17F41F8-55C9-4974-91C3-FB3C859C617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505A5D5-6EB6-494D-9DE5-799C6C8045C4}"/>
              </a:ext>
            </a:extLst>
          </p:cNvPr>
          <p:cNvSpPr>
            <a:spLocks noGrp="1"/>
          </p:cNvSpPr>
          <p:nvPr>
            <p:ph type="sldNum" sz="quarter" idx="12"/>
          </p:nvPr>
        </p:nvSpPr>
        <p:spPr/>
        <p:txBody>
          <a:bodyPr/>
          <a:lstStyle>
            <a:lvl1pPr>
              <a:defRPr/>
            </a:lvl1pPr>
          </a:lstStyle>
          <a:p>
            <a:fld id="{269E96BB-F04C-4A68-B274-179E7B537080}" type="slidenum">
              <a:rPr lang="sl-SI" altLang="sl-SI"/>
              <a:pPr/>
              <a:t>‹#›</a:t>
            </a:fld>
            <a:endParaRPr lang="sl-SI" altLang="sl-SI"/>
          </a:p>
        </p:txBody>
      </p:sp>
    </p:spTree>
    <p:extLst>
      <p:ext uri="{BB962C8B-B14F-4D97-AF65-F5344CB8AC3E}">
        <p14:creationId xmlns:p14="http://schemas.microsoft.com/office/powerpoint/2010/main" val="420698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21A4-D8D4-4F97-9D0C-F0FCA7F446DC}"/>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CDF8045-F71D-46BA-B1D2-5EB8857E0C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ABD045-919D-48F8-BA91-666DA74424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C380B6C-1130-43EB-8D78-492C50ED377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BEF57F-0A35-4101-9FFB-B345A220DAE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E1924232-084B-4AC8-A0C1-C84862A2834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17F8A68-712E-4D67-9934-8979D07E546D}"/>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B498F25-351B-4D65-9C02-250E1B0692C9}"/>
              </a:ext>
            </a:extLst>
          </p:cNvPr>
          <p:cNvSpPr>
            <a:spLocks noGrp="1"/>
          </p:cNvSpPr>
          <p:nvPr>
            <p:ph type="sldNum" sz="quarter" idx="12"/>
          </p:nvPr>
        </p:nvSpPr>
        <p:spPr/>
        <p:txBody>
          <a:bodyPr/>
          <a:lstStyle>
            <a:lvl1pPr>
              <a:defRPr/>
            </a:lvl1pPr>
          </a:lstStyle>
          <a:p>
            <a:fld id="{BC0F9011-A3A8-4106-9436-3833608FD074}" type="slidenum">
              <a:rPr lang="sl-SI" altLang="sl-SI"/>
              <a:pPr/>
              <a:t>‹#›</a:t>
            </a:fld>
            <a:endParaRPr lang="sl-SI" altLang="sl-SI"/>
          </a:p>
        </p:txBody>
      </p:sp>
    </p:spTree>
    <p:extLst>
      <p:ext uri="{BB962C8B-B14F-4D97-AF65-F5344CB8AC3E}">
        <p14:creationId xmlns:p14="http://schemas.microsoft.com/office/powerpoint/2010/main" val="276075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E63E2-78D2-4FD3-A733-8C78A7B083D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CE3FD39-6A03-4BB7-A80D-6E79CAA6B7D5}"/>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C2F019F-E85E-4AB8-86AF-21BA2B0EE1F7}"/>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1F91B92-8A8B-4B2B-A5D9-2C1E6377560D}"/>
              </a:ext>
            </a:extLst>
          </p:cNvPr>
          <p:cNvSpPr>
            <a:spLocks noGrp="1"/>
          </p:cNvSpPr>
          <p:nvPr>
            <p:ph type="sldNum" sz="quarter" idx="12"/>
          </p:nvPr>
        </p:nvSpPr>
        <p:spPr/>
        <p:txBody>
          <a:bodyPr/>
          <a:lstStyle>
            <a:lvl1pPr>
              <a:defRPr/>
            </a:lvl1pPr>
          </a:lstStyle>
          <a:p>
            <a:fld id="{418EA0D9-2BD4-47E9-8F1B-34555A047F73}" type="slidenum">
              <a:rPr lang="sl-SI" altLang="sl-SI"/>
              <a:pPr/>
              <a:t>‹#›</a:t>
            </a:fld>
            <a:endParaRPr lang="sl-SI" altLang="sl-SI"/>
          </a:p>
        </p:txBody>
      </p:sp>
    </p:spTree>
    <p:extLst>
      <p:ext uri="{BB962C8B-B14F-4D97-AF65-F5344CB8AC3E}">
        <p14:creationId xmlns:p14="http://schemas.microsoft.com/office/powerpoint/2010/main" val="618044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44F80-7886-42DA-ACB7-28E2CD4F8506}"/>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A8132AE9-AA03-4A02-AB36-E05EE049DF9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DA0EE52-C25A-42C4-BAB9-CAF4ECE3E8CA}"/>
              </a:ext>
            </a:extLst>
          </p:cNvPr>
          <p:cNvSpPr>
            <a:spLocks noGrp="1"/>
          </p:cNvSpPr>
          <p:nvPr>
            <p:ph type="sldNum" sz="quarter" idx="12"/>
          </p:nvPr>
        </p:nvSpPr>
        <p:spPr/>
        <p:txBody>
          <a:bodyPr/>
          <a:lstStyle>
            <a:lvl1pPr>
              <a:defRPr/>
            </a:lvl1pPr>
          </a:lstStyle>
          <a:p>
            <a:fld id="{405EE094-9F8E-4A01-ADB0-F41FC09A4AFE}" type="slidenum">
              <a:rPr lang="sl-SI" altLang="sl-SI"/>
              <a:pPr/>
              <a:t>‹#›</a:t>
            </a:fld>
            <a:endParaRPr lang="sl-SI" altLang="sl-SI"/>
          </a:p>
        </p:txBody>
      </p:sp>
    </p:spTree>
    <p:extLst>
      <p:ext uri="{BB962C8B-B14F-4D97-AF65-F5344CB8AC3E}">
        <p14:creationId xmlns:p14="http://schemas.microsoft.com/office/powerpoint/2010/main" val="391189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4DA2-5219-4231-8CE5-11FA2B82435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CC5C2D5-0396-44B8-809F-F337A37A7B4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7EB36BD-9FFE-4CFB-9D84-1598EC1E9F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6BB80-09E0-499B-B934-F98FAEF9314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6BE299C-942F-49D1-8F80-BF01672CF59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8CBE4D2-416C-49FE-9CE1-4424CEBA6A64}"/>
              </a:ext>
            </a:extLst>
          </p:cNvPr>
          <p:cNvSpPr>
            <a:spLocks noGrp="1"/>
          </p:cNvSpPr>
          <p:nvPr>
            <p:ph type="sldNum" sz="quarter" idx="12"/>
          </p:nvPr>
        </p:nvSpPr>
        <p:spPr/>
        <p:txBody>
          <a:bodyPr/>
          <a:lstStyle>
            <a:lvl1pPr>
              <a:defRPr/>
            </a:lvl1pPr>
          </a:lstStyle>
          <a:p>
            <a:fld id="{F3802E8E-6C79-4B99-A49A-E6661079E7E4}" type="slidenum">
              <a:rPr lang="sl-SI" altLang="sl-SI"/>
              <a:pPr/>
              <a:t>‹#›</a:t>
            </a:fld>
            <a:endParaRPr lang="sl-SI" altLang="sl-SI"/>
          </a:p>
        </p:txBody>
      </p:sp>
    </p:spTree>
    <p:extLst>
      <p:ext uri="{BB962C8B-B14F-4D97-AF65-F5344CB8AC3E}">
        <p14:creationId xmlns:p14="http://schemas.microsoft.com/office/powerpoint/2010/main" val="68420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9670-ABC2-45D7-BCBE-2B38B645DCA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BC40C1B0-EF95-410F-8740-7CF61A7BC3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97E697B-8C41-44AC-BDBE-D768A73634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26C054-A42F-47C9-8EA4-196B77B1792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7357190-4956-417E-B74F-EB3BB21F3C2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12E812E-5639-4E3E-8CA7-05CCBA779A17}"/>
              </a:ext>
            </a:extLst>
          </p:cNvPr>
          <p:cNvSpPr>
            <a:spLocks noGrp="1"/>
          </p:cNvSpPr>
          <p:nvPr>
            <p:ph type="sldNum" sz="quarter" idx="12"/>
          </p:nvPr>
        </p:nvSpPr>
        <p:spPr/>
        <p:txBody>
          <a:bodyPr/>
          <a:lstStyle>
            <a:lvl1pPr>
              <a:defRPr/>
            </a:lvl1pPr>
          </a:lstStyle>
          <a:p>
            <a:fld id="{EA687B47-FA0C-4093-B105-A9B2395ED741}" type="slidenum">
              <a:rPr lang="sl-SI" altLang="sl-SI"/>
              <a:pPr/>
              <a:t>‹#›</a:t>
            </a:fld>
            <a:endParaRPr lang="sl-SI" altLang="sl-SI"/>
          </a:p>
        </p:txBody>
      </p:sp>
    </p:spTree>
    <p:extLst>
      <p:ext uri="{BB962C8B-B14F-4D97-AF65-F5344CB8AC3E}">
        <p14:creationId xmlns:p14="http://schemas.microsoft.com/office/powerpoint/2010/main" val="81150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6082" name="Group 2">
            <a:extLst>
              <a:ext uri="{FF2B5EF4-FFF2-40B4-BE49-F238E27FC236}">
                <a16:creationId xmlns:a16="http://schemas.microsoft.com/office/drawing/2014/main" id="{A695223B-54DA-4A1F-BF41-6CE8520206A9}"/>
              </a:ext>
            </a:extLst>
          </p:cNvPr>
          <p:cNvGrpSpPr>
            <a:grpSpLocks/>
          </p:cNvGrpSpPr>
          <p:nvPr/>
        </p:nvGrpSpPr>
        <p:grpSpPr bwMode="auto">
          <a:xfrm>
            <a:off x="0" y="0"/>
            <a:ext cx="9144000" cy="6934200"/>
            <a:chOff x="0" y="0"/>
            <a:chExt cx="5760" cy="4368"/>
          </a:xfrm>
        </p:grpSpPr>
        <p:sp>
          <p:nvSpPr>
            <p:cNvPr id="46083" name="Freeform 3">
              <a:extLst>
                <a:ext uri="{FF2B5EF4-FFF2-40B4-BE49-F238E27FC236}">
                  <a16:creationId xmlns:a16="http://schemas.microsoft.com/office/drawing/2014/main" id="{53F7F526-AB53-46BE-8FC9-7CC3D3474760}"/>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4" name="Freeform 4">
              <a:extLst>
                <a:ext uri="{FF2B5EF4-FFF2-40B4-BE49-F238E27FC236}">
                  <a16:creationId xmlns:a16="http://schemas.microsoft.com/office/drawing/2014/main" id="{F74906B2-EF9E-45ED-8877-8950C0422F00}"/>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5" name="Freeform 5">
              <a:extLst>
                <a:ext uri="{FF2B5EF4-FFF2-40B4-BE49-F238E27FC236}">
                  <a16:creationId xmlns:a16="http://schemas.microsoft.com/office/drawing/2014/main" id="{307867CF-D6E5-4CF7-B45B-139C376C1C21}"/>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6" name="Freeform 6">
              <a:extLst>
                <a:ext uri="{FF2B5EF4-FFF2-40B4-BE49-F238E27FC236}">
                  <a16:creationId xmlns:a16="http://schemas.microsoft.com/office/drawing/2014/main" id="{26A6807A-BB76-46FF-A1AF-5A3BF12DC649}"/>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7" name="Freeform 7">
              <a:extLst>
                <a:ext uri="{FF2B5EF4-FFF2-40B4-BE49-F238E27FC236}">
                  <a16:creationId xmlns:a16="http://schemas.microsoft.com/office/drawing/2014/main" id="{F57C72F2-0ED0-42A1-8F5B-77170B4090B2}"/>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8" name="Freeform 8">
              <a:extLst>
                <a:ext uri="{FF2B5EF4-FFF2-40B4-BE49-F238E27FC236}">
                  <a16:creationId xmlns:a16="http://schemas.microsoft.com/office/drawing/2014/main" id="{40CD187B-8409-4B8E-8E1C-3A69BF6CFB27}"/>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89" name="Freeform 9">
              <a:extLst>
                <a:ext uri="{FF2B5EF4-FFF2-40B4-BE49-F238E27FC236}">
                  <a16:creationId xmlns:a16="http://schemas.microsoft.com/office/drawing/2014/main" id="{A4F20CBD-B182-4F91-8EC0-F96C485C8507}"/>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0" name="Freeform 10">
              <a:extLst>
                <a:ext uri="{FF2B5EF4-FFF2-40B4-BE49-F238E27FC236}">
                  <a16:creationId xmlns:a16="http://schemas.microsoft.com/office/drawing/2014/main" id="{E58B5E5B-7BE6-41E2-8CC1-E0F56DE865F7}"/>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1" name="Freeform 11">
              <a:extLst>
                <a:ext uri="{FF2B5EF4-FFF2-40B4-BE49-F238E27FC236}">
                  <a16:creationId xmlns:a16="http://schemas.microsoft.com/office/drawing/2014/main" id="{6C76A9D9-1D7A-4F22-8B49-BC3BEFC50B56}"/>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2" name="Rectangle 12">
              <a:extLst>
                <a:ext uri="{FF2B5EF4-FFF2-40B4-BE49-F238E27FC236}">
                  <a16:creationId xmlns:a16="http://schemas.microsoft.com/office/drawing/2014/main" id="{C383BDA8-0C0F-4924-8027-B53F8322A1B6}"/>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46093" name="Rectangle 13">
              <a:extLst>
                <a:ext uri="{FF2B5EF4-FFF2-40B4-BE49-F238E27FC236}">
                  <a16:creationId xmlns:a16="http://schemas.microsoft.com/office/drawing/2014/main" id="{D6D26E36-65B2-4C21-A575-7BC22999F9DD}"/>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p>
          </p:txBody>
        </p:sp>
        <p:sp>
          <p:nvSpPr>
            <p:cNvPr id="46094" name="Freeform 14">
              <a:extLst>
                <a:ext uri="{FF2B5EF4-FFF2-40B4-BE49-F238E27FC236}">
                  <a16:creationId xmlns:a16="http://schemas.microsoft.com/office/drawing/2014/main" id="{932AFC7D-C0C4-4C4B-8D21-9E2497C29244}"/>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5" name="Freeform 15">
              <a:extLst>
                <a:ext uri="{FF2B5EF4-FFF2-40B4-BE49-F238E27FC236}">
                  <a16:creationId xmlns:a16="http://schemas.microsoft.com/office/drawing/2014/main" id="{17C2FD28-F041-41BB-9011-9979FE64571D}"/>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6" name="Freeform 16">
              <a:extLst>
                <a:ext uri="{FF2B5EF4-FFF2-40B4-BE49-F238E27FC236}">
                  <a16:creationId xmlns:a16="http://schemas.microsoft.com/office/drawing/2014/main" id="{F83B998F-C8F5-4F38-AD87-FDC628ED929C}"/>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7" name="Freeform 17">
              <a:extLst>
                <a:ext uri="{FF2B5EF4-FFF2-40B4-BE49-F238E27FC236}">
                  <a16:creationId xmlns:a16="http://schemas.microsoft.com/office/drawing/2014/main" id="{FB880C54-1280-4E93-A77A-CBEE92F139FB}"/>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8" name="Freeform 18">
              <a:extLst>
                <a:ext uri="{FF2B5EF4-FFF2-40B4-BE49-F238E27FC236}">
                  <a16:creationId xmlns:a16="http://schemas.microsoft.com/office/drawing/2014/main" id="{C50731B2-A435-4246-8F95-8498DD0C5FAD}"/>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099" name="Freeform 19">
              <a:extLst>
                <a:ext uri="{FF2B5EF4-FFF2-40B4-BE49-F238E27FC236}">
                  <a16:creationId xmlns:a16="http://schemas.microsoft.com/office/drawing/2014/main" id="{FFD64E6B-EB40-4E2C-83C1-5EC019F7A5E3}"/>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6100" name="Freeform 20">
              <a:extLst>
                <a:ext uri="{FF2B5EF4-FFF2-40B4-BE49-F238E27FC236}">
                  <a16:creationId xmlns:a16="http://schemas.microsoft.com/office/drawing/2014/main" id="{E377925C-DAC1-4F32-9877-E83D094A8898}"/>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6101" name="Rectangle 21">
            <a:extLst>
              <a:ext uri="{FF2B5EF4-FFF2-40B4-BE49-F238E27FC236}">
                <a16:creationId xmlns:a16="http://schemas.microsoft.com/office/drawing/2014/main" id="{383801D0-F1E1-492D-9E65-844EE1DA340A}"/>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6102" name="Rectangle 22">
            <a:extLst>
              <a:ext uri="{FF2B5EF4-FFF2-40B4-BE49-F238E27FC236}">
                <a16:creationId xmlns:a16="http://schemas.microsoft.com/office/drawing/2014/main" id="{EFD01FD1-22CC-48A5-A9FA-44C005DD57D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6103" name="Rectangle 23">
            <a:extLst>
              <a:ext uri="{FF2B5EF4-FFF2-40B4-BE49-F238E27FC236}">
                <a16:creationId xmlns:a16="http://schemas.microsoft.com/office/drawing/2014/main" id="{B443DE2F-7E35-438F-9A59-D91500C395C5}"/>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46104" name="Rectangle 24">
            <a:extLst>
              <a:ext uri="{FF2B5EF4-FFF2-40B4-BE49-F238E27FC236}">
                <a16:creationId xmlns:a16="http://schemas.microsoft.com/office/drawing/2014/main" id="{431C4B6B-C1A4-433D-86C8-760AF9346BA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46105" name="Rectangle 25">
            <a:extLst>
              <a:ext uri="{FF2B5EF4-FFF2-40B4-BE49-F238E27FC236}">
                <a16:creationId xmlns:a16="http://schemas.microsoft.com/office/drawing/2014/main" id="{A5F72C9F-D059-47F3-A538-0D39CB24857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1A789902-4FB4-42BD-B988-686C44FCC3D0}"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hr.wikipedia.org/wiki/Slika:Sulejman_II..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romin.si/svetovanje/problematika/islam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mage05.webshots.com/5/9/79/98/61897998yVIzID_ph.jpg"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9FB0AB4-C992-4996-919B-D56014457CC2}"/>
              </a:ext>
            </a:extLst>
          </p:cNvPr>
          <p:cNvSpPr>
            <a:spLocks noGrp="1" noChangeArrowheads="1"/>
          </p:cNvSpPr>
          <p:nvPr>
            <p:ph type="ctrTitle"/>
          </p:nvPr>
        </p:nvSpPr>
        <p:spPr>
          <a:xfrm>
            <a:off x="684213" y="549275"/>
            <a:ext cx="7772400" cy="1736725"/>
          </a:xfrm>
        </p:spPr>
        <p:txBody>
          <a:bodyPr/>
          <a:lstStyle/>
          <a:p>
            <a:r>
              <a:rPr lang="sl-SI" altLang="sl-SI" sz="4800">
                <a:latin typeface="Verdana" panose="020B0604030504040204" pitchFamily="34" charset="0"/>
              </a:rPr>
              <a:t>TURŠKI VPADI NA SLOVENSKO OZEMLJE</a:t>
            </a:r>
          </a:p>
        </p:txBody>
      </p:sp>
      <p:pic>
        <p:nvPicPr>
          <p:cNvPr id="2052" name="Picture 4" descr="turki_ugrabitev">
            <a:extLst>
              <a:ext uri="{FF2B5EF4-FFF2-40B4-BE49-F238E27FC236}">
                <a16:creationId xmlns:a16="http://schemas.microsoft.com/office/drawing/2014/main" id="{613F5AA5-F901-405A-88AC-7C4DF6CB1DF0}"/>
              </a:ext>
            </a:extLst>
          </p:cNvPr>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3635375" y="2492375"/>
            <a:ext cx="2289175" cy="3732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E1FCC01-32BB-4235-8C44-82565357BEE9}"/>
              </a:ext>
            </a:extLst>
          </p:cNvPr>
          <p:cNvSpPr>
            <a:spLocks noGrp="1" noChangeArrowheads="1"/>
          </p:cNvSpPr>
          <p:nvPr>
            <p:ph type="title"/>
          </p:nvPr>
        </p:nvSpPr>
        <p:spPr/>
        <p:txBody>
          <a:bodyPr/>
          <a:lstStyle/>
          <a:p>
            <a:endParaRPr lang="sl-SI" altLang="sl-SI"/>
          </a:p>
        </p:txBody>
      </p:sp>
      <p:sp>
        <p:nvSpPr>
          <p:cNvPr id="10243" name="Rectangle 3">
            <a:extLst>
              <a:ext uri="{FF2B5EF4-FFF2-40B4-BE49-F238E27FC236}">
                <a16:creationId xmlns:a16="http://schemas.microsoft.com/office/drawing/2014/main" id="{1B929B36-7CAA-46CE-B4D6-93FD69468640}"/>
              </a:ext>
            </a:extLst>
          </p:cNvPr>
          <p:cNvSpPr>
            <a:spLocks noGrp="1" noChangeArrowheads="1"/>
          </p:cNvSpPr>
          <p:nvPr>
            <p:ph type="body" idx="1"/>
          </p:nvPr>
        </p:nvSpPr>
        <p:spPr>
          <a:xfrm>
            <a:off x="323850" y="260350"/>
            <a:ext cx="8229600" cy="4530725"/>
          </a:xfrm>
        </p:spPr>
        <p:txBody>
          <a:bodyPr/>
          <a:lstStyle/>
          <a:p>
            <a:r>
              <a:rPr lang="sl-SI" altLang="sl-SI" sz="2800">
                <a:latin typeface="Verdana" panose="020B0604030504040204" pitchFamily="34" charset="0"/>
              </a:rPr>
              <a:t>V tem času zraste strateški pomen mestnih naselbin, saj je cesar nekaterim trgom kot so Krško, Kočevje, Višnja  Gora, Lož in Radovljica podelil mestne pravice (pravica do OBZIDJA).</a:t>
            </a:r>
          </a:p>
          <a:p>
            <a:r>
              <a:rPr lang="sl-SI" altLang="sl-SI" sz="2800">
                <a:latin typeface="Verdana" panose="020B0604030504040204" pitchFamily="34" charset="0"/>
              </a:rPr>
              <a:t>Kmetje so postavljali utrjena pribežališča </a:t>
            </a:r>
            <a:r>
              <a:rPr lang="sl-SI" altLang="sl-SI" sz="2800">
                <a:latin typeface="Verdana" panose="020B0604030504040204" pitchFamily="34" charset="0"/>
                <a:sym typeface="Symbol" panose="05050102010706020507" pitchFamily="18" charset="2"/>
              </a:rPr>
              <a:t></a:t>
            </a:r>
            <a:r>
              <a:rPr lang="sl-SI" altLang="sl-SI" sz="2800">
                <a:latin typeface="Verdana" panose="020B0604030504040204" pitchFamily="34" charset="0"/>
              </a:rPr>
              <a:t>  TABORE ali pa se zatekali v naravne podzemeljske jame in gozdove. </a:t>
            </a:r>
          </a:p>
          <a:p>
            <a:pPr>
              <a:buFont typeface="Wingdings" panose="05000000000000000000" pitchFamily="2" charset="2"/>
              <a:buNone/>
            </a:pPr>
            <a:endParaRPr lang="sl-SI" altLang="sl-SI" sz="2800">
              <a:latin typeface="Verdana" panose="020B0604030504040204" pitchFamily="34" charset="0"/>
            </a:endParaRPr>
          </a:p>
          <a:p>
            <a:endParaRPr lang="sl-SI" altLang="sl-SI" sz="2800">
              <a:latin typeface="Verdana" panose="020B0604030504040204" pitchFamily="34" charset="0"/>
            </a:endParaRPr>
          </a:p>
          <a:p>
            <a:endParaRPr lang="sl-SI" altLang="sl-SI" sz="2800"/>
          </a:p>
          <a:p>
            <a:endParaRPr lang="sl-SI" altLang="sl-SI" sz="2800"/>
          </a:p>
          <a:p>
            <a:endParaRPr lang="sl-SI" altLang="sl-SI" sz="2800"/>
          </a:p>
          <a:p>
            <a:endParaRPr lang="sl-SI" altLang="sl-SI" sz="2800"/>
          </a:p>
          <a:p>
            <a:endParaRPr lang="sl-SI" altLang="sl-SI" sz="2800"/>
          </a:p>
          <a:p>
            <a:pPr>
              <a:buFont typeface="Wingdings" panose="05000000000000000000" pitchFamily="2" charset="2"/>
              <a:buNone/>
            </a:pPr>
            <a:endParaRPr lang="sl-SI" altLang="sl-SI" sz="2800"/>
          </a:p>
        </p:txBody>
      </p:sp>
      <p:pic>
        <p:nvPicPr>
          <p:cNvPr id="10245" name="Picture 5" descr="ertmp2">
            <a:extLst>
              <a:ext uri="{FF2B5EF4-FFF2-40B4-BE49-F238E27FC236}">
                <a16:creationId xmlns:a16="http://schemas.microsoft.com/office/drawing/2014/main" id="{24A44D7F-6CA2-492F-A987-C00F898B76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997325"/>
            <a:ext cx="3516313" cy="2860675"/>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turki_tabor">
            <a:extLst>
              <a:ext uri="{FF2B5EF4-FFF2-40B4-BE49-F238E27FC236}">
                <a16:creationId xmlns:a16="http://schemas.microsoft.com/office/drawing/2014/main" id="{8A200CB7-BBF0-436E-BF0E-57832B2B3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984625"/>
            <a:ext cx="4164012" cy="2873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ox(i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247"/>
                                        </p:tgtEl>
                                        <p:attrNameLst>
                                          <p:attrName>style.visibility</p:attrName>
                                        </p:attrNameLst>
                                      </p:cBhvr>
                                      <p:to>
                                        <p:strVal val="visible"/>
                                      </p:to>
                                    </p:set>
                                    <p:animEffect transition="in" filter="box(in)">
                                      <p:cBhvr>
                                        <p:cTn id="17" dur="500"/>
                                        <p:tgtEl>
                                          <p:spTgt spid="102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245"/>
                                        </p:tgtEl>
                                        <p:attrNameLst>
                                          <p:attrName>style.visibility</p:attrName>
                                        </p:attrNameLst>
                                      </p:cBhvr>
                                      <p:to>
                                        <p:strVal val="visible"/>
                                      </p:to>
                                    </p:set>
                                    <p:animEffect transition="in" filter="box(in)">
                                      <p:cBhvr>
                                        <p:cTn id="22"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9552EDA-56E1-4B82-8E58-DDC90F8A2EB2}"/>
              </a:ext>
            </a:extLst>
          </p:cNvPr>
          <p:cNvSpPr>
            <a:spLocks noGrp="1" noChangeArrowheads="1"/>
          </p:cNvSpPr>
          <p:nvPr>
            <p:ph type="title"/>
          </p:nvPr>
        </p:nvSpPr>
        <p:spPr/>
        <p:txBody>
          <a:bodyPr/>
          <a:lstStyle/>
          <a:p>
            <a:endParaRPr lang="sl-SI" altLang="sl-SI"/>
          </a:p>
        </p:txBody>
      </p:sp>
      <p:sp>
        <p:nvSpPr>
          <p:cNvPr id="49155" name="Rectangle 3">
            <a:extLst>
              <a:ext uri="{FF2B5EF4-FFF2-40B4-BE49-F238E27FC236}">
                <a16:creationId xmlns:a16="http://schemas.microsoft.com/office/drawing/2014/main" id="{0157A489-EF89-4D4C-8444-E0AACA6DCAA1}"/>
              </a:ext>
            </a:extLst>
          </p:cNvPr>
          <p:cNvSpPr>
            <a:spLocks noGrp="1" noChangeArrowheads="1"/>
          </p:cNvSpPr>
          <p:nvPr>
            <p:ph type="body" idx="1"/>
          </p:nvPr>
        </p:nvSpPr>
        <p:spPr>
          <a:xfrm>
            <a:off x="395288" y="620713"/>
            <a:ext cx="8229600" cy="4530725"/>
          </a:xfrm>
        </p:spPr>
        <p:txBody>
          <a:bodyPr/>
          <a:lstStyle/>
          <a:p>
            <a:pPr>
              <a:lnSpc>
                <a:spcPct val="80000"/>
              </a:lnSpc>
            </a:pPr>
            <a:r>
              <a:rPr lang="sl-SI" altLang="sl-SI" sz="2800">
                <a:latin typeface="Verdana" panose="020B0604030504040204" pitchFamily="34" charset="0"/>
              </a:rPr>
              <a:t>V času kmečkih uporov so kmetje tabore pogosto uporabili proti zemljiškim gospodom, zato so deželni stanovi zavračali popravilo taborov. </a:t>
            </a:r>
          </a:p>
          <a:p>
            <a:pPr>
              <a:lnSpc>
                <a:spcPct val="80000"/>
              </a:lnSpc>
            </a:pPr>
            <a:r>
              <a:rPr lang="sl-SI" altLang="sl-SI" sz="2800">
                <a:latin typeface="Verdana" panose="020B0604030504040204" pitchFamily="34" charset="0"/>
              </a:rPr>
              <a:t>Da bi ljudje otežili turške pohode, so gradili različne </a:t>
            </a:r>
            <a:r>
              <a:rPr lang="sl-SI" altLang="sl-SI" sz="2800" i="1">
                <a:latin typeface="Verdana" panose="020B0604030504040204" pitchFamily="34" charset="0"/>
              </a:rPr>
              <a:t>pregrade (</a:t>
            </a:r>
            <a:r>
              <a:rPr lang="sl-SI" altLang="sl-SI" sz="2800">
                <a:latin typeface="Verdana" panose="020B0604030504040204" pitchFamily="34" charset="0"/>
              </a:rPr>
              <a:t>dolinske zapore na Fari in pri Ravnah na Koroškem, ki so jih imenovali "turške šance". Podobne pregrade so bile tudi na prelazih Jezersko in Ljubelj). </a:t>
            </a:r>
          </a:p>
          <a:p>
            <a:pPr>
              <a:lnSpc>
                <a:spcPct val="80000"/>
              </a:lnSpc>
            </a:pPr>
            <a:r>
              <a:rPr lang="sl-SI" altLang="sl-SI" sz="2800">
                <a:latin typeface="Verdana" panose="020B0604030504040204" pitchFamily="34" charset="0"/>
              </a:rPr>
              <a:t>Učinkovito obrambo so si zagotovili z dobro urejenim obveščanjem </a:t>
            </a:r>
            <a:r>
              <a:rPr lang="sl-SI" altLang="sl-SI" sz="2800" i="1">
                <a:latin typeface="Verdana" panose="020B0604030504040204" pitchFamily="34" charset="0"/>
              </a:rPr>
              <a:t>(grmade, topovski streli in zvonenje).</a:t>
            </a:r>
            <a:r>
              <a:rPr lang="sl-SI" altLang="sl-SI" sz="2800">
                <a:latin typeface="Verdana" panose="020B0604030504040204" pitchFamily="34" charset="0"/>
              </a:rPr>
              <a:t> </a:t>
            </a:r>
          </a:p>
          <a:p>
            <a:pPr>
              <a:lnSpc>
                <a:spcPct val="80000"/>
              </a:lnSpc>
            </a:pPr>
            <a:endParaRPr lang="sl-SI" altLang="sl-SI" sz="2800">
              <a:latin typeface="Verdana" panose="020B0604030504040204" pitchFamily="34" charset="0"/>
            </a:endParaRPr>
          </a:p>
          <a:p>
            <a:pPr>
              <a:lnSpc>
                <a:spcPct val="80000"/>
              </a:lnSpc>
              <a:buFont typeface="Wingdings" panose="05000000000000000000" pitchFamily="2" charset="2"/>
              <a:buNone/>
            </a:pPr>
            <a:endParaRPr lang="sl-SI" altLang="sl-SI" sz="28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ox(in)">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box(in)">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box(in)">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8712CD8-460F-4386-AE83-42D02A992520}"/>
              </a:ext>
            </a:extLst>
          </p:cNvPr>
          <p:cNvSpPr>
            <a:spLocks noGrp="1" noChangeArrowheads="1"/>
          </p:cNvSpPr>
          <p:nvPr>
            <p:ph type="title"/>
          </p:nvPr>
        </p:nvSpPr>
        <p:spPr>
          <a:xfrm>
            <a:off x="468313" y="0"/>
            <a:ext cx="8229600" cy="1143000"/>
          </a:xfrm>
        </p:spPr>
        <p:txBody>
          <a:bodyPr/>
          <a:lstStyle/>
          <a:p>
            <a:r>
              <a:rPr lang="sl-SI" altLang="sl-SI" sz="4000" b="0">
                <a:latin typeface="Verdana" panose="020B0604030504040204" pitchFamily="34" charset="0"/>
              </a:rPr>
              <a:t>Tretja faza turških vpadov (1520-1532):</a:t>
            </a:r>
            <a:r>
              <a:rPr lang="sl-SI" altLang="sl-SI"/>
              <a:t> </a:t>
            </a:r>
          </a:p>
        </p:txBody>
      </p:sp>
      <p:sp>
        <p:nvSpPr>
          <p:cNvPr id="11267" name="Rectangle 3">
            <a:extLst>
              <a:ext uri="{FF2B5EF4-FFF2-40B4-BE49-F238E27FC236}">
                <a16:creationId xmlns:a16="http://schemas.microsoft.com/office/drawing/2014/main" id="{F31DEF41-ED1D-478F-AFC2-5E73B347E245}"/>
              </a:ext>
            </a:extLst>
          </p:cNvPr>
          <p:cNvSpPr>
            <a:spLocks noGrp="1" noChangeArrowheads="1"/>
          </p:cNvSpPr>
          <p:nvPr>
            <p:ph type="body" idx="1"/>
          </p:nvPr>
        </p:nvSpPr>
        <p:spPr>
          <a:xfrm>
            <a:off x="250825" y="1125538"/>
            <a:ext cx="8229600" cy="4530725"/>
          </a:xfrm>
        </p:spPr>
        <p:txBody>
          <a:bodyPr/>
          <a:lstStyle/>
          <a:p>
            <a:r>
              <a:rPr lang="sl-SI" altLang="sl-SI" sz="2800">
                <a:latin typeface="Verdana" panose="020B0604030504040204" pitchFamily="34" charset="0"/>
              </a:rPr>
              <a:t>Navkljub boljši organiziranosti so naše dežele v času vladanja turškega sultana </a:t>
            </a:r>
            <a:r>
              <a:rPr lang="sl-SI" altLang="sl-SI" sz="2800" i="1">
                <a:latin typeface="Verdana" panose="020B0604030504040204" pitchFamily="34" charset="0"/>
              </a:rPr>
              <a:t>Sulejmana II. Veličastnega</a:t>
            </a:r>
            <a:r>
              <a:rPr lang="sl-SI" altLang="sl-SI" sz="2800">
                <a:latin typeface="Verdana" panose="020B0604030504040204" pitchFamily="34" charset="0"/>
              </a:rPr>
              <a:t> utrpele precej škode. Turki so upadali v manjših skupinah, vendar pogosteje. Sultanov pohod proti Dunaju leta 1532 in umik skozi </a:t>
            </a:r>
            <a:r>
              <a:rPr lang="sl-SI" altLang="sl-SI" sz="2800" i="1">
                <a:latin typeface="Verdana" panose="020B0604030504040204" pitchFamily="34" charset="0"/>
              </a:rPr>
              <a:t>Maribor, Ptuj in Celje</a:t>
            </a:r>
            <a:r>
              <a:rPr lang="sl-SI" altLang="sl-SI" sz="2800">
                <a:latin typeface="Verdana" panose="020B0604030504040204" pitchFamily="34" charset="0"/>
              </a:rPr>
              <a:t> sta pomenila konec velikih turških vpadov k nam. Poslej so na to območje prihajale le manjše roparske skupine. </a:t>
            </a:r>
          </a:p>
        </p:txBody>
      </p:sp>
      <p:pic>
        <p:nvPicPr>
          <p:cNvPr id="11269" name="Picture 5" descr="Sulejman II.">
            <a:hlinkClick r:id="rId2" tooltip="Sulejman II."/>
            <a:extLst>
              <a:ext uri="{FF2B5EF4-FFF2-40B4-BE49-F238E27FC236}">
                <a16:creationId xmlns:a16="http://schemas.microsoft.com/office/drawing/2014/main" id="{3E4FAA6D-FFAA-40BA-BB2E-39BB5BBAD3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5153025"/>
            <a:ext cx="1714500" cy="170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ox(in)">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8AAFE14-8ED3-46F8-8C5D-E59D56956B56}"/>
              </a:ext>
            </a:extLst>
          </p:cNvPr>
          <p:cNvSpPr>
            <a:spLocks noGrp="1" noChangeArrowheads="1"/>
          </p:cNvSpPr>
          <p:nvPr>
            <p:ph type="title"/>
          </p:nvPr>
        </p:nvSpPr>
        <p:spPr>
          <a:xfrm>
            <a:off x="468313" y="0"/>
            <a:ext cx="8229600" cy="1143000"/>
          </a:xfrm>
        </p:spPr>
        <p:txBody>
          <a:bodyPr/>
          <a:lstStyle/>
          <a:p>
            <a:r>
              <a:rPr lang="sl-SI" altLang="sl-SI" sz="4000" b="0">
                <a:latin typeface="Verdana" panose="020B0604030504040204" pitchFamily="34" charset="0"/>
              </a:rPr>
              <a:t>Vojna krajina:</a:t>
            </a:r>
          </a:p>
        </p:txBody>
      </p:sp>
      <p:sp>
        <p:nvSpPr>
          <p:cNvPr id="12291" name="Rectangle 3">
            <a:extLst>
              <a:ext uri="{FF2B5EF4-FFF2-40B4-BE49-F238E27FC236}">
                <a16:creationId xmlns:a16="http://schemas.microsoft.com/office/drawing/2014/main" id="{1A61A98E-88B2-482B-A66C-283E5AA0F08E}"/>
              </a:ext>
            </a:extLst>
          </p:cNvPr>
          <p:cNvSpPr>
            <a:spLocks noGrp="1" noChangeArrowheads="1"/>
          </p:cNvSpPr>
          <p:nvPr>
            <p:ph type="body" idx="1"/>
          </p:nvPr>
        </p:nvSpPr>
        <p:spPr>
          <a:xfrm>
            <a:off x="468313" y="981075"/>
            <a:ext cx="8229600" cy="4530725"/>
          </a:xfrm>
        </p:spPr>
        <p:txBody>
          <a:bodyPr/>
          <a:lstStyle/>
          <a:p>
            <a:pPr>
              <a:lnSpc>
                <a:spcPct val="90000"/>
              </a:lnSpc>
            </a:pPr>
            <a:r>
              <a:rPr lang="sl-SI" altLang="sl-SI" sz="2800">
                <a:latin typeface="Verdana" panose="020B0604030504040204" pitchFamily="34" charset="0"/>
              </a:rPr>
              <a:t>Deželni stanovi so se zavedali, da se je bolje braniti proti Turkom na tujem ozemlju kot na domačem. V 16. stoletju je sicer težišče obrambe turške meje prešlo na notranjeavstrijske dežele, vendar so bili neposredni vojaški spopadi v Vojni krajini, ki se je začela oblikovati okoli leta 1530  in je obsegala </a:t>
            </a:r>
            <a:r>
              <a:rPr lang="sl-SI" altLang="sl-SI" sz="2800" i="1">
                <a:latin typeface="Verdana" panose="020B0604030504040204" pitchFamily="34" charset="0"/>
              </a:rPr>
              <a:t>ozek pas ozemlja na današnjem Hrvaškem (od morja do Drave) in po meji s Turčijo (približno po današnji severni meji Bosne in Hercegovine)</a:t>
            </a:r>
            <a:r>
              <a:rPr lang="sl-SI" altLang="sl-SI" sz="2800">
                <a:latin typeface="Verdan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CB7E5A8-322B-4B23-877F-935EC46A186D}"/>
              </a:ext>
            </a:extLst>
          </p:cNvPr>
          <p:cNvSpPr>
            <a:spLocks noGrp="1" noChangeArrowheads="1"/>
          </p:cNvSpPr>
          <p:nvPr>
            <p:ph type="title"/>
          </p:nvPr>
        </p:nvSpPr>
        <p:spPr/>
        <p:txBody>
          <a:bodyPr/>
          <a:lstStyle/>
          <a:p>
            <a:endParaRPr lang="sl-SI" altLang="sl-SI"/>
          </a:p>
        </p:txBody>
      </p:sp>
      <p:sp>
        <p:nvSpPr>
          <p:cNvPr id="57347" name="Rectangle 3">
            <a:extLst>
              <a:ext uri="{FF2B5EF4-FFF2-40B4-BE49-F238E27FC236}">
                <a16:creationId xmlns:a16="http://schemas.microsoft.com/office/drawing/2014/main" id="{9E8816E6-71F6-43FE-B9BB-AEAD51BCA8F2}"/>
              </a:ext>
            </a:extLst>
          </p:cNvPr>
          <p:cNvSpPr>
            <a:spLocks noGrp="1" noChangeArrowheads="1"/>
          </p:cNvSpPr>
          <p:nvPr>
            <p:ph type="body" idx="1"/>
          </p:nvPr>
        </p:nvSpPr>
        <p:spPr/>
        <p:txBody>
          <a:bodyPr/>
          <a:lstStyle/>
          <a:p>
            <a:endParaRPr lang="sl-SI" altLang="sl-SI"/>
          </a:p>
        </p:txBody>
      </p:sp>
      <p:pic>
        <p:nvPicPr>
          <p:cNvPr id="57353" name="Picture 9" descr="index">
            <a:extLst>
              <a:ext uri="{FF2B5EF4-FFF2-40B4-BE49-F238E27FC236}">
                <a16:creationId xmlns:a16="http://schemas.microsoft.com/office/drawing/2014/main" id="{4C66F35F-A872-4092-AA53-A2B1C990B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8299450" cy="6253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AA2FB277-597F-4B81-9503-02F2A5D9098E}"/>
              </a:ext>
            </a:extLst>
          </p:cNvPr>
          <p:cNvSpPr>
            <a:spLocks noGrp="1" noChangeArrowheads="1"/>
          </p:cNvSpPr>
          <p:nvPr>
            <p:ph type="title"/>
          </p:nvPr>
        </p:nvSpPr>
        <p:spPr/>
        <p:txBody>
          <a:bodyPr/>
          <a:lstStyle/>
          <a:p>
            <a:endParaRPr lang="sl-SI" altLang="sl-SI"/>
          </a:p>
        </p:txBody>
      </p:sp>
      <p:sp>
        <p:nvSpPr>
          <p:cNvPr id="50179" name="Rectangle 3">
            <a:extLst>
              <a:ext uri="{FF2B5EF4-FFF2-40B4-BE49-F238E27FC236}">
                <a16:creationId xmlns:a16="http://schemas.microsoft.com/office/drawing/2014/main" id="{1056E72A-7B05-498E-96FA-FE1F149DADFF}"/>
              </a:ext>
            </a:extLst>
          </p:cNvPr>
          <p:cNvSpPr>
            <a:spLocks noGrp="1" noChangeArrowheads="1"/>
          </p:cNvSpPr>
          <p:nvPr>
            <p:ph type="body" idx="1"/>
          </p:nvPr>
        </p:nvSpPr>
        <p:spPr>
          <a:xfrm>
            <a:off x="468313" y="620713"/>
            <a:ext cx="8229600" cy="4530725"/>
          </a:xfrm>
        </p:spPr>
        <p:txBody>
          <a:bodyPr/>
          <a:lstStyle/>
          <a:p>
            <a:pPr>
              <a:lnSpc>
                <a:spcPct val="90000"/>
              </a:lnSpc>
            </a:pPr>
            <a:r>
              <a:rPr lang="sl-SI" altLang="sl-SI" sz="2800">
                <a:latin typeface="Verdana" panose="020B0604030504040204" pitchFamily="34" charset="0"/>
              </a:rPr>
              <a:t>Tu so zgradili sistem trdnjav s stalno vojaško posadko, v njihovo okolico pa so se z vladarjevim dovoljenjem naselili begunci iz notranjosti Balkana. Ti tako imenovani Vlahi so bili oproščeni tlake in plačevanja davkov v zameno za vojaško dolžnost. Imeli so tudi svoje pravoslavne duhovnike. Ti begunci so predniki današnjih hrvaških Srbov. </a:t>
            </a:r>
          </a:p>
          <a:p>
            <a:pPr>
              <a:lnSpc>
                <a:spcPct val="90000"/>
              </a:lnSpc>
            </a:pPr>
            <a:r>
              <a:rPr lang="sl-SI" altLang="sl-SI" sz="2800">
                <a:latin typeface="Verdana" panose="020B0604030504040204" pitchFamily="34" charset="0"/>
              </a:rPr>
              <a:t>Del teh Vlahov, ki so jih pri nas imenovali Uskoki, se je s posredovanjem vladarja naselil tudi v opustošenih vaseh v Beli krajini, spodnjem delu Dolenjske in na Notranjskem ter v okolici Ptuja. </a:t>
            </a:r>
          </a:p>
          <a:p>
            <a:pPr>
              <a:lnSpc>
                <a:spcPct val="90000"/>
              </a:lnSpc>
            </a:pPr>
            <a:endParaRPr lang="sl-SI" altLang="sl-SI" sz="28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ox(in)">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ox(in)">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D5613D9-8686-43E7-A4AD-CBA9951ACA94}"/>
              </a:ext>
            </a:extLst>
          </p:cNvPr>
          <p:cNvSpPr>
            <a:spLocks noGrp="1" noChangeArrowheads="1"/>
          </p:cNvSpPr>
          <p:nvPr>
            <p:ph type="title"/>
          </p:nvPr>
        </p:nvSpPr>
        <p:spPr/>
        <p:txBody>
          <a:bodyPr/>
          <a:lstStyle/>
          <a:p>
            <a:endParaRPr lang="sl-SI" altLang="sl-SI"/>
          </a:p>
        </p:txBody>
      </p:sp>
      <p:sp>
        <p:nvSpPr>
          <p:cNvPr id="13315" name="Rectangle 3">
            <a:extLst>
              <a:ext uri="{FF2B5EF4-FFF2-40B4-BE49-F238E27FC236}">
                <a16:creationId xmlns:a16="http://schemas.microsoft.com/office/drawing/2014/main" id="{01B593B1-50DB-4EEA-B18B-4B8C0CA136B8}"/>
              </a:ext>
            </a:extLst>
          </p:cNvPr>
          <p:cNvSpPr>
            <a:spLocks noGrp="1" noChangeArrowheads="1"/>
          </p:cNvSpPr>
          <p:nvPr>
            <p:ph type="body" idx="1"/>
          </p:nvPr>
        </p:nvSpPr>
        <p:spPr>
          <a:xfrm>
            <a:off x="395288" y="620713"/>
            <a:ext cx="8229600" cy="4530725"/>
          </a:xfrm>
        </p:spPr>
        <p:txBody>
          <a:bodyPr/>
          <a:lstStyle/>
          <a:p>
            <a:pPr>
              <a:lnSpc>
                <a:spcPct val="90000"/>
              </a:lnSpc>
            </a:pPr>
            <a:r>
              <a:rPr lang="sl-SI" altLang="sl-SI" sz="2800">
                <a:latin typeface="Verdana" panose="020B0604030504040204" pitchFamily="34" charset="0"/>
              </a:rPr>
              <a:t>Za financiranje Vojne krajine so skrbeli notranjeavstrijski deželni stanovi in sicer z izrednimi davki, kar pomeni, da so finančno breme nosili podložniki. </a:t>
            </a:r>
          </a:p>
          <a:p>
            <a:pPr>
              <a:lnSpc>
                <a:spcPct val="90000"/>
              </a:lnSpc>
            </a:pPr>
            <a:r>
              <a:rPr lang="sl-SI" altLang="sl-SI" sz="2800">
                <a:latin typeface="Verdana" panose="020B0604030504040204" pitchFamily="34" charset="0"/>
              </a:rPr>
              <a:t>Do konca 16. stoletja je bila Vojna krajina izpostavljena neprestanim turškim napadom. V začetku 17. stoletja je bilo na meji vzpostavljeno ravnotežje. </a:t>
            </a:r>
          </a:p>
          <a:p>
            <a:pPr>
              <a:lnSpc>
                <a:spcPct val="90000"/>
              </a:lnSpc>
            </a:pPr>
            <a:r>
              <a:rPr lang="sl-SI" altLang="sl-SI" sz="2800">
                <a:latin typeface="Verdana" panose="020B0604030504040204" pitchFamily="34" charset="0"/>
              </a:rPr>
              <a:t>Kasneje so prebivalci Vojne krajine pomenili rezervoar vojakov za druga evropska bojišča.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in)">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in)">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ox(in)">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B01A5DC-7544-4493-B73D-940C90E79B5E}"/>
              </a:ext>
            </a:extLst>
          </p:cNvPr>
          <p:cNvSpPr>
            <a:spLocks noGrp="1" noChangeArrowheads="1"/>
          </p:cNvSpPr>
          <p:nvPr>
            <p:ph type="title"/>
          </p:nvPr>
        </p:nvSpPr>
        <p:spPr>
          <a:xfrm>
            <a:off x="468313" y="0"/>
            <a:ext cx="8229600" cy="1143000"/>
          </a:xfrm>
        </p:spPr>
        <p:txBody>
          <a:bodyPr/>
          <a:lstStyle/>
          <a:p>
            <a:r>
              <a:rPr lang="sl-SI" altLang="sl-SI" sz="4000" b="0">
                <a:latin typeface="Verdana" panose="020B0604030504040204" pitchFamily="34" charset="0"/>
              </a:rPr>
              <a:t>Bitka pri Sisku (1593):</a:t>
            </a:r>
            <a:r>
              <a:rPr lang="sl-SI" altLang="sl-SI"/>
              <a:t> </a:t>
            </a:r>
          </a:p>
        </p:txBody>
      </p:sp>
      <p:sp>
        <p:nvSpPr>
          <p:cNvPr id="14339" name="Rectangle 3">
            <a:extLst>
              <a:ext uri="{FF2B5EF4-FFF2-40B4-BE49-F238E27FC236}">
                <a16:creationId xmlns:a16="http://schemas.microsoft.com/office/drawing/2014/main" id="{6E0EAEB1-511B-4D82-AA27-CDBD31E0F30C}"/>
              </a:ext>
            </a:extLst>
          </p:cNvPr>
          <p:cNvSpPr>
            <a:spLocks noGrp="1" noChangeArrowheads="1"/>
          </p:cNvSpPr>
          <p:nvPr>
            <p:ph type="body" idx="1"/>
          </p:nvPr>
        </p:nvSpPr>
        <p:spPr>
          <a:xfrm>
            <a:off x="395288" y="1125538"/>
            <a:ext cx="8229600" cy="4530725"/>
          </a:xfrm>
        </p:spPr>
        <p:txBody>
          <a:bodyPr/>
          <a:lstStyle/>
          <a:p>
            <a:pPr>
              <a:lnSpc>
                <a:spcPct val="90000"/>
              </a:lnSpc>
            </a:pPr>
            <a:r>
              <a:rPr lang="sl-SI" altLang="sl-SI" sz="2800">
                <a:latin typeface="Verdana" panose="020B0604030504040204" pitchFamily="34" charset="0"/>
              </a:rPr>
              <a:t>Dokončni konec turškega prodiranja proti zahodu na Balkanu pa je pomenila bitka pri Sisku. Bosasnski beglerbeg Hasan paša se je z okoli 12.000 bojevniki utaboril na densem bregu Kolpe. Ob novici, da Turki oblegajo Sisak, se je v bližini Zagreba zbrala krščanska vojska z okoli 5.000 možmi, ko je Hasan to izvedel, je bil tako zaverovan v lastno moč, da je glavnino svoje vojske poslal na levi breg Kolpe. Dne 22. 6. 1593 se je vnela enourna bitka v kateri so bili Turki poraženi.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DE75CC3-C225-44B9-A580-71F8C294F1D2}"/>
              </a:ext>
            </a:extLst>
          </p:cNvPr>
          <p:cNvSpPr>
            <a:spLocks noGrp="1" noChangeArrowheads="1"/>
          </p:cNvSpPr>
          <p:nvPr>
            <p:ph type="title"/>
          </p:nvPr>
        </p:nvSpPr>
        <p:spPr/>
        <p:txBody>
          <a:bodyPr/>
          <a:lstStyle/>
          <a:p>
            <a:endParaRPr lang="sl-SI" altLang="sl-SI"/>
          </a:p>
        </p:txBody>
      </p:sp>
      <p:sp>
        <p:nvSpPr>
          <p:cNvPr id="51203" name="Rectangle 3">
            <a:extLst>
              <a:ext uri="{FF2B5EF4-FFF2-40B4-BE49-F238E27FC236}">
                <a16:creationId xmlns:a16="http://schemas.microsoft.com/office/drawing/2014/main" id="{38ACD8F6-271A-4FE2-9010-908EA4F1F5B5}"/>
              </a:ext>
            </a:extLst>
          </p:cNvPr>
          <p:cNvSpPr>
            <a:spLocks noGrp="1" noChangeArrowheads="1"/>
          </p:cNvSpPr>
          <p:nvPr>
            <p:ph type="body" idx="1"/>
          </p:nvPr>
        </p:nvSpPr>
        <p:spPr>
          <a:xfrm>
            <a:off x="539750" y="404813"/>
            <a:ext cx="8229600" cy="4530725"/>
          </a:xfrm>
        </p:spPr>
        <p:txBody>
          <a:bodyPr/>
          <a:lstStyle/>
          <a:p>
            <a:r>
              <a:rPr lang="sl-SI" altLang="sl-SI" sz="2800">
                <a:latin typeface="Verdana" panose="020B0604030504040204" pitchFamily="34" charset="0"/>
              </a:rPr>
              <a:t>Te bitke sta se udeležila tudi Adam Ravbar in grof Auersperg </a:t>
            </a:r>
            <a:r>
              <a:rPr lang="sl-SI" altLang="sl-SI" sz="2800">
                <a:latin typeface="Verdana" panose="020B0604030504040204" pitchFamily="34" charset="0"/>
                <a:sym typeface="Symbol" panose="05050102010706020507" pitchFamily="18" charset="2"/>
              </a:rPr>
              <a:t></a:t>
            </a:r>
            <a:r>
              <a:rPr lang="sl-SI" altLang="sl-SI" sz="2800">
                <a:latin typeface="Verdana" panose="020B0604030504040204" pitchFamily="34" charset="0"/>
              </a:rPr>
              <a:t> plemiča iz slovenskih dežel. Zmaga krščanske vojske je imela velik odmev po vsej monarhiji. </a:t>
            </a:r>
          </a:p>
          <a:p>
            <a:pPr>
              <a:buFont typeface="Wingdings" panose="05000000000000000000" pitchFamily="2" charset="2"/>
              <a:buNone/>
            </a:pPr>
            <a:endParaRPr lang="sl-SI" altLang="sl-SI" sz="2800">
              <a:latin typeface="Verdana" panose="020B0604030504040204" pitchFamily="34" charset="0"/>
            </a:endParaRPr>
          </a:p>
          <a:p>
            <a:endParaRPr lang="sl-SI" altLang="sl-SI" sz="2800">
              <a:latin typeface="Verdana" panose="020B0604030504040204" pitchFamily="34" charset="0"/>
            </a:endParaRPr>
          </a:p>
        </p:txBody>
      </p:sp>
      <p:pic>
        <p:nvPicPr>
          <p:cNvPr id="51207" name="Picture 7" descr="turki_sisek">
            <a:extLst>
              <a:ext uri="{FF2B5EF4-FFF2-40B4-BE49-F238E27FC236}">
                <a16:creationId xmlns:a16="http://schemas.microsoft.com/office/drawing/2014/main" id="{D31CE22A-28DC-4EF4-BECC-A9F794CCBB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420938"/>
            <a:ext cx="6700838" cy="4019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ox(in)">
                                      <p:cBhvr>
                                        <p:cTn id="7"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B8D62EF-80A3-4E4D-AEE9-6BADC6E7C18B}"/>
              </a:ext>
            </a:extLst>
          </p:cNvPr>
          <p:cNvSpPr>
            <a:spLocks noGrp="1" noChangeArrowheads="1"/>
          </p:cNvSpPr>
          <p:nvPr>
            <p:ph type="title"/>
          </p:nvPr>
        </p:nvSpPr>
        <p:spPr/>
        <p:txBody>
          <a:bodyPr/>
          <a:lstStyle/>
          <a:p>
            <a:r>
              <a:rPr lang="sl-SI" altLang="sl-SI" sz="4000" b="0">
                <a:latin typeface="Verdana" panose="020B0604030504040204" pitchFamily="34" charset="0"/>
              </a:rPr>
              <a:t>Spomin na turške vpade ostaja</a:t>
            </a:r>
          </a:p>
        </p:txBody>
      </p:sp>
      <p:sp>
        <p:nvSpPr>
          <p:cNvPr id="15363" name="Rectangle 3">
            <a:extLst>
              <a:ext uri="{FF2B5EF4-FFF2-40B4-BE49-F238E27FC236}">
                <a16:creationId xmlns:a16="http://schemas.microsoft.com/office/drawing/2014/main" id="{5131FC00-8766-4F00-A090-A64BF0DF0C2A}"/>
              </a:ext>
            </a:extLst>
          </p:cNvPr>
          <p:cNvSpPr>
            <a:spLocks noGrp="1" noChangeArrowheads="1"/>
          </p:cNvSpPr>
          <p:nvPr>
            <p:ph type="body" idx="1"/>
          </p:nvPr>
        </p:nvSpPr>
        <p:spPr/>
        <p:txBody>
          <a:bodyPr/>
          <a:lstStyle/>
          <a:p>
            <a:r>
              <a:rPr lang="sl-SI" altLang="sl-SI" sz="2800" i="1">
                <a:latin typeface="Verdana" panose="020B0604030504040204" pitchFamily="34" charset="0"/>
              </a:rPr>
              <a:t>Ali kakšno ime v bližini vašega kraja spominja na turške vpade?</a:t>
            </a:r>
          </a:p>
          <a:p>
            <a:r>
              <a:rPr lang="sl-SI" altLang="sl-SI" sz="2800" i="1">
                <a:latin typeface="Verdana" panose="020B0604030504040204" pitchFamily="34" charset="0"/>
              </a:rPr>
              <a:t>*(Tabor, Grmada…)</a:t>
            </a:r>
          </a:p>
          <a:p>
            <a:r>
              <a:rPr lang="sl-SI" altLang="sl-SI" sz="2800" i="1">
                <a:latin typeface="Verdana" panose="020B0604030504040204" pitchFamily="34" charset="0"/>
              </a:rPr>
              <a:t>Vas morda kakšna beseda iz vsakdanjega življenja spominja na turški jezik? </a:t>
            </a:r>
          </a:p>
          <a:p>
            <a:r>
              <a:rPr lang="sl-SI" altLang="sl-SI" sz="2800" i="1">
                <a:latin typeface="Verdana" panose="020B0604030504040204" pitchFamily="34" charset="0"/>
              </a:rPr>
              <a:t>*(Torba, bisaga, džamija, džezva…)</a:t>
            </a:r>
            <a:endParaRPr lang="sl-SI" altLang="sl-SI" sz="2800">
              <a:latin typeface="Verdana" panose="020B0604030504040204" pitchFamily="34" charset="0"/>
            </a:endParaRPr>
          </a:p>
          <a:p>
            <a:r>
              <a:rPr lang="sl-SI" altLang="sl-SI" sz="2800">
                <a:latin typeface="Verdana" panose="020B0604030504040204" pitchFamily="34" charset="0"/>
              </a:rPr>
              <a:t>Slovenci smo turcizme sprejeli preko srbskega in hrvaškega jezika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ox(in)">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ox(in)">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ox(in)">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ox(in)">
                                      <p:cBhvr>
                                        <p:cTn id="22" dur="5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ox(in)">
                                      <p:cBhvr>
                                        <p:cTn id="27"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691A85-EAA7-4F62-9DAE-ABF411513823}"/>
              </a:ext>
            </a:extLst>
          </p:cNvPr>
          <p:cNvSpPr>
            <a:spLocks noGrp="1" noChangeArrowheads="1"/>
          </p:cNvSpPr>
          <p:nvPr>
            <p:ph type="title"/>
          </p:nvPr>
        </p:nvSpPr>
        <p:spPr>
          <a:xfrm>
            <a:off x="395288" y="260350"/>
            <a:ext cx="8218487" cy="1495425"/>
          </a:xfrm>
        </p:spPr>
        <p:txBody>
          <a:bodyPr/>
          <a:lstStyle/>
          <a:p>
            <a:br>
              <a:rPr lang="sl-SI" altLang="sl-SI" sz="4000" b="0"/>
            </a:br>
            <a:r>
              <a:rPr lang="sl-SI" altLang="sl-SI" sz="4000" b="0"/>
              <a:t> </a:t>
            </a:r>
            <a:r>
              <a:rPr lang="sl-SI" altLang="sl-SI" sz="4000" b="0">
                <a:latin typeface="Verdana" panose="020B0604030504040204" pitchFamily="34" charset="0"/>
              </a:rPr>
              <a:t>Prva faza turških vpadov (1408</a:t>
            </a:r>
            <a:r>
              <a:rPr lang="sl-SI" altLang="sl-SI" sz="4000" b="0">
                <a:latin typeface="Verdana" panose="020B0604030504040204" pitchFamily="34" charset="0"/>
                <a:sym typeface="Symbol" panose="05050102010706020507" pitchFamily="18" charset="2"/>
              </a:rPr>
              <a:t></a:t>
            </a:r>
            <a:r>
              <a:rPr lang="sl-SI" altLang="sl-SI" sz="4000" b="0">
                <a:latin typeface="Verdana" panose="020B0604030504040204" pitchFamily="34" charset="0"/>
              </a:rPr>
              <a:t>1415): </a:t>
            </a:r>
            <a:br>
              <a:rPr lang="sl-SI" altLang="sl-SI" sz="4000">
                <a:latin typeface="Verdana" panose="020B0604030504040204" pitchFamily="34" charset="0"/>
              </a:rPr>
            </a:br>
            <a:endParaRPr lang="sl-SI" altLang="sl-SI" sz="4000">
              <a:latin typeface="Verdana" panose="020B0604030504040204" pitchFamily="34" charset="0"/>
            </a:endParaRPr>
          </a:p>
        </p:txBody>
      </p:sp>
      <p:sp>
        <p:nvSpPr>
          <p:cNvPr id="3075" name="Rectangle 3">
            <a:extLst>
              <a:ext uri="{FF2B5EF4-FFF2-40B4-BE49-F238E27FC236}">
                <a16:creationId xmlns:a16="http://schemas.microsoft.com/office/drawing/2014/main" id="{D6B2E203-63CE-4D20-A64C-C770E98D9496}"/>
              </a:ext>
            </a:extLst>
          </p:cNvPr>
          <p:cNvSpPr>
            <a:spLocks noGrp="1" noChangeArrowheads="1"/>
          </p:cNvSpPr>
          <p:nvPr>
            <p:ph type="body" idx="1"/>
          </p:nvPr>
        </p:nvSpPr>
        <p:spPr>
          <a:xfrm>
            <a:off x="468313" y="1916113"/>
            <a:ext cx="8229600" cy="4530725"/>
          </a:xfrm>
        </p:spPr>
        <p:txBody>
          <a:bodyPr/>
          <a:lstStyle/>
          <a:p>
            <a:pPr>
              <a:lnSpc>
                <a:spcPct val="90000"/>
              </a:lnSpc>
              <a:buFont typeface="Wingdings" panose="05000000000000000000" pitchFamily="2" charset="2"/>
              <a:buChar char="§"/>
            </a:pPr>
            <a:r>
              <a:rPr lang="sl-SI" altLang="sl-SI" sz="2800">
                <a:latin typeface="Verdana" panose="020B0604030504040204" pitchFamily="34" charset="0"/>
              </a:rPr>
              <a:t>Turki so prvič vpadli na današnje slovensko ozemlje leta 1408 in sicer v okolico Metlike.</a:t>
            </a:r>
          </a:p>
          <a:p>
            <a:pPr>
              <a:lnSpc>
                <a:spcPct val="90000"/>
              </a:lnSpc>
              <a:buFont typeface="Wingdings" panose="05000000000000000000" pitchFamily="2" charset="2"/>
              <a:buChar char="§"/>
            </a:pPr>
            <a:r>
              <a:rPr lang="sl-SI" altLang="sl-SI" sz="2800">
                <a:latin typeface="Verdana" panose="020B0604030504040204" pitchFamily="34" charset="0"/>
              </a:rPr>
              <a:t>Roparski pohodi, ki so jih opravljale manjše skupine. </a:t>
            </a:r>
          </a:p>
          <a:p>
            <a:pPr>
              <a:lnSpc>
                <a:spcPct val="90000"/>
              </a:lnSpc>
              <a:buFont typeface="Wingdings" panose="05000000000000000000" pitchFamily="2" charset="2"/>
              <a:buChar char="§"/>
            </a:pPr>
            <a:r>
              <a:rPr lang="sl-SI" altLang="sl-SI" sz="2800">
                <a:latin typeface="Verdana" panose="020B0604030504040204" pitchFamily="34" charset="0"/>
              </a:rPr>
              <a:t>Ti turški vpadi so pokazali, da so </a:t>
            </a:r>
            <a:r>
              <a:rPr lang="sl-SI" altLang="sl-SI" sz="2800" i="1">
                <a:latin typeface="Verdana" panose="020B0604030504040204" pitchFamily="34" charset="0"/>
              </a:rPr>
              <a:t>slovenske dežele popolnoma nezaščitene</a:t>
            </a:r>
            <a:r>
              <a:rPr lang="sl-SI" altLang="sl-SI" sz="2800">
                <a:latin typeface="Verdana" panose="020B0604030504040204" pitchFamily="34" charset="0"/>
              </a:rPr>
              <a:t>, saj je bila obramba omejena na grad posameznega lokalnega gospoda, viteška vojska pa bi se zbrala le, če bi jo sklical vladar.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ox(in)">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in)">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C11D2941-53A9-4A07-AEE2-FB17EFDE9CA8}"/>
              </a:ext>
            </a:extLst>
          </p:cNvPr>
          <p:cNvSpPr>
            <a:spLocks noGrp="1" noChangeArrowheads="1"/>
          </p:cNvSpPr>
          <p:nvPr>
            <p:ph type="title"/>
          </p:nvPr>
        </p:nvSpPr>
        <p:spPr/>
        <p:txBody>
          <a:bodyPr/>
          <a:lstStyle/>
          <a:p>
            <a:r>
              <a:rPr lang="sl-SI" altLang="sl-SI" sz="4000" b="0">
                <a:latin typeface="Verdana" panose="020B0604030504040204" pitchFamily="34" charset="0"/>
              </a:rPr>
              <a:t>Literatura in viri:</a:t>
            </a:r>
          </a:p>
        </p:txBody>
      </p:sp>
      <p:sp>
        <p:nvSpPr>
          <p:cNvPr id="58371" name="Rectangle 3">
            <a:extLst>
              <a:ext uri="{FF2B5EF4-FFF2-40B4-BE49-F238E27FC236}">
                <a16:creationId xmlns:a16="http://schemas.microsoft.com/office/drawing/2014/main" id="{C59DE8D3-3CF5-4EBF-A003-C3D630C5D793}"/>
              </a:ext>
            </a:extLst>
          </p:cNvPr>
          <p:cNvSpPr>
            <a:spLocks noGrp="1" noChangeArrowheads="1"/>
          </p:cNvSpPr>
          <p:nvPr>
            <p:ph type="body" idx="1"/>
          </p:nvPr>
        </p:nvSpPr>
        <p:spPr/>
        <p:txBody>
          <a:bodyPr/>
          <a:lstStyle/>
          <a:p>
            <a:pPr>
              <a:lnSpc>
                <a:spcPct val="80000"/>
              </a:lnSpc>
            </a:pPr>
            <a:r>
              <a:rPr lang="sl-SI" altLang="sl-SI" sz="1800">
                <a:solidFill>
                  <a:schemeClr val="hlink"/>
                </a:solidFill>
                <a:latin typeface="Verdana" panose="020B0604030504040204" pitchFamily="34" charset="0"/>
              </a:rPr>
              <a:t>Stane Berzelak, Zgodovina 1 za tehniške in drugestrokovne šole, Modrijan, 1996;</a:t>
            </a:r>
          </a:p>
          <a:p>
            <a:pPr>
              <a:lnSpc>
                <a:spcPct val="80000"/>
              </a:lnSpc>
            </a:pPr>
            <a:r>
              <a:rPr lang="sl-SI" altLang="sl-SI" sz="1800">
                <a:solidFill>
                  <a:schemeClr val="hlink"/>
                </a:solidFill>
                <a:latin typeface="Verdana" panose="020B0604030504040204" pitchFamily="34" charset="0"/>
              </a:rPr>
              <a:t>Ivan Grobelnik in Ignacij Voje, Zgodovina2, DZS, 1990;</a:t>
            </a:r>
          </a:p>
          <a:p>
            <a:pPr>
              <a:lnSpc>
                <a:spcPct val="80000"/>
              </a:lnSpc>
            </a:pPr>
            <a:r>
              <a:rPr lang="sl-SI" altLang="sl-SI" sz="1800">
                <a:solidFill>
                  <a:schemeClr val="hlink"/>
                </a:solidFill>
                <a:latin typeface="Verdana" panose="020B0604030504040204" pitchFamily="34" charset="0"/>
              </a:rPr>
              <a:t>Vasko Simoniti, Turki so v deželi že, Mohorjevadružba, 1990;</a:t>
            </a:r>
          </a:p>
          <a:p>
            <a:pPr>
              <a:lnSpc>
                <a:spcPct val="80000"/>
              </a:lnSpc>
            </a:pPr>
            <a:r>
              <a:rPr lang="sl-SI" altLang="sl-SI" sz="1800">
                <a:solidFill>
                  <a:schemeClr val="hlink"/>
                </a:solidFill>
                <a:latin typeface="Verdana" panose="020B0604030504040204" pitchFamily="34" charset="0"/>
              </a:rPr>
              <a:t>Maja Žvanut in Peter Vodopivec, Vzpon meščanstva, založba M</a:t>
            </a:r>
            <a:r>
              <a:rPr lang="en-US" altLang="sl-SI" sz="1800">
                <a:solidFill>
                  <a:schemeClr val="hlink"/>
                </a:solidFill>
                <a:latin typeface="Verdana" panose="020B0604030504040204" pitchFamily="34" charset="0"/>
              </a:rPr>
              <a:t>&amp;</a:t>
            </a:r>
            <a:r>
              <a:rPr lang="sl-SI" altLang="sl-SI" sz="1800">
                <a:solidFill>
                  <a:schemeClr val="hlink"/>
                </a:solidFill>
                <a:latin typeface="Verdana" panose="020B0604030504040204" pitchFamily="34" charset="0"/>
              </a:rPr>
              <a:t>N, 1995;</a:t>
            </a:r>
          </a:p>
          <a:p>
            <a:pPr>
              <a:lnSpc>
                <a:spcPct val="80000"/>
              </a:lnSpc>
            </a:pPr>
            <a:r>
              <a:rPr lang="sl-SI" altLang="sl-SI" sz="1800">
                <a:solidFill>
                  <a:schemeClr val="hlink"/>
                </a:solidFill>
                <a:latin typeface="Verdana" panose="020B0604030504040204" pitchFamily="34" charset="0"/>
              </a:rPr>
              <a:t>Zgodovina Slovencev, Cankarjeva založba, 1979;</a:t>
            </a:r>
          </a:p>
          <a:p>
            <a:pPr>
              <a:lnSpc>
                <a:spcPct val="80000"/>
              </a:lnSpc>
            </a:pPr>
            <a:r>
              <a:rPr lang="sl-SI" altLang="sl-SI" sz="1800">
                <a:solidFill>
                  <a:schemeClr val="hlink"/>
                </a:solidFill>
                <a:latin typeface="Verdana" panose="020B0604030504040204" pitchFamily="34" charset="0"/>
              </a:rPr>
              <a:t>Ignacij Voje, Nemirni Balkan, DZS, 1994;</a:t>
            </a:r>
          </a:p>
          <a:p>
            <a:pPr>
              <a:lnSpc>
                <a:spcPct val="80000"/>
              </a:lnSpc>
            </a:pPr>
            <a:r>
              <a:rPr lang="sl-SI" altLang="sl-SI" sz="1800">
                <a:solidFill>
                  <a:schemeClr val="hlink"/>
                </a:solidFill>
                <a:latin typeface="Verdana" panose="020B0604030504040204" pitchFamily="34" charset="0"/>
              </a:rPr>
              <a:t>Matija Žargi, Bitka pri Sisku, Narodni muzej Ljubljana;</a:t>
            </a:r>
          </a:p>
          <a:p>
            <a:pPr>
              <a:lnSpc>
                <a:spcPct val="80000"/>
              </a:lnSpc>
            </a:pPr>
            <a:r>
              <a:rPr lang="sl-SI" altLang="sl-SI" sz="1800">
                <a:solidFill>
                  <a:schemeClr val="hlink"/>
                </a:solidFill>
                <a:latin typeface="Verdana" panose="020B0604030504040204" pitchFamily="34" charset="0"/>
              </a:rPr>
              <a:t>Janez V. Valvasor, Slava vojvodine Kranjske, Svet knjige, 1984;</a:t>
            </a:r>
            <a:endParaRPr lang="en-US" altLang="sl-SI" sz="1800">
              <a:solidFill>
                <a:schemeClr val="hlink"/>
              </a:solidFill>
              <a:latin typeface="Verdana" panose="020B0604030504040204" pitchFamily="34" charset="0"/>
            </a:endParaRPr>
          </a:p>
          <a:p>
            <a:pPr>
              <a:lnSpc>
                <a:spcPct val="80000"/>
              </a:lnSpc>
            </a:pPr>
            <a:r>
              <a:rPr lang="sl-SI" altLang="sl-SI" sz="1800">
                <a:solidFill>
                  <a:schemeClr val="hlink"/>
                </a:solidFill>
                <a:latin typeface="Verdana" panose="020B0604030504040204" pitchFamily="34" charset="0"/>
                <a:hlinkClick r:id="rId2"/>
              </a:rPr>
              <a:t>www.promin.si/svetovanje/ problematika/islama.htm</a:t>
            </a:r>
            <a:r>
              <a:rPr lang="sl-SI" altLang="sl-SI" sz="1800">
                <a:solidFill>
                  <a:schemeClr val="hlink"/>
                </a:solidFill>
                <a:latin typeface="Verdana" panose="020B0604030504040204" pitchFamily="34" charset="0"/>
              </a:rPr>
              <a:t>; </a:t>
            </a:r>
          </a:p>
          <a:p>
            <a:pPr>
              <a:lnSpc>
                <a:spcPct val="80000"/>
              </a:lnSpc>
            </a:pPr>
            <a:r>
              <a:rPr lang="sl-SI" altLang="sl-SI" sz="1800">
                <a:solidFill>
                  <a:schemeClr val="hlink"/>
                </a:solidFill>
                <a:latin typeface="Verdana" panose="020B0604030504040204" pitchFamily="34" charset="0"/>
              </a:rPr>
              <a:t>srpskasloga.supereva.it; </a:t>
            </a:r>
          </a:p>
          <a:p>
            <a:pPr>
              <a:lnSpc>
                <a:spcPct val="80000"/>
              </a:lnSpc>
            </a:pPr>
            <a:r>
              <a:rPr lang="sl-SI" altLang="sl-SI" sz="1800">
                <a:solidFill>
                  <a:schemeClr val="hlink"/>
                </a:solidFill>
                <a:latin typeface="Verdana" panose="020B0604030504040204" pitchFamily="34" charset="0"/>
              </a:rPr>
              <a:t>ro.wikipedia.org; </a:t>
            </a:r>
          </a:p>
          <a:p>
            <a:pPr>
              <a:lnSpc>
                <a:spcPct val="80000"/>
              </a:lnSpc>
            </a:pPr>
            <a:r>
              <a:rPr lang="sl-SI" altLang="sl-SI" sz="1800">
                <a:solidFill>
                  <a:schemeClr val="hlink"/>
                </a:solidFill>
                <a:latin typeface="Verdana" panose="020B0604030504040204" pitchFamily="34" charset="0"/>
              </a:rPr>
              <a:t>community.webshots.com; </a:t>
            </a:r>
          </a:p>
          <a:p>
            <a:pPr>
              <a:lnSpc>
                <a:spcPct val="80000"/>
              </a:lnSpc>
            </a:pPr>
            <a:r>
              <a:rPr lang="sl-SI" altLang="sl-SI" sz="1800">
                <a:solidFill>
                  <a:schemeClr val="hlink"/>
                </a:solidFill>
                <a:latin typeface="Verdana" panose="020B0604030504040204" pitchFamily="34" charset="0"/>
              </a:rPr>
              <a:t>http://hr.wikipedia.org/wiki/Sulejman_II.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4B083C3-29A7-4389-88A1-0D53013C8E70}"/>
              </a:ext>
            </a:extLst>
          </p:cNvPr>
          <p:cNvSpPr>
            <a:spLocks noGrp="1" noChangeArrowheads="1"/>
          </p:cNvSpPr>
          <p:nvPr>
            <p:ph type="title"/>
          </p:nvPr>
        </p:nvSpPr>
        <p:spPr/>
        <p:txBody>
          <a:bodyPr/>
          <a:lstStyle/>
          <a:p>
            <a:pPr marL="838200" indent="-838200"/>
            <a:r>
              <a:rPr lang="sl-SI" altLang="sl-SI" sz="4000" b="0">
                <a:latin typeface="Verdana" panose="020B0604030504040204" pitchFamily="34" charset="0"/>
              </a:rPr>
              <a:t>Obdobje mirovanja       (1415</a:t>
            </a:r>
            <a:r>
              <a:rPr lang="sl-SI" altLang="sl-SI" sz="4000" b="0">
                <a:latin typeface="Verdana" panose="020B0604030504040204" pitchFamily="34" charset="0"/>
                <a:sym typeface="Symbol" panose="05050102010706020507" pitchFamily="18" charset="2"/>
              </a:rPr>
              <a:t></a:t>
            </a:r>
            <a:r>
              <a:rPr lang="sl-SI" altLang="sl-SI" sz="4000" b="0">
                <a:latin typeface="Verdana" panose="020B0604030504040204" pitchFamily="34" charset="0"/>
              </a:rPr>
              <a:t>1469):</a:t>
            </a:r>
            <a:r>
              <a:rPr lang="sl-SI" altLang="sl-SI" sz="4000"/>
              <a:t> </a:t>
            </a:r>
          </a:p>
        </p:txBody>
      </p:sp>
      <p:sp>
        <p:nvSpPr>
          <p:cNvPr id="4099" name="Rectangle 3">
            <a:extLst>
              <a:ext uri="{FF2B5EF4-FFF2-40B4-BE49-F238E27FC236}">
                <a16:creationId xmlns:a16="http://schemas.microsoft.com/office/drawing/2014/main" id="{8054349A-05C6-4BE9-A19E-97B08C99623B}"/>
              </a:ext>
            </a:extLst>
          </p:cNvPr>
          <p:cNvSpPr>
            <a:spLocks noGrp="1" noChangeArrowheads="1"/>
          </p:cNvSpPr>
          <p:nvPr>
            <p:ph type="body" sz="half" idx="1"/>
          </p:nvPr>
        </p:nvSpPr>
        <p:spPr>
          <a:xfrm>
            <a:off x="250825" y="1484313"/>
            <a:ext cx="5040313" cy="4530725"/>
          </a:xfrm>
        </p:spPr>
        <p:txBody>
          <a:bodyPr/>
          <a:lstStyle/>
          <a:p>
            <a:pPr>
              <a:buFont typeface="Wingdings" panose="05000000000000000000" pitchFamily="2" charset="2"/>
              <a:buChar char="§"/>
            </a:pPr>
            <a:r>
              <a:rPr lang="sl-SI" altLang="sl-SI" sz="2800">
                <a:latin typeface="Verdana" panose="020B0604030504040204" pitchFamily="34" charset="0"/>
              </a:rPr>
              <a:t>Po letu 1415, ko so manjše čete prodrle do Ljubljane, ki je takrat prvič videla Turke pred svojim obzidjem, pa do leta 1469 ni v virih ugotovljen noben turški vpad v slovenske dežele (akcije ogrskega kralja Matije Korvina in uspešen boj albanskega fevdalca Skenderbega).</a:t>
            </a:r>
          </a:p>
          <a:p>
            <a:pPr>
              <a:buFont typeface="Wingdings" panose="05000000000000000000" pitchFamily="2" charset="2"/>
              <a:buNone/>
            </a:pPr>
            <a:endParaRPr lang="sl-SI" altLang="sl-SI" sz="2800">
              <a:latin typeface="Verdana" panose="020B0604030504040204" pitchFamily="34" charset="0"/>
            </a:endParaRPr>
          </a:p>
        </p:txBody>
      </p:sp>
      <p:pic>
        <p:nvPicPr>
          <p:cNvPr id="4100" name="Picture 4" descr="180px-Matei_Corvin_Johannes_de_Thurocz_f137">
            <a:extLst>
              <a:ext uri="{FF2B5EF4-FFF2-40B4-BE49-F238E27FC236}">
                <a16:creationId xmlns:a16="http://schemas.microsoft.com/office/drawing/2014/main" id="{6A737402-50AE-42C6-BBB5-7D331EFE3A4D}"/>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659563" y="981075"/>
            <a:ext cx="2238375" cy="3036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2" name="Picture 6" descr="61897998yVIzID_ph">
            <a:hlinkClick r:id="rId3"/>
            <a:extLst>
              <a:ext uri="{FF2B5EF4-FFF2-40B4-BE49-F238E27FC236}">
                <a16:creationId xmlns:a16="http://schemas.microsoft.com/office/drawing/2014/main" id="{D83F3562-AA2D-47FC-AEE9-7B7BDE4466EC}"/>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292725" y="3644900"/>
            <a:ext cx="2501900" cy="293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ox(in)">
                                      <p:cBhvr>
                                        <p:cTn id="12" dur="500"/>
                                        <p:tgtEl>
                                          <p:spTgt spid="41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animEffect transition="in" filter="box(in)">
                                      <p:cBhvr>
                                        <p:cTn id="1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DDB7E42-C199-4D45-80A7-D631B24D5D66}"/>
              </a:ext>
            </a:extLst>
          </p:cNvPr>
          <p:cNvSpPr>
            <a:spLocks noGrp="1" noChangeArrowheads="1"/>
          </p:cNvSpPr>
          <p:nvPr>
            <p:ph type="title"/>
          </p:nvPr>
        </p:nvSpPr>
        <p:spPr/>
        <p:txBody>
          <a:bodyPr/>
          <a:lstStyle/>
          <a:p>
            <a:endParaRPr lang="sl-SI" altLang="sl-SI"/>
          </a:p>
        </p:txBody>
      </p:sp>
      <p:sp>
        <p:nvSpPr>
          <p:cNvPr id="52227" name="Rectangle 3">
            <a:extLst>
              <a:ext uri="{FF2B5EF4-FFF2-40B4-BE49-F238E27FC236}">
                <a16:creationId xmlns:a16="http://schemas.microsoft.com/office/drawing/2014/main" id="{5F6BF8A9-6C71-449D-91FA-245BE48A61E6}"/>
              </a:ext>
            </a:extLst>
          </p:cNvPr>
          <p:cNvSpPr>
            <a:spLocks noGrp="1" noChangeArrowheads="1"/>
          </p:cNvSpPr>
          <p:nvPr>
            <p:ph type="body" idx="1"/>
          </p:nvPr>
        </p:nvSpPr>
        <p:spPr>
          <a:xfrm>
            <a:off x="468313" y="1341438"/>
            <a:ext cx="8229600" cy="4530725"/>
          </a:xfrm>
        </p:spPr>
        <p:txBody>
          <a:bodyPr/>
          <a:lstStyle/>
          <a:p>
            <a:pPr>
              <a:buFont typeface="Wingdings" panose="05000000000000000000" pitchFamily="2" charset="2"/>
              <a:buChar char="§"/>
            </a:pPr>
            <a:r>
              <a:rPr lang="sl-SI" altLang="sl-SI">
                <a:latin typeface="Verdana" panose="020B0604030504040204" pitchFamily="34" charset="0"/>
              </a:rPr>
              <a:t>Prebivalci naših dežel so ta vmesni čas izkoristili za priprave na obrambo: meščani so utrjevali obzidja (Ljubljana, Slovenj Gradec); plemstvo pa je popravljalo dotrajana grajska obzidja. </a:t>
            </a:r>
          </a:p>
          <a:p>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828DF9E-8953-460C-8BD6-D639BAA1B61C}"/>
              </a:ext>
            </a:extLst>
          </p:cNvPr>
          <p:cNvSpPr>
            <a:spLocks noGrp="1" noChangeArrowheads="1"/>
          </p:cNvSpPr>
          <p:nvPr>
            <p:ph type="title"/>
          </p:nvPr>
        </p:nvSpPr>
        <p:spPr/>
        <p:txBody>
          <a:bodyPr/>
          <a:lstStyle/>
          <a:p>
            <a:pPr marL="838200" indent="-838200"/>
            <a:r>
              <a:rPr lang="sl-SI" altLang="sl-SI" sz="4000" b="0">
                <a:latin typeface="Verdana" panose="020B0604030504040204" pitchFamily="34" charset="0"/>
              </a:rPr>
              <a:t>Druga faza turških vpadov (1469</a:t>
            </a:r>
            <a:r>
              <a:rPr lang="sl-SI" altLang="sl-SI" sz="4000" b="0">
                <a:latin typeface="Verdana" panose="020B0604030504040204" pitchFamily="34" charset="0"/>
                <a:sym typeface="Symbol" panose="05050102010706020507" pitchFamily="18" charset="2"/>
              </a:rPr>
              <a:t></a:t>
            </a:r>
            <a:r>
              <a:rPr lang="sl-SI" altLang="sl-SI" sz="4000" b="0">
                <a:latin typeface="Verdana" panose="020B0604030504040204" pitchFamily="34" charset="0"/>
              </a:rPr>
              <a:t>1483):</a:t>
            </a:r>
            <a:r>
              <a:rPr lang="sl-SI" altLang="sl-SI"/>
              <a:t> </a:t>
            </a:r>
          </a:p>
        </p:txBody>
      </p:sp>
      <p:sp>
        <p:nvSpPr>
          <p:cNvPr id="5123" name="Rectangle 3">
            <a:extLst>
              <a:ext uri="{FF2B5EF4-FFF2-40B4-BE49-F238E27FC236}">
                <a16:creationId xmlns:a16="http://schemas.microsoft.com/office/drawing/2014/main" id="{7E260FC9-27FE-4300-B9B8-6208A4367CF2}"/>
              </a:ext>
            </a:extLst>
          </p:cNvPr>
          <p:cNvSpPr>
            <a:spLocks noGrp="1" noChangeArrowheads="1"/>
          </p:cNvSpPr>
          <p:nvPr>
            <p:ph type="body" idx="1"/>
          </p:nvPr>
        </p:nvSpPr>
        <p:spPr/>
        <p:txBody>
          <a:bodyPr/>
          <a:lstStyle/>
          <a:p>
            <a:pPr>
              <a:lnSpc>
                <a:spcPct val="80000"/>
              </a:lnSpc>
            </a:pPr>
            <a:r>
              <a:rPr lang="sl-SI" altLang="sl-SI" sz="2800">
                <a:latin typeface="Verdana" panose="020B0604030504040204" pitchFamily="34" charset="0"/>
              </a:rPr>
              <a:t>Obdobje </a:t>
            </a:r>
            <a:r>
              <a:rPr lang="sl-SI" altLang="sl-SI" sz="2800" i="1">
                <a:latin typeface="Verdana" panose="020B0604030504040204" pitchFamily="34" charset="0"/>
              </a:rPr>
              <a:t>najhujših vpadov</a:t>
            </a:r>
            <a:r>
              <a:rPr lang="sl-SI" altLang="sl-SI" sz="2800">
                <a:latin typeface="Verdana" panose="020B0604030504040204" pitchFamily="34" charset="0"/>
              </a:rPr>
              <a:t> proti zahodu se je pričelo po letu 1469. </a:t>
            </a:r>
            <a:endParaRPr lang="sl-SI" altLang="sl-SI" sz="2800" i="1">
              <a:latin typeface="Verdana" panose="020B0604030504040204" pitchFamily="34" charset="0"/>
            </a:endParaRPr>
          </a:p>
          <a:p>
            <a:pPr>
              <a:lnSpc>
                <a:spcPct val="80000"/>
              </a:lnSpc>
            </a:pPr>
            <a:r>
              <a:rPr lang="sl-SI" altLang="sl-SI" sz="2800" i="1">
                <a:latin typeface="Verdana" panose="020B0604030504040204" pitchFamily="34" charset="0"/>
              </a:rPr>
              <a:t>Zakaj šele po letu 1463? </a:t>
            </a:r>
          </a:p>
          <a:p>
            <a:pPr>
              <a:lnSpc>
                <a:spcPct val="80000"/>
              </a:lnSpc>
            </a:pPr>
            <a:r>
              <a:rPr lang="sl-SI" altLang="sl-SI" sz="2800" i="1">
                <a:latin typeface="Verdana" panose="020B0604030504040204" pitchFamily="34" charset="0"/>
              </a:rPr>
              <a:t>*Turki so si tega leta podredili Bosno.</a:t>
            </a:r>
            <a:r>
              <a:rPr lang="sl-SI" altLang="sl-SI" sz="2800">
                <a:latin typeface="Verdana" panose="020B0604030504040204" pitchFamily="34" charset="0"/>
              </a:rPr>
              <a:t> </a:t>
            </a:r>
          </a:p>
          <a:p>
            <a:pPr>
              <a:lnSpc>
                <a:spcPct val="80000"/>
              </a:lnSpc>
            </a:pPr>
            <a:r>
              <a:rPr lang="sl-SI" altLang="sl-SI" sz="2800">
                <a:latin typeface="Verdana" panose="020B0604030504040204" pitchFamily="34" charset="0"/>
              </a:rPr>
              <a:t>V tem času so Turki plenili po slovenskih deželah okrog tridesetkrat. Vpadli so vsako leto, včasih celo po štirikrat. Večkrat so ob istem pohodu obiskali vse tri osrednje slovenske dežele. Tod so se zadrževali tudi po štirinajst dni ali ves mesec. Njihov namen je bil deželo čimbolj izčrpati, da bi jo bilo mogoče osvojiti.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in)">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in)">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in)">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in)">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21A95BA-CE81-4056-AB05-E34D9D871D6C}"/>
              </a:ext>
            </a:extLst>
          </p:cNvPr>
          <p:cNvSpPr>
            <a:spLocks noGrp="1" noChangeArrowheads="1"/>
          </p:cNvSpPr>
          <p:nvPr>
            <p:ph type="title"/>
          </p:nvPr>
        </p:nvSpPr>
        <p:spPr/>
        <p:txBody>
          <a:bodyPr/>
          <a:lstStyle/>
          <a:p>
            <a:pPr marL="838200" indent="-838200"/>
            <a:r>
              <a:rPr lang="sl-SI" altLang="sl-SI" b="0">
                <a:latin typeface="Verdana" panose="020B0604030504040204" pitchFamily="34" charset="0"/>
              </a:rPr>
              <a:t>Smeri turških vpadov na slovensko ozemlje:</a:t>
            </a:r>
            <a:r>
              <a:rPr lang="sl-SI" altLang="sl-SI"/>
              <a:t> </a:t>
            </a:r>
          </a:p>
        </p:txBody>
      </p:sp>
      <p:sp>
        <p:nvSpPr>
          <p:cNvPr id="6147" name="Rectangle 3">
            <a:extLst>
              <a:ext uri="{FF2B5EF4-FFF2-40B4-BE49-F238E27FC236}">
                <a16:creationId xmlns:a16="http://schemas.microsoft.com/office/drawing/2014/main" id="{83CBD167-9067-494E-8A23-9A44ACB24BED}"/>
              </a:ext>
            </a:extLst>
          </p:cNvPr>
          <p:cNvSpPr>
            <a:spLocks noGrp="1" noChangeArrowheads="1"/>
          </p:cNvSpPr>
          <p:nvPr>
            <p:ph type="body" idx="1"/>
          </p:nvPr>
        </p:nvSpPr>
        <p:spPr/>
        <p:txBody>
          <a:bodyPr/>
          <a:lstStyle/>
          <a:p>
            <a:pPr>
              <a:lnSpc>
                <a:spcPct val="90000"/>
              </a:lnSpc>
            </a:pPr>
            <a:r>
              <a:rPr lang="sl-SI" altLang="sl-SI" sz="2800">
                <a:latin typeface="Verdana" panose="020B0604030504040204" pitchFamily="34" charset="0"/>
              </a:rPr>
              <a:t>Naše ozemlje je služilo le kot pomožno bojišče, saj je bil glavni cilj Turkov prodor na </a:t>
            </a:r>
            <a:r>
              <a:rPr lang="sl-SI" altLang="sl-SI" sz="2800" i="1">
                <a:latin typeface="Verdana" panose="020B0604030504040204" pitchFamily="34" charset="0"/>
              </a:rPr>
              <a:t>Ogrsko in na beneško področje. </a:t>
            </a:r>
          </a:p>
          <a:p>
            <a:pPr>
              <a:lnSpc>
                <a:spcPct val="90000"/>
              </a:lnSpc>
            </a:pPr>
            <a:r>
              <a:rPr lang="sl-SI" altLang="sl-SI" sz="2800">
                <a:latin typeface="Verdana" panose="020B0604030504040204" pitchFamily="34" charset="0"/>
              </a:rPr>
              <a:t>Največkrat so prihajali po glavnih naravnih poteh, le redko preko težko prehodnih prelazov. Večinoma so njihovi napadi prišli </a:t>
            </a:r>
            <a:r>
              <a:rPr lang="sl-SI" altLang="sl-SI" sz="2800" i="1">
                <a:latin typeface="Verdana" panose="020B0604030504040204" pitchFamily="34" charset="0"/>
              </a:rPr>
              <a:t>iz Bosne</a:t>
            </a:r>
            <a:r>
              <a:rPr lang="sl-SI" altLang="sl-SI" sz="2800">
                <a:latin typeface="Verdana" panose="020B0604030504040204" pitchFamily="34" charset="0"/>
              </a:rPr>
              <a:t>. V hitrem pohodu so prečkali današnjo Hrvaško in k nam največkrat prodrli preko </a:t>
            </a:r>
            <a:r>
              <a:rPr lang="sl-SI" altLang="sl-SI" sz="2800" i="1">
                <a:latin typeface="Verdana" panose="020B0604030504040204" pitchFamily="34" charset="0"/>
              </a:rPr>
              <a:t>Metlike in Kostela</a:t>
            </a:r>
            <a:r>
              <a:rPr lang="sl-SI" altLang="sl-SI" sz="2800">
                <a:latin typeface="Verdana" panose="020B0604030504040204" pitchFamily="34" charset="0"/>
              </a:rPr>
              <a:t> na Kranjsko in naprej na Koroško; v zvezi z boji z Benečani pa prek </a:t>
            </a:r>
            <a:r>
              <a:rPr lang="sl-SI" altLang="sl-SI" sz="2800" i="1">
                <a:latin typeface="Verdana" panose="020B0604030504040204" pitchFamily="34" charset="0"/>
              </a:rPr>
              <a:t>Like in Krasa</a:t>
            </a:r>
            <a:r>
              <a:rPr lang="sl-SI" altLang="sl-SI" sz="2800">
                <a:latin typeface="Verdana" panose="020B0604030504040204" pitchFamily="34" charset="0"/>
              </a:rPr>
              <a:t> na Primorsko; deloma so prihajali tudi ob </a:t>
            </a:r>
            <a:r>
              <a:rPr lang="sl-SI" altLang="sl-SI" sz="2800" i="1">
                <a:latin typeface="Verdana" panose="020B0604030504040204" pitchFamily="34" charset="0"/>
              </a:rPr>
              <a:t>Savi in Dravi </a:t>
            </a:r>
            <a:r>
              <a:rPr lang="sl-SI" altLang="sl-SI" sz="2800">
                <a:latin typeface="Verdana" panose="020B0604030504040204" pitchFamily="34" charset="0"/>
              </a:rPr>
              <a:t>na Štajersko.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i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in)">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C3CC408-4C62-4B58-BE60-2C046CCDD558}"/>
              </a:ext>
            </a:extLst>
          </p:cNvPr>
          <p:cNvSpPr>
            <a:spLocks noGrp="1" noChangeArrowheads="1"/>
          </p:cNvSpPr>
          <p:nvPr>
            <p:ph type="title"/>
          </p:nvPr>
        </p:nvSpPr>
        <p:spPr>
          <a:xfrm>
            <a:off x="468313" y="0"/>
            <a:ext cx="8229600" cy="1143000"/>
          </a:xfrm>
        </p:spPr>
        <p:txBody>
          <a:bodyPr/>
          <a:lstStyle/>
          <a:p>
            <a:pPr marL="838200" indent="-838200"/>
            <a:r>
              <a:rPr lang="sl-SI" altLang="sl-SI" sz="4000" b="0">
                <a:latin typeface="Verdana" panose="020B0604030504040204" pitchFamily="34" charset="0"/>
              </a:rPr>
              <a:t>Kruto ravnanje turške vojske:</a:t>
            </a:r>
          </a:p>
        </p:txBody>
      </p:sp>
      <p:sp>
        <p:nvSpPr>
          <p:cNvPr id="7171" name="Rectangle 3">
            <a:extLst>
              <a:ext uri="{FF2B5EF4-FFF2-40B4-BE49-F238E27FC236}">
                <a16:creationId xmlns:a16="http://schemas.microsoft.com/office/drawing/2014/main" id="{BB22E20E-B7AE-43BF-92EF-E66A05CC19D6}"/>
              </a:ext>
            </a:extLst>
          </p:cNvPr>
          <p:cNvSpPr>
            <a:spLocks noGrp="1" noChangeArrowheads="1"/>
          </p:cNvSpPr>
          <p:nvPr>
            <p:ph type="body" idx="1"/>
          </p:nvPr>
        </p:nvSpPr>
        <p:spPr>
          <a:xfrm>
            <a:off x="395288" y="908050"/>
            <a:ext cx="8229600" cy="4530725"/>
          </a:xfrm>
        </p:spPr>
        <p:txBody>
          <a:bodyPr/>
          <a:lstStyle/>
          <a:p>
            <a:pPr>
              <a:lnSpc>
                <a:spcPct val="80000"/>
              </a:lnSpc>
              <a:buFont typeface="Wingdings" panose="05000000000000000000" pitchFamily="2" charset="2"/>
              <a:buNone/>
            </a:pPr>
            <a:endParaRPr lang="sl-SI" altLang="sl-SI" sz="800"/>
          </a:p>
          <a:p>
            <a:pPr>
              <a:lnSpc>
                <a:spcPct val="80000"/>
              </a:lnSpc>
            </a:pPr>
            <a:r>
              <a:rPr lang="sl-SI" altLang="sl-SI" sz="2800">
                <a:latin typeface="Verdana" panose="020B0604030504040204" pitchFamily="34" charset="0"/>
              </a:rPr>
              <a:t>"Turek" je bil za večino slovenskega prebivalstva podoba smrti in strahu. Cilj turških napadalcev je bil nagrabiti čimveč </a:t>
            </a:r>
            <a:r>
              <a:rPr lang="sl-SI" altLang="sl-SI" sz="2800" i="1">
                <a:latin typeface="Verdana" panose="020B0604030504040204" pitchFamily="34" charset="0"/>
              </a:rPr>
              <a:t>plena in ujetnikov</a:t>
            </a:r>
            <a:r>
              <a:rPr lang="sl-SI" altLang="sl-SI" sz="2800">
                <a:latin typeface="Verdana" panose="020B0604030504040204" pitchFamily="34" charset="0"/>
              </a:rPr>
              <a:t>. Ocene o številu ujetih in ubitih se med seboj zelo razlikujejo. Deželni stanovi so navedli, da je bilo usmrčenih in odvedenih v suženjstvo v sto letih okoli 200.000. Turki so od ujetnikov pobili predvsem starejše ljudi, otroke in bolnike, druge pa so odpeljali prek meje, jih naselili v Bosni ali pa prodali v daljne turške pokrajine. Odvajanje ljudi v suženjstvo je za prizadete pomenilo, da so postali prodajno blago; le redki so postali </a:t>
            </a:r>
            <a:r>
              <a:rPr lang="sl-SI" altLang="sl-SI" sz="2800" i="1">
                <a:latin typeface="Verdana" panose="020B0604030504040204" pitchFamily="34" charset="0"/>
              </a:rPr>
              <a:t>vojni ujetniki</a:t>
            </a:r>
            <a:r>
              <a:rPr lang="sl-SI" altLang="sl-SI" sz="2800">
                <a:latin typeface="Verdana" panose="020B0604030504040204" pitchFamily="34" charset="0"/>
              </a:rPr>
              <a:t>, katere so svojci lahko odkupili. </a:t>
            </a:r>
          </a:p>
          <a:p>
            <a:pPr>
              <a:lnSpc>
                <a:spcPct val="80000"/>
              </a:lnSpc>
              <a:buFont typeface="Wingdings" panose="05000000000000000000" pitchFamily="2" charset="2"/>
              <a:buNone/>
            </a:pPr>
            <a:endParaRPr lang="sl-SI" altLang="sl-SI" sz="2800">
              <a:latin typeface="Verdana" panose="020B0604030504040204" pitchFamily="34" charset="0"/>
            </a:endParaRPr>
          </a:p>
          <a:p>
            <a:pPr>
              <a:lnSpc>
                <a:spcPct val="80000"/>
              </a:lnSpc>
            </a:pPr>
            <a:endParaRPr lang="sl-SI" altLang="sl-SI" sz="2800">
              <a:latin typeface="Verdana" panose="020B0604030504040204" pitchFamily="34" charset="0"/>
            </a:endParaRPr>
          </a:p>
          <a:p>
            <a:pPr>
              <a:lnSpc>
                <a:spcPct val="80000"/>
              </a:lnSpc>
            </a:pPr>
            <a:endParaRPr lang="sl-SI" altLang="sl-SI" sz="1800">
              <a:latin typeface="Verdana" panose="020B0604030504040204" pitchFamily="34" charset="0"/>
            </a:endParaRPr>
          </a:p>
          <a:p>
            <a:pPr>
              <a:lnSpc>
                <a:spcPct val="80000"/>
              </a:lnSpc>
              <a:buFont typeface="Wingdings" panose="05000000000000000000" pitchFamily="2" charset="2"/>
              <a:buNone/>
            </a:pPr>
            <a:endParaRPr lang="sl-SI" altLang="sl-SI" sz="18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ox(in)">
                                      <p:cBhvr>
                                        <p:cTn id="7"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75D13F-6AE9-4107-AE12-D14C8C3A0A9E}"/>
              </a:ext>
            </a:extLst>
          </p:cNvPr>
          <p:cNvSpPr>
            <a:spLocks noGrp="1" noChangeArrowheads="1"/>
          </p:cNvSpPr>
          <p:nvPr>
            <p:ph type="title"/>
          </p:nvPr>
        </p:nvSpPr>
        <p:spPr/>
        <p:txBody>
          <a:bodyPr/>
          <a:lstStyle/>
          <a:p>
            <a:endParaRPr lang="sl-SI" altLang="sl-SI"/>
          </a:p>
        </p:txBody>
      </p:sp>
      <p:sp>
        <p:nvSpPr>
          <p:cNvPr id="8195" name="Rectangle 3">
            <a:extLst>
              <a:ext uri="{FF2B5EF4-FFF2-40B4-BE49-F238E27FC236}">
                <a16:creationId xmlns:a16="http://schemas.microsoft.com/office/drawing/2014/main" id="{7ECAACF9-1750-4651-A2C3-192BACD96E22}"/>
              </a:ext>
            </a:extLst>
          </p:cNvPr>
          <p:cNvSpPr>
            <a:spLocks noGrp="1" noChangeArrowheads="1"/>
          </p:cNvSpPr>
          <p:nvPr>
            <p:ph type="body" idx="1"/>
          </p:nvPr>
        </p:nvSpPr>
        <p:spPr>
          <a:xfrm>
            <a:off x="468313" y="404813"/>
            <a:ext cx="8229600" cy="4530725"/>
          </a:xfrm>
        </p:spPr>
        <p:txBody>
          <a:bodyPr/>
          <a:lstStyle/>
          <a:p>
            <a:pPr>
              <a:lnSpc>
                <a:spcPct val="80000"/>
              </a:lnSpc>
            </a:pPr>
            <a:r>
              <a:rPr lang="sl-SI" altLang="sl-SI" sz="2800">
                <a:latin typeface="Verdana" panose="020B0604030504040204" pitchFamily="34" charset="0"/>
              </a:rPr>
              <a:t>O ravnanju turške vojske pričajorazlična literarnadela: Miklova Zala, Jurij Kozjak, Lepi Janičar, Ribniška Jerica …</a:t>
            </a:r>
          </a:p>
          <a:p>
            <a:pPr>
              <a:lnSpc>
                <a:spcPct val="80000"/>
              </a:lnSpc>
            </a:pPr>
            <a:r>
              <a:rPr lang="sl-SI" altLang="sl-SI" sz="2800">
                <a:latin typeface="Verdana" panose="020B0604030504040204" pitchFamily="34" charset="0"/>
              </a:rPr>
              <a:t>Z nasilnim ravnanjem in obrambnimi napori za zaščito dežele (finančna bremena, osebna udeležba v vojski) se je </a:t>
            </a:r>
            <a:r>
              <a:rPr lang="sl-SI" altLang="sl-SI" sz="2800" i="1">
                <a:latin typeface="Verdana" panose="020B0604030504040204" pitchFamily="34" charset="0"/>
              </a:rPr>
              <a:t>mržnja do Turkov</a:t>
            </a:r>
            <a:r>
              <a:rPr lang="sl-SI" altLang="sl-SI" sz="2800">
                <a:latin typeface="Verdana" panose="020B0604030504040204" pitchFamily="34" charset="0"/>
              </a:rPr>
              <a:t> še poglobila in se globoko vrezala v zavest slovenskega </a:t>
            </a:r>
            <a:r>
              <a:rPr lang="sl-SI" altLang="sl-SI" sz="2800" i="1">
                <a:latin typeface="Verdana" panose="020B0604030504040204" pitchFamily="34" charset="0"/>
              </a:rPr>
              <a:t>kmeta</a:t>
            </a:r>
            <a:r>
              <a:rPr lang="sl-SI" altLang="sl-SI" sz="2800">
                <a:latin typeface="Verdana" panose="020B0604030504040204" pitchFamily="34" charset="0"/>
              </a:rPr>
              <a:t>, ki je bil dejanski nosilec vseh bremen. </a:t>
            </a:r>
          </a:p>
          <a:p>
            <a:pPr>
              <a:lnSpc>
                <a:spcPct val="80000"/>
              </a:lnSpc>
              <a:buFont typeface="Wingdings" panose="05000000000000000000" pitchFamily="2" charset="2"/>
              <a:buNone/>
            </a:pPr>
            <a:endParaRPr lang="sl-SI" altLang="sl-SI" sz="2800">
              <a:latin typeface="Verdana" panose="020B0604030504040204" pitchFamily="34" charset="0"/>
            </a:endParaRPr>
          </a:p>
        </p:txBody>
      </p:sp>
      <p:pic>
        <p:nvPicPr>
          <p:cNvPr id="8197" name="Picture 5" descr="turki_ugrabitev">
            <a:extLst>
              <a:ext uri="{FF2B5EF4-FFF2-40B4-BE49-F238E27FC236}">
                <a16:creationId xmlns:a16="http://schemas.microsoft.com/office/drawing/2014/main" id="{15E685CC-FABF-4D89-931C-2A19D547F2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3716338"/>
            <a:ext cx="17526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64BD37C-7918-488B-8E69-AFB7CA715381}"/>
              </a:ext>
            </a:extLst>
          </p:cNvPr>
          <p:cNvSpPr>
            <a:spLocks noGrp="1" noChangeArrowheads="1"/>
          </p:cNvSpPr>
          <p:nvPr>
            <p:ph type="title"/>
          </p:nvPr>
        </p:nvSpPr>
        <p:spPr/>
        <p:txBody>
          <a:bodyPr/>
          <a:lstStyle/>
          <a:p>
            <a:r>
              <a:rPr lang="sl-SI" altLang="sl-SI" sz="4000" b="0">
                <a:latin typeface="Verdana" panose="020B0604030504040204" pitchFamily="34" charset="0"/>
              </a:rPr>
              <a:t>Obramba pred turškimi napadalci:</a:t>
            </a:r>
            <a:r>
              <a:rPr lang="sl-SI" altLang="sl-SI" sz="4000"/>
              <a:t> </a:t>
            </a:r>
          </a:p>
        </p:txBody>
      </p:sp>
      <p:sp>
        <p:nvSpPr>
          <p:cNvPr id="9219" name="Rectangle 3">
            <a:extLst>
              <a:ext uri="{FF2B5EF4-FFF2-40B4-BE49-F238E27FC236}">
                <a16:creationId xmlns:a16="http://schemas.microsoft.com/office/drawing/2014/main" id="{13CB7594-0445-41A9-870B-A8A594548B97}"/>
              </a:ext>
            </a:extLst>
          </p:cNvPr>
          <p:cNvSpPr>
            <a:spLocks noGrp="1" noChangeArrowheads="1"/>
          </p:cNvSpPr>
          <p:nvPr>
            <p:ph type="body" idx="1"/>
          </p:nvPr>
        </p:nvSpPr>
        <p:spPr/>
        <p:txBody>
          <a:bodyPr/>
          <a:lstStyle/>
          <a:p>
            <a:pPr>
              <a:lnSpc>
                <a:spcPct val="80000"/>
              </a:lnSpc>
            </a:pPr>
            <a:r>
              <a:rPr lang="sl-SI" altLang="sl-SI" sz="2800">
                <a:latin typeface="Verdana" panose="020B0604030504040204" pitchFamily="34" charset="0"/>
              </a:rPr>
              <a:t>Sredi 15. stoletja so v zvezi s preurejanjem obrambne organizacije nastale temeljite spremembe v sestavi deželne vojske. Novi obrambni redi so namreč pritegnili v deželno vojsko tudi </a:t>
            </a:r>
            <a:r>
              <a:rPr lang="sl-SI" altLang="sl-SI" sz="2800" i="1">
                <a:latin typeface="Verdana" panose="020B0604030504040204" pitchFamily="34" charset="0"/>
              </a:rPr>
              <a:t>podložne kmete</a:t>
            </a:r>
            <a:r>
              <a:rPr lang="sl-SI" altLang="sl-SI" sz="2800">
                <a:latin typeface="Verdana" panose="020B0604030504040204" pitchFamily="34" charset="0"/>
              </a:rPr>
              <a:t>, ki so prej le izjemoma nosili orožje – ČRNA VOJSKA (vpoklic se je glasil na dvajsetega, desetega ali petega moža; vzdrževati pa so jih morali tudi tisti, ki so ostali doma). </a:t>
            </a:r>
          </a:p>
          <a:p>
            <a:pPr>
              <a:lnSpc>
                <a:spcPct val="80000"/>
              </a:lnSpc>
            </a:pPr>
            <a:r>
              <a:rPr lang="sl-SI" altLang="sl-SI" sz="2800">
                <a:latin typeface="Verdana" panose="020B0604030504040204" pitchFamily="34" charset="0"/>
              </a:rPr>
              <a:t>To vojsko so začeli opuščati v 17. stoletju (nevarnost kmečkih uporov).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ox(in)">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ox(in)">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Javor">
  <a:themeElements>
    <a:clrScheme name="Javor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Javo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Javor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Javor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Javor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Javor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Javor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Javor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Javor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Javor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Javor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0</TotalTime>
  <Words>1398</Words>
  <Application>Microsoft Office PowerPoint</Application>
  <PresentationFormat>On-screen Show (4:3)</PresentationFormat>
  <Paragraphs>69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Verdana</vt:lpstr>
      <vt:lpstr>Wingdings</vt:lpstr>
      <vt:lpstr>Javor</vt:lpstr>
      <vt:lpstr>TURŠKI VPADI NA SLOVENSKO OZEMLJE</vt:lpstr>
      <vt:lpstr>  Prva faza turških vpadov (14081415):  </vt:lpstr>
      <vt:lpstr>Obdobje mirovanja       (14151469): </vt:lpstr>
      <vt:lpstr>PowerPoint Presentation</vt:lpstr>
      <vt:lpstr>Druga faza turških vpadov (14691483): </vt:lpstr>
      <vt:lpstr>Smeri turških vpadov na slovensko ozemlje: </vt:lpstr>
      <vt:lpstr>Kruto ravnanje turške vojske:</vt:lpstr>
      <vt:lpstr>PowerPoint Presentation</vt:lpstr>
      <vt:lpstr>Obramba pred turškimi napadalci: </vt:lpstr>
      <vt:lpstr>PowerPoint Presentation</vt:lpstr>
      <vt:lpstr>PowerPoint Presentation</vt:lpstr>
      <vt:lpstr>Tretja faza turških vpadov (1520-1532): </vt:lpstr>
      <vt:lpstr>Vojna krajina:</vt:lpstr>
      <vt:lpstr>PowerPoint Presentation</vt:lpstr>
      <vt:lpstr>PowerPoint Presentation</vt:lpstr>
      <vt:lpstr>PowerPoint Presentation</vt:lpstr>
      <vt:lpstr>Bitka pri Sisku (1593): </vt:lpstr>
      <vt:lpstr>PowerPoint Presentation</vt:lpstr>
      <vt:lpstr>Spomin na turške vpade ostaja</vt:lpstr>
      <vt:lpstr>Literatura in 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2019-06-03T09:16:51Z</dcterms:created>
  <dcterms:modified xsi:type="dcterms:W3CDTF">2019-06-03T09:16:51Z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