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126962-C67D-4F79-94E5-11C69FE6B2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84268-A964-4F62-AAC8-E2210DD8BE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C072BE5-6CE7-43EA-8C0A-3CDC2A4BA66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EDE42BD-8740-4A98-8AB8-9AEA9495D1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7CFB289-F0AE-49C8-8B75-DA8CD4B16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0E574-4EB1-4202-A4D1-BFF77972B6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83BE0-2B93-4BE4-8068-576A9EC79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8F0FF1C-3F68-4EE5-9F83-C7D4B917B79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4C6DB77D-71D7-4360-8BA0-62CEAA0A58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6028851-F046-4A49-B736-3356A92884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7A029C4-94BD-4248-A18E-44C8DA836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501C25B2-F7E6-4CF5-97B3-50A1CF6F6B70}" type="slidenum">
              <a:rPr lang="sl-SI" altLang="sl-SI">
                <a:latin typeface="Calibri" panose="020F0502020204030204" pitchFamily="34" charset="0"/>
              </a:rPr>
              <a:pPr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A294C11-70DE-4897-A4A8-8C7788EE2A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D21215F-59E7-473D-A789-FBADA8F91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013006B-FACD-4CEB-9A71-B35C05DB0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07F09D06-BB2B-493E-AF66-09B4E08131EA}" type="slidenum">
              <a:rPr lang="sl-SI" altLang="sl-SI">
                <a:latin typeface="Calibri" panose="020F0502020204030204" pitchFamily="34" charset="0"/>
              </a:rPr>
              <a:pPr/>
              <a:t>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5BE5C91-EE0A-48BB-8B59-FD5FB7BA05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00D9F1C-8911-4647-A0E3-311587A9CE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CB814D8-08A0-4259-A4A6-C1E6C5C53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7308B9EB-6A85-4949-AB7B-2344A1702E61}" type="slidenum">
              <a:rPr lang="sl-SI" altLang="sl-SI">
                <a:latin typeface="Calibri" panose="020F0502020204030204" pitchFamily="34" charset="0"/>
              </a:rPr>
              <a:pPr/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41465AE1-0FD7-488F-8968-C683075AA30E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AFA772B8-7F60-4362-8DB9-65A89C869055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6117B8AD-D07C-4A06-8FB2-DA6291DEA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8D5D603-840D-46AB-8C5B-AE5E824B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41386E39-6A8C-4146-86D1-17304627E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19CC84-1B9B-4335-9925-2A0DA238DBCE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AEF18EBC-CC33-4DEB-91F4-9D7D66A4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BF5F9">
                    <a:shade val="90000"/>
                  </a:srgbClr>
                </a:solidFill>
              </a:defRPr>
            </a:lvl1pPr>
            <a:extLst/>
          </a:lstStyle>
          <a:p>
            <a:pPr>
              <a:defRPr/>
            </a:pPr>
            <a:fld id="{0E0931E4-8F81-42E8-99E3-96C6D3C5AAC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D68F5C4F-BFA2-4836-99BF-E3F3244F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F22EF0D5-F322-4C11-95E8-7FBB0C6D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77AE-8317-4406-A5B8-9F1E18F6A6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382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CE777C3-6A06-4B6F-9978-4E731329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F5DD-F2D1-4426-9FB5-B8FCFF2149E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A7AEDC8-919A-4CAF-BC67-62FBFD58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4275580-6018-4E3C-AB01-A0B3EA17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3F7FB-869C-4910-8DA8-D2C9746416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425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12799AA-8FA2-4576-A9CD-A291D2E2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4BB4-9FE7-4148-870A-90927C07CBA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2E29F14-2471-45A7-84A0-42A8A462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C7E4197-0899-4A58-A4B6-A0D79A68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B1446-2BDC-434F-9FCA-899DA14CF3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690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6B07EFA-D641-45C7-A8DD-C5EECFB1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ACA6-8065-4A4D-ADBD-5A4D5841E2A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1B1367D-6124-4323-949A-56AABBB6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93B2D1C-FCC2-4C92-B302-91786AB2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FBF3F-54FB-4944-A093-D5011A7621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514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77F9BDD0-5D56-4B28-A994-B650207B5E04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A0C10203-30BF-4B9E-82D9-EAAE5F2A1AD0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022A90F-8460-4100-889E-9C5F225F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D862-9FD4-4137-A907-0063F4CFB7F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152D7A4-242B-4D7A-B68E-2867D419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A7299E-FAA0-483D-BEE0-A77A4B08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5BCE5-40F2-465B-84D5-FF58481CDE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034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5FE7D81-1823-44AE-9B4D-DF18F4ED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ADBB-BE67-4B81-BE8D-B372D5F2869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B4CCFAC7-5814-4DEB-8889-E7012BA1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DC34795-DD18-42D2-BC12-8DD37C20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34910-5C61-4752-8936-2029F4C455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721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ACCFD28F-9D64-4BFE-928A-DFF065E1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E2657-8C9F-4C9F-B13C-8E6D67E2C08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CF804608-61EA-47F2-94AA-A92B415B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547D0AF0-B1C9-4F0E-BD2C-A3957C29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C15F4-B8A8-47FE-9085-9E4AD77AF1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27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4FCF8BE8-5B2C-457B-BFB9-1FBCF3CC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3423F-367A-4298-B4E4-45CA1684765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C9C9E95E-2B67-4E72-BEC5-C7C454FA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467D5E06-3781-469E-A226-48A1B3D3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BFC8C-E8E1-4BEB-8F61-8D9CD925E0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76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8A828AD3-BDB2-4A94-A4FB-89377058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8500-0DDF-4468-9F43-4E2B01F961C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59CE1DD8-3625-44DE-ADD0-2B45BBA0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A8028BB-2D89-4BFA-8F5E-301D2FE8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33A75-C8A4-4FF7-9840-9B80307588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684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87D1CDA5-90A5-4D7D-A283-B023F938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11D34-DC17-4ACE-86EC-BA2602899AC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E2232C19-12E0-4297-8367-6168875E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C1D3742F-2B08-4A9D-AB01-BC28F866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4B896-192C-4E5B-9AE7-883BF86295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499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2DB27618-834E-42C5-974E-ADD1F1D05D7E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62AD7FA2-61FB-4572-9007-59AEEDC5970B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C8C6A43-EE3E-4355-9A11-D2318218C1D3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226DFD-9F87-4C97-89B1-B234D1D62F8A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EDA1F49F-E429-4C4E-9C13-1EA15D290F35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5C327ECA-5448-4B94-8321-8A1A9EC1D213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8FD0CCF6-518A-4633-B4B2-81D2B8FA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BF5F9">
                    <a:shade val="90000"/>
                  </a:srgbClr>
                </a:solidFill>
              </a:defRPr>
            </a:lvl1pPr>
            <a:extLst/>
          </a:lstStyle>
          <a:p>
            <a:pPr>
              <a:defRPr/>
            </a:pPr>
            <a:fld id="{212AC941-12FF-43B7-8D4D-AEE8ED5C505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D40ADEF7-8EA0-4C78-B029-FBA35F00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B225973-FD3C-4C18-A6F9-05470B42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17BAC-3CA4-4D50-B9CA-CEC6DB3A9C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230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F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6CA84BAC-F9B2-4611-8EB6-F2F7C7300043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364FF712-915A-4041-8145-728DBF4D8C58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303BE2E-A688-4070-9898-C61F846B295F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7EF157-4E2F-4ACE-8E78-9826B10B84C4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E39F079-955E-4BF2-A6EC-209438A2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55C54E0F-1B51-4BE3-8790-41A71DBCA0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A3F3EDD-E0BE-4E5F-AABF-1AD88187B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DBF5F9">
                    <a:shade val="9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2C26CC4-C964-48D1-BB99-CCAB934E008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B7802A1-6A8C-4BB3-B4E7-E5E3A6764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BF5F9">
                    <a:shade val="9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BA5A978-CF3E-41E5-9CBE-DC0BCD9E3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1EAEE"/>
                </a:solidFill>
              </a:defRPr>
            </a:lvl1pPr>
          </a:lstStyle>
          <a:p>
            <a:fld id="{468D4F74-1485-4B4C-9A13-E9150484031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Jurij_Veg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0501-F9ED-4758-AC15-CE93596DF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84584" y="404664"/>
            <a:ext cx="7851648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10000" i="1" dirty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JURIJ VEGA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DE5DA441-9C6F-473B-8368-6B70860DF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221288" y="5981700"/>
            <a:ext cx="7854951" cy="1752600"/>
          </a:xfrm>
        </p:spPr>
        <p:txBody>
          <a:bodyPr/>
          <a:lstStyle/>
          <a:p>
            <a:pPr marR="0"/>
            <a:endParaRPr lang="sl-SI" altLang="sl-SI" sz="2000" i="1"/>
          </a:p>
        </p:txBody>
      </p:sp>
      <p:pic>
        <p:nvPicPr>
          <p:cNvPr id="5124" name="Picture 4" descr="Vega">
            <a:extLst>
              <a:ext uri="{FF2B5EF4-FFF2-40B4-BE49-F238E27FC236}">
                <a16:creationId xmlns:a16="http://schemas.microsoft.com/office/drawing/2014/main" id="{29A1CBBE-9278-4541-AB3A-3A4E94A6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36750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65418C61-1037-4EE7-9840-A6554DD08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676650"/>
          </a:xfrm>
        </p:spPr>
        <p:txBody>
          <a:bodyPr/>
          <a:lstStyle/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Vega je bil poročen s češko plemkinjo Jožefo Swoboda.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Imela sta štiri otroke. 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Večino časa je preživel na bojiščih.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Leta 1795 jima je umrla hčerka, dve leti za tem pa se je rodil drugi sin.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Mesec dni pred podelitvijo baronskega naziva mu je umrla 29 let stara žena. </a:t>
            </a:r>
          </a:p>
          <a:p>
            <a:endParaRPr lang="sl-SI" altLang="sl-S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89BEA-8784-4B8A-BD4E-606D73D2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DRUŽINA NA DUNAJU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5463DB74-947E-4437-9862-DB1BBF34D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132388"/>
            <a:ext cx="4259262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D0515C70-E283-401F-85B7-C1D5A9D25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22. avgusta leta 1800, je cesar Franc I povišal Jurija Vego v baronski stan.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Plemstvo, ki mu je bilo podeljeno, je bilo dedno (veljalo je za vse potomce).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Njegov plemski žig je bil srčasti ščit z baronsko krono in gorečo bombo.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551CDD-42F3-451F-B676-A0DCF41F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JURIJ BARON VEGA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23FDC6BD-78B2-4BB0-9F43-1766B9B7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132263"/>
            <a:ext cx="2376488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33E031E0-33F4-4B84-BC31-906BCC5F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32263"/>
            <a:ext cx="22320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48F2E1-04B6-40E1-84B7-0C7FA91D6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7205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Njegov prvi učbenik Predavanja o matematiki je izšel v štirih delih.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S svojimi odličnimi predavanji je Vega znal vzbuditi veselje do matematike pri učencih.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Objavil je tri logaritmovnike.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Z logaritmovniki se je Vega vpisal med najboljše matematike.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V njegov čas so logaritmovniki prinesli podoben napredek, kot uvedba računalnikov v današnjem času.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Vsa matematična dela je pisal in objavljav sredi bojev.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D0AE3-45DF-4248-9CE7-50AD0F9B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DELO V MATEMATIKI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9E5B9AE0-BD16-43AB-A836-A49597C3A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7000"/>
            <a:ext cx="19431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173C2860-FE36-4423-BD05-05BE1B34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989138"/>
            <a:ext cx="8229600" cy="4525962"/>
          </a:xfrm>
        </p:spPr>
        <p:txBody>
          <a:bodyPr/>
          <a:lstStyle/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17. septembra 1802 so ga začeli pogrešati.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26. septembra pa so ga našli mrtvega v Donavi.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Bilo je veliko govoric o vzroku njegove smrti, vendar je vzrok njegove smrti še vedno nepojasnjen.</a:t>
            </a:r>
          </a:p>
          <a:p>
            <a:endParaRPr lang="sl-SI" altLang="sl-S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80EA54-2A08-431B-B770-FA77E3978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/>
              <a:t>SMRT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5318D3-01C1-47B1-B5D2-9171366E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4025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Njegov portret je na bankovcu za 50 tolarjev.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Slovenska pošta je izdala znamko z njegovim motivom.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Po njem </a:t>
            </a:r>
            <a:r>
              <a:rPr lang="sl-SI">
                <a:latin typeface="Arial" pitchFamily="34" charset="0"/>
                <a:cs typeface="Arial" pitchFamily="34" charset="0"/>
              </a:rPr>
              <a:t>se imenuje tudi </a:t>
            </a:r>
            <a:r>
              <a:rPr lang="sl-SI" dirty="0">
                <a:latin typeface="Arial" pitchFamily="34" charset="0"/>
                <a:cs typeface="Arial" pitchFamily="34" charset="0"/>
              </a:rPr>
              <a:t>krater na Luni.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Nikdar se ni sramoval tega, da je kmečkega rodu.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V visokih krogih je rad pripovedoval, da je sin kmečkih staršev.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V zgodovino se je zapisal kot matematik,izumitelj,učitelj in kot avtor logaritmov.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Rodil se je v revni kmečki družini in postal baron – to je uspelo le redkim ljudem.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1FF8E8-43D2-4F7E-886D-CD496DC9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ZANIMIVOSTI</a:t>
            </a:r>
          </a:p>
        </p:txBody>
      </p:sp>
      <p:pic>
        <p:nvPicPr>
          <p:cNvPr id="18436" name="Picture 2" descr="http://vlado.fmf.uni-lj.si/sola/1995/vega/denar.gif">
            <a:extLst>
              <a:ext uri="{FF2B5EF4-FFF2-40B4-BE49-F238E27FC236}">
                <a16:creationId xmlns:a16="http://schemas.microsoft.com/office/drawing/2014/main" id="{9EDDF876-34C1-4282-86AF-32D6BC8E8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0975"/>
            <a:ext cx="24479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://homepages.fh-friedberg.de/boergens/marken/marke056/marke056_bild01.jpg">
            <a:extLst>
              <a:ext uri="{FF2B5EF4-FFF2-40B4-BE49-F238E27FC236}">
                <a16:creationId xmlns:a16="http://schemas.microsoft.com/office/drawing/2014/main" id="{48522717-BBEA-4258-879B-F9D99A3E7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7000"/>
            <a:ext cx="18256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577043DB-F6DE-44E8-AB2E-07A80B6C0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060575"/>
            <a:ext cx="8686800" cy="4525963"/>
          </a:xfrm>
        </p:spPr>
        <p:txBody>
          <a:bodyPr/>
          <a:lstStyle/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Dušica Kunaver: Jurij Vega od pastirja do barona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Marijan Prosen: Jurij Vega in astronomija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http://sl.wikipedia.org/wiki/Jurij_Vega</a:t>
            </a:r>
            <a:endParaRPr lang="sl-SI" altLang="sl-SI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754E3-43CB-4DD8-B4F8-205EC40B003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Viri: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lado.fmf.uni-lj.si/sola/1995/vega/zagorica.gif">
            <a:extLst>
              <a:ext uri="{FF2B5EF4-FFF2-40B4-BE49-F238E27FC236}">
                <a16:creationId xmlns:a16="http://schemas.microsoft.com/office/drawing/2014/main" id="{B2B920DC-8D61-47FE-A32E-CEA260D9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429000"/>
            <a:ext cx="4392612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E76D31-9B3D-4F36-98D5-D5814919B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25588"/>
            <a:ext cx="8218487" cy="45259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400" dirty="0">
                <a:latin typeface="Arial" pitchFamily="34" charset="0"/>
                <a:cs typeface="Arial" pitchFamily="34" charset="0"/>
              </a:rPr>
              <a:t>Jurij Vega se je rodil 23. marca 1754 v kmečki družini v Zagorici pri Dolskem.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400" dirty="0">
                <a:latin typeface="Arial" pitchFamily="34" charset="0"/>
                <a:cs typeface="Arial" pitchFamily="34" charset="0"/>
              </a:rPr>
              <a:t>Oče mu je umrl, ko je imel 6 let.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400" dirty="0">
                <a:latin typeface="Arial" pitchFamily="34" charset="0"/>
                <a:cs typeface="Arial" pitchFamily="34" charset="0"/>
              </a:rPr>
              <a:t>Osnovno znanje si je pridobil pri domačem duhovniku in v Moravčah.</a:t>
            </a:r>
          </a:p>
          <a:p>
            <a:pPr marL="109728" indent="0" algn="just" fontAlgn="auto">
              <a:spcAft>
                <a:spcPts val="0"/>
              </a:spcAft>
              <a:buFont typeface="Wingdings 3"/>
              <a:buNone/>
              <a:defRPr/>
            </a:pPr>
            <a:endParaRPr lang="sl-SI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AC7B1C-F963-4B87-9EF8-DB2AED47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OTROŠTVO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C9C255-017F-4029-B8AA-80F549F8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256213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350" dirty="0">
                <a:latin typeface="Arial"/>
              </a:rPr>
              <a:t>Pri 12 letih se je poslovil od družine in domače vasi, ter odšel v Ljubljano in obiskoval 6 letne jezuitske nižje študije.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350" dirty="0">
                <a:latin typeface="Arial"/>
              </a:rPr>
              <a:t>V mestu je vladala le nemščina, katere pa ni bil navajen.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350" dirty="0">
                <a:latin typeface="Arial"/>
              </a:rPr>
              <a:t>Težko se je tudi navajal na svoje gosposke sošolce.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350" dirty="0">
                <a:solidFill>
                  <a:srgbClr val="000000"/>
                </a:solidFill>
                <a:latin typeface="Arial"/>
              </a:rPr>
              <a:t>Gimnazijo je obiskovalo nad 500 učencev.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350" dirty="0">
                <a:solidFill>
                  <a:srgbClr val="000000"/>
                </a:solidFill>
                <a:latin typeface="Arial"/>
              </a:rPr>
              <a:t>Študij na gimnaziji je bil v tistih časih stanovski privilegij, ki so ga kmečki sinovi, kot je bil Vega, težko pridobili.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350" dirty="0">
                <a:solidFill>
                  <a:srgbClr val="000000"/>
                </a:solidFill>
                <a:latin typeface="Arial"/>
              </a:rPr>
              <a:t>Ta usoda je doletela tudi Vego.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350" dirty="0">
                <a:solidFill>
                  <a:srgbClr val="000000"/>
                </a:solidFill>
                <a:latin typeface="Arial"/>
              </a:rPr>
              <a:t>Po končani gimnaziji je Vega dve leti študiral še </a:t>
            </a:r>
            <a:r>
              <a:rPr lang="sl-SI" sz="2350" dirty="0">
                <a:latin typeface="Arial"/>
              </a:rPr>
              <a:t>filozofijo</a:t>
            </a:r>
            <a:r>
              <a:rPr lang="sl-SI" sz="2350" dirty="0">
                <a:solidFill>
                  <a:srgbClr val="000000"/>
                </a:solidFill>
                <a:latin typeface="Arial"/>
              </a:rPr>
              <a:t> na liceju v Ljubljani. Tam mu je bilo lažje, saj je bil vedno med najboljšimi učenci.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350" dirty="0">
                <a:solidFill>
                  <a:srgbClr val="000000"/>
                </a:solidFill>
                <a:latin typeface="Arial"/>
              </a:rPr>
              <a:t>Leta 1775 je Vega z odličnim uspehom končal študij filozofije na liceju.</a:t>
            </a:r>
            <a:endParaRPr lang="sl-SI" sz="23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E3A83E-561C-450C-A38B-EB0C8B25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ŠOLANJE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046CB6-DD0A-406C-858A-1FBDA479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16113"/>
            <a:ext cx="8424863" cy="45259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>
                <a:solidFill>
                  <a:srgbClr val="000000"/>
                </a:solidFill>
                <a:latin typeface="Arial"/>
              </a:rPr>
              <a:t>Po koncu študija se je Vega, med 1775 in 1780, zaposlil kot </a:t>
            </a:r>
            <a:r>
              <a:rPr lang="sl-SI" dirty="0">
                <a:latin typeface="Arial"/>
              </a:rPr>
              <a:t>inženir za rečno plovbo pri regulacijskih delih na Savi in Ljubljanici.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>
                <a:latin typeface="Arial"/>
              </a:rPr>
              <a:t>Računal je možnosti, ki bi olajšale odtok vode skozi Ljubljano.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>
                <a:latin typeface="Arial"/>
              </a:rPr>
              <a:t>Porodila se mu je zamisel, da bi prekopali hrib med grajski gričem in Golovecem in zgradili prekop.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>
                <a:latin typeface="Arial"/>
              </a:rPr>
              <a:t>Deželne oblasti so izkop prekopa                        prepustile Gabrijelu Gruberju.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>
                <a:latin typeface="Arial"/>
              </a:rPr>
              <a:t>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>
                <a:latin typeface="Arial"/>
              </a:rPr>
              <a:t>  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>
                <a:latin typeface="Arial"/>
              </a:rPr>
              <a:t>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8DBAD-EB8E-411D-B4BB-3C290ACC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JURIJ VEGA – NAVIGACIJSKI INŽENIR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1D616DA0-B8BA-4002-B84B-82BDC8866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62500"/>
            <a:ext cx="266382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>
            <a:extLst>
              <a:ext uri="{FF2B5EF4-FFF2-40B4-BE49-F238E27FC236}">
                <a16:creationId xmlns:a16="http://schemas.microsoft.com/office/drawing/2014/main" id="{3749AAA9-3266-413C-8CAA-4EE38E4A5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26A808"/>
              </a:buClr>
            </a:pPr>
            <a:r>
              <a:rPr lang="sl-SI" altLang="sl-SI">
                <a:solidFill>
                  <a:srgbClr val="000000"/>
                </a:solidFill>
                <a:latin typeface="Arial" panose="020B0604020202020204" pitchFamily="34" charset="0"/>
              </a:rPr>
              <a:t>Po delu v Ljubljani, je 7. aprila 1780 postal topničar v avstrijski vojski.</a:t>
            </a:r>
          </a:p>
          <a:p>
            <a:pPr>
              <a:buClr>
                <a:srgbClr val="26A808"/>
              </a:buClr>
            </a:pPr>
            <a:r>
              <a:rPr lang="sl-SI" altLang="sl-SI">
                <a:solidFill>
                  <a:srgbClr val="000000"/>
                </a:solidFill>
                <a:latin typeface="Arial" panose="020B0604020202020204" pitchFamily="34" charset="0"/>
              </a:rPr>
              <a:t>Ob tem je tudi spremenil svoj priimek iz Veha v Vega.</a:t>
            </a:r>
          </a:p>
          <a:p>
            <a:pPr>
              <a:buClr>
                <a:srgbClr val="26A808"/>
              </a:buClr>
            </a:pPr>
            <a:r>
              <a:rPr lang="sl-SI" altLang="sl-SI">
                <a:solidFill>
                  <a:srgbClr val="000000"/>
                </a:solidFill>
                <a:latin typeface="Arial" panose="020B0604020202020204" pitchFamily="34" charset="0"/>
              </a:rPr>
              <a:t>Že po letu dni je postal podporočnik in kmalu tudi učitelj matematike na topničarski šoli.</a:t>
            </a:r>
          </a:p>
          <a:p>
            <a:pPr>
              <a:buClr>
                <a:srgbClr val="26A808"/>
              </a:buClr>
            </a:pPr>
            <a:r>
              <a:rPr lang="sl-SI" altLang="sl-SI">
                <a:solidFill>
                  <a:srgbClr val="000000"/>
                </a:solidFill>
                <a:latin typeface="Arial" panose="020B0604020202020204" pitchFamily="34" charset="0"/>
              </a:rPr>
              <a:t>Leta 1784 je napredoval v poročnika.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Dokazal je, da topniških zadetkov ne določa ostro oko in sreča, ampak težki matematični računi.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18D9C0-3D62-4277-9CA6-F50DBC8B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DELO NA DUNAJU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154DB2-1897-4BD5-A0B0-A0CA42CA8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184775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 BEOGRADU PROTI TURKOM (1789)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Dobil je poveljstvo nad možnarskimi oddelki.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Hodil je od topa do topa in nastavljal pravilno naklonino, kot so pokazali njegovi računi.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Turki so se, osupli nad točnostjo, predali že po dveh dneh.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 tej bitki je tudi pokazal izjemen pogum.</a:t>
            </a:r>
          </a:p>
          <a:p>
            <a:pPr marL="365760" indent="-256032" fontAlgn="auto">
              <a:spcAft>
                <a:spcPts val="0"/>
              </a:spcAft>
              <a:buClr>
                <a:srgbClr val="26A808"/>
              </a:buClr>
              <a:buFont typeface="Wingdings 3"/>
              <a:buChar char=""/>
              <a:defRPr/>
            </a:pPr>
            <a:r>
              <a:rPr lang="sl-SI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 MORAVSKEM IN V ŠLEZIJI PROTI PRUSOM (1790 - 1792)</a:t>
            </a:r>
          </a:p>
          <a:p>
            <a:pPr marL="109728" indent="0" fontAlgn="auto">
              <a:spcAft>
                <a:spcPts val="0"/>
              </a:spcAft>
              <a:buClr>
                <a:srgbClr val="26A808"/>
              </a:buClr>
              <a:buFont typeface="Wingdings 3"/>
              <a:buNone/>
              <a:defRPr/>
            </a:pPr>
            <a:r>
              <a:rPr lang="sl-SI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Takoj, ko je bil sklenjen mir s Turki, je Jurij že mogel oditi na Moravsko in v Šlezijo branit mejo.</a:t>
            </a:r>
          </a:p>
          <a:p>
            <a:pPr marL="109728" indent="0" fontAlgn="auto">
              <a:spcAft>
                <a:spcPts val="0"/>
              </a:spcAft>
              <a:buClr>
                <a:srgbClr val="26A808"/>
              </a:buClr>
              <a:buFont typeface="Wingdings 3"/>
              <a:buNone/>
              <a:defRPr/>
            </a:pPr>
            <a:r>
              <a:rPr lang="sl-SI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 Moravskem je ostal do leta 1792, ko je bil povišan v majorja bombandirske čete.</a:t>
            </a:r>
          </a:p>
          <a:p>
            <a:pPr marL="365760" indent="-256032" fontAlgn="auto">
              <a:spcAft>
                <a:spcPts val="0"/>
              </a:spcAft>
              <a:buClr>
                <a:srgbClr val="26A808"/>
              </a:buClr>
              <a:buFont typeface="Wingdings 3"/>
              <a:buChar char=""/>
              <a:defRPr/>
            </a:pPr>
            <a:r>
              <a:rPr lang="sl-SI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 RENU – PROTI FRANCOZOM (1793 – 1797)</a:t>
            </a:r>
          </a:p>
          <a:p>
            <a:pPr marL="109728" indent="0" fontAlgn="auto">
              <a:spcAft>
                <a:spcPts val="0"/>
              </a:spcAft>
              <a:buClr>
                <a:srgbClr val="26A808"/>
              </a:buClr>
              <a:buFont typeface="Wingdings 3"/>
              <a:buNone/>
              <a:defRPr/>
            </a:pPr>
            <a:r>
              <a:rPr lang="sl-SI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Zahodnoevropski kralji in cesarji so se združili v boju proti Franciji, ki je grozila,da ogrozi fevdalizem tudi v drugih državah.</a:t>
            </a:r>
          </a:p>
          <a:p>
            <a:pPr marL="109728" indent="0" fontAlgn="auto">
              <a:spcAft>
                <a:spcPts val="0"/>
              </a:spcAft>
              <a:buClr>
                <a:srgbClr val="26A808"/>
              </a:buClr>
              <a:buFont typeface="Wingdings 3"/>
              <a:buNone/>
              <a:defRPr/>
            </a:pPr>
            <a:r>
              <a:rPr lang="sl-SI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Vego so čakali naporni in težki časi.</a:t>
            </a:r>
          </a:p>
          <a:p>
            <a:pPr marL="109728" indent="0" fontAlgn="auto">
              <a:spcAft>
                <a:spcPts val="0"/>
              </a:spcAft>
              <a:buClr>
                <a:srgbClr val="26A808"/>
              </a:buClr>
              <a:buFont typeface="Wingdings 3"/>
              <a:buNone/>
              <a:defRPr/>
            </a:pPr>
            <a:r>
              <a:rPr lang="sl-SI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Avstrijci so 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napadli</a:t>
            </a:r>
            <a:r>
              <a:rPr lang="sl-SI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Lauterburg in Weissenburg. Lauterburg pa se je predal Vegi.</a:t>
            </a:r>
          </a:p>
          <a:p>
            <a:pPr marL="109728" indent="0" fontAlgn="auto">
              <a:spcAft>
                <a:spcPts val="0"/>
              </a:spcAft>
              <a:buClr>
                <a:srgbClr val="26A808"/>
              </a:buClr>
              <a:buFont typeface="Wingdings 3"/>
              <a:buNone/>
              <a:defRPr/>
            </a:pPr>
            <a:endParaRPr lang="sl-SI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indent="0" fontAlgn="auto">
              <a:spcAft>
                <a:spcPts val="0"/>
              </a:spcAft>
              <a:buClr>
                <a:srgbClr val="26A808"/>
              </a:buClr>
              <a:buFont typeface="Wingdings 3"/>
              <a:buNone/>
              <a:defRPr/>
            </a:pPr>
            <a:endParaRPr lang="sl-SI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indent="0" fontAlgn="auto">
              <a:spcAft>
                <a:spcPts val="0"/>
              </a:spcAft>
              <a:buClr>
                <a:srgbClr val="26A808"/>
              </a:buClr>
              <a:buFont typeface="Wingdings 3"/>
              <a:buNone/>
              <a:defRPr/>
            </a:pPr>
            <a:endParaRPr lang="sl-SI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indent="0" fontAlgn="auto">
              <a:spcAft>
                <a:spcPts val="0"/>
              </a:spcAft>
              <a:buClr>
                <a:srgbClr val="26A808"/>
              </a:buClr>
              <a:buFont typeface="Wingdings 3"/>
              <a:buNone/>
              <a:defRPr/>
            </a:pPr>
            <a:endParaRPr lang="sl-SI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indent="0" fontAlgn="auto">
              <a:spcAft>
                <a:spcPts val="0"/>
              </a:spcAft>
              <a:buClr>
                <a:srgbClr val="26A808"/>
              </a:buClr>
              <a:buFont typeface="Wingdings 3"/>
              <a:buNone/>
              <a:defRPr/>
            </a:pPr>
            <a:endParaRPr lang="sl-SI" sz="18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indent="0" fontAlgn="auto">
              <a:spcAft>
                <a:spcPts val="0"/>
              </a:spcAft>
              <a:buClr>
                <a:srgbClr val="26A808"/>
              </a:buClr>
              <a:buFont typeface="Wingdings 3"/>
              <a:buNone/>
              <a:defRPr/>
            </a:pPr>
            <a:endParaRPr lang="sl-SI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indent="0" fontAlgn="auto">
              <a:spcAft>
                <a:spcPts val="0"/>
              </a:spcAft>
              <a:buClr>
                <a:srgbClr val="26A808"/>
              </a:buClr>
              <a:buFont typeface="Wingdings 3"/>
              <a:buNone/>
              <a:defRPr/>
            </a:pPr>
            <a:endParaRPr lang="sl-SI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sl-SI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b="1" i="1" dirty="0">
              <a:latin typeface="Arial" pitchFamily="34" charset="0"/>
              <a:cs typeface="Arial" pitchFamily="34" charset="0"/>
            </a:endParaRPr>
          </a:p>
          <a:p>
            <a:pPr marL="109728" indent="0" fontAlgn="auto">
              <a:spcAft>
                <a:spcPts val="0"/>
              </a:spcAft>
              <a:buClr>
                <a:srgbClr val="26A808"/>
              </a:buClr>
              <a:buFont typeface="Wingdings 3"/>
              <a:buNone/>
              <a:defRPr/>
            </a:pPr>
            <a:endParaRPr lang="sl-SI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95EE1E-1904-4F1E-A3B7-31056930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STOTNIK VEGA V BOJIH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>
            <a:extLst>
              <a:ext uri="{FF2B5EF4-FFF2-40B4-BE49-F238E27FC236}">
                <a16:creationId xmlns:a16="http://schemas.microsoft.com/office/drawing/2014/main" id="{FC10271E-7009-4605-B779-20993F70C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Leta 1794 so Jurija Vego predlagali za najvišjo vojaško odlikovanje - viteški križ Marije Terezije.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Križa ni dobil, ker ga je preprečila zavist grofa Coloreda.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Oktobra 1797 je Vega reševal avstrijsko topništvo. To je bilo tudi njegovo zadnjo dejanje.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319E30FE-91B0-4DE1-951C-C6A88E3F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79788"/>
            <a:ext cx="28797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2721A070-9554-40FB-8047-FC4477FB4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29000"/>
            <a:ext cx="2881312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id="{98073F25-FD5B-4A4E-8146-AF69CA9F2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Leta 1795 je po lastnem načrtu dal vliti dva nova topova, ki sta izstrelke metala 1640 sežnjev daleč. 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Stari so zmogli le razdaljo 980 sežnjev.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Avstrijci so premagali Francoze v Mannheimu, ker Francozi niso poznali obstreljevanja iz daljave.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EEE3A0-2CBD-4866-B442-E17B3E0F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VEGA V TOPNIŠTVU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FD5FDD5B-4705-4163-A284-1789AA22E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195763"/>
            <a:ext cx="331311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E4B13883-ECDC-46DE-B8B9-374568258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5627688" cy="4525962"/>
          </a:xfrm>
        </p:spPr>
        <p:txBody>
          <a:bodyPr/>
          <a:lstStyle/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Vega je bil leta 1796 že drugič predlagan za viteški red Marije Terezije.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Tokrat ga je dobil in bil povišan v viteški stan.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Za Jurija so se začeli mirnejši časi, ko sta Avstrija in Francija sklenili mir.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Vrnil se je k družini na Dunaj.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A8C51E-821D-4003-89EF-7C0DD0AB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60" y="197768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PREJEMNIK VITEŠKEGA REDA 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74E64806-B74F-4CF9-8827-476588BD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1341438"/>
            <a:ext cx="244633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9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6A808"/>
      </a:accent1>
      <a:accent2>
        <a:srgbClr val="26A808"/>
      </a:accent2>
      <a:accent3>
        <a:srgbClr val="1C7C06"/>
      </a:accent3>
      <a:accent4>
        <a:srgbClr val="1C7C06"/>
      </a:accent4>
      <a:accent5>
        <a:srgbClr val="00B050"/>
      </a:accent5>
      <a:accent6>
        <a:srgbClr val="1C7C06"/>
      </a:accent6>
      <a:hlink>
        <a:srgbClr val="1C7C06"/>
      </a:hlink>
      <a:folHlink>
        <a:srgbClr val="1C7C06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0</TotalTime>
  <Words>878</Words>
  <Application>Microsoft Office PowerPoint</Application>
  <PresentationFormat>On-screen Show (4:3)</PresentationFormat>
  <Paragraphs>99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Aparajita</vt:lpstr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JURIJ VEGA</vt:lpstr>
      <vt:lpstr>OTROŠTVO</vt:lpstr>
      <vt:lpstr>ŠOLANJE</vt:lpstr>
      <vt:lpstr>JURIJ VEGA – NAVIGACIJSKI INŽENIR</vt:lpstr>
      <vt:lpstr>DELO NA DUNAJU</vt:lpstr>
      <vt:lpstr>STOTNIK VEGA V BOJIH</vt:lpstr>
      <vt:lpstr>PowerPoint Presentation</vt:lpstr>
      <vt:lpstr>VEGA V TOPNIŠTVU</vt:lpstr>
      <vt:lpstr>PREJEMNIK VITEŠKEGA REDA </vt:lpstr>
      <vt:lpstr>DRUŽINA NA DUNAJU</vt:lpstr>
      <vt:lpstr>JURIJ BARON VEGA</vt:lpstr>
      <vt:lpstr>  DELO V MATEMATIKI</vt:lpstr>
      <vt:lpstr>SMRT</vt:lpstr>
      <vt:lpstr>ZANIMIVOSTI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2019-06-03T09:16:53Z</dcterms:created>
  <dcterms:modified xsi:type="dcterms:W3CDTF">2019-06-03T09:16:53Z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