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2" d="100"/>
          <a:sy n="152" d="100"/>
        </p:scale>
        <p:origin x="10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12">
            <a:extLst>
              <a:ext uri="{FF2B5EF4-FFF2-40B4-BE49-F238E27FC236}">
                <a16:creationId xmlns:a16="http://schemas.microsoft.com/office/drawing/2014/main" id="{FAE62645-36B7-4ABD-8866-39295F8DF3F3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lipsa 13">
            <a:extLst>
              <a:ext uri="{FF2B5EF4-FFF2-40B4-BE49-F238E27FC236}">
                <a16:creationId xmlns:a16="http://schemas.microsoft.com/office/drawing/2014/main" id="{34A60D7C-8A22-49D5-BDF5-D6E685F07532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6" name="Ograda datuma 6">
            <a:extLst>
              <a:ext uri="{FF2B5EF4-FFF2-40B4-BE49-F238E27FC236}">
                <a16:creationId xmlns:a16="http://schemas.microsoft.com/office/drawing/2014/main" id="{86AF477E-CCC3-48FD-9A57-D45AC1654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D6E7E-03B1-483F-A5C6-145A729ADAC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Ograda noge 19">
            <a:extLst>
              <a:ext uri="{FF2B5EF4-FFF2-40B4-BE49-F238E27FC236}">
                <a16:creationId xmlns:a16="http://schemas.microsoft.com/office/drawing/2014/main" id="{9AAC26C3-378F-4BB0-A029-FE6132BD6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9">
            <a:extLst>
              <a:ext uri="{FF2B5EF4-FFF2-40B4-BE49-F238E27FC236}">
                <a16:creationId xmlns:a16="http://schemas.microsoft.com/office/drawing/2014/main" id="{5D20B260-CE46-4D6A-8075-389852FF5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081A9-7EC8-4217-AF11-6677BE261A0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3449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9643055E-A6FF-4EEE-9A93-4D50C938C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5735C-CCF9-40E6-B8A5-DEBA9E798E0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1E1A1824-04D8-46AD-96FA-EB0C77F7E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9D1B9B10-E661-48EB-A5CA-C72AA08F0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2CB05-A552-422D-ADD1-82B6CF3BCF1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9782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B3C86C67-CD2E-4F11-B22B-E81B21A99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E3711-7EC5-4002-AE64-6CAFC0D7598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4D8DB996-A04A-4B88-B29D-B61531BB9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90BE8F42-410E-4BD2-873D-262FEC35B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F7852-01D4-4687-8379-6A8AAF5CDDC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7911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E42B8A09-1C23-4171-B27D-FE4314A43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A80CD-A662-4F42-AD07-AC60B76D0BD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730EB445-2374-4355-BE7E-38DF055C3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2084FC57-5836-422F-8665-4557FEFA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088B7-715C-4576-8474-8A51C327298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1594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2">
            <a:extLst>
              <a:ext uri="{FF2B5EF4-FFF2-40B4-BE49-F238E27FC236}">
                <a16:creationId xmlns:a16="http://schemas.microsoft.com/office/drawing/2014/main" id="{512C3AD9-5777-4489-AB7F-D12E3CE3A73C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3">
            <a:extLst>
              <a:ext uri="{FF2B5EF4-FFF2-40B4-BE49-F238E27FC236}">
                <a16:creationId xmlns:a16="http://schemas.microsoft.com/office/drawing/2014/main" id="{BDA70537-D9D4-4F7A-9278-CB7253DAFB4D}"/>
              </a:ext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ipsa 15">
            <a:extLst>
              <a:ext uri="{FF2B5EF4-FFF2-40B4-BE49-F238E27FC236}">
                <a16:creationId xmlns:a16="http://schemas.microsoft.com/office/drawing/2014/main" id="{C3A9485A-66B9-4A2B-A153-7C0B23EF9179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ipsa 16">
            <a:extLst>
              <a:ext uri="{FF2B5EF4-FFF2-40B4-BE49-F238E27FC236}">
                <a16:creationId xmlns:a16="http://schemas.microsoft.com/office/drawing/2014/main" id="{503208E7-BB8C-448E-B855-BC4BDB65D17F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8" name="Ograda datuma 3">
            <a:extLst>
              <a:ext uri="{FF2B5EF4-FFF2-40B4-BE49-F238E27FC236}">
                <a16:creationId xmlns:a16="http://schemas.microsoft.com/office/drawing/2014/main" id="{04BC6728-3349-44EC-AD81-A15A1DED7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A7A56-BFC6-4141-B756-E74014EA663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Ograda noge 4">
            <a:extLst>
              <a:ext uri="{FF2B5EF4-FFF2-40B4-BE49-F238E27FC236}">
                <a16:creationId xmlns:a16="http://schemas.microsoft.com/office/drawing/2014/main" id="{9AE5AFBE-41BA-4651-A8D4-D5143A153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5">
            <a:extLst>
              <a:ext uri="{FF2B5EF4-FFF2-40B4-BE49-F238E27FC236}">
                <a16:creationId xmlns:a16="http://schemas.microsoft.com/office/drawing/2014/main" id="{7A3906C9-ED9A-4934-B191-0C5BDB3F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F8548-8F83-45A4-957C-82A84A789F3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1226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148CB9A6-57AD-4199-8645-282B5A00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CEB64-181C-4DDF-9750-FF99E98BB57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16AC1F02-0F1C-46A4-89F1-5950D7EA8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EE437F7D-46E8-479C-B949-E57801329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D7BB0-6120-449F-9471-0EFAE5583F2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230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2ABA39AB-A09E-469E-9F83-1041065D7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4DCB6-6513-4B6D-A737-904D2106269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377C9439-3CE4-4BA5-8186-D16DC0AC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709A4391-278A-440F-BC21-EBDB2C69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48648-DF7C-4225-9BA0-1A8F7AF654D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7416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3">
            <a:extLst>
              <a:ext uri="{FF2B5EF4-FFF2-40B4-BE49-F238E27FC236}">
                <a16:creationId xmlns:a16="http://schemas.microsoft.com/office/drawing/2014/main" id="{877693DB-CBFA-4D97-AED4-7DFC87C75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AC35F-0E57-425C-A3E6-2E5057DCFE3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9">
            <a:extLst>
              <a:ext uri="{FF2B5EF4-FFF2-40B4-BE49-F238E27FC236}">
                <a16:creationId xmlns:a16="http://schemas.microsoft.com/office/drawing/2014/main" id="{F0A44E42-FB06-4508-B481-F74FB6400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1">
            <a:extLst>
              <a:ext uri="{FF2B5EF4-FFF2-40B4-BE49-F238E27FC236}">
                <a16:creationId xmlns:a16="http://schemas.microsoft.com/office/drawing/2014/main" id="{8402A9C8-317F-42EA-BB98-496D17C1F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80A4F-C06B-4FAA-970C-17C535A687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2029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2">
            <a:extLst>
              <a:ext uri="{FF2B5EF4-FFF2-40B4-BE49-F238E27FC236}">
                <a16:creationId xmlns:a16="http://schemas.microsoft.com/office/drawing/2014/main" id="{400F0655-084F-4806-BD74-8B1D8DF046E4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ravokotnik 13">
            <a:extLst>
              <a:ext uri="{FF2B5EF4-FFF2-40B4-BE49-F238E27FC236}">
                <a16:creationId xmlns:a16="http://schemas.microsoft.com/office/drawing/2014/main" id="{4E547313-BDFE-466E-9F87-654F20E62F07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grada datuma 1">
            <a:extLst>
              <a:ext uri="{FF2B5EF4-FFF2-40B4-BE49-F238E27FC236}">
                <a16:creationId xmlns:a16="http://schemas.microsoft.com/office/drawing/2014/main" id="{FA5F9A69-3E77-4A63-8B37-C6517E775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4D6C5-19F5-452E-B159-F5B83680240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B8768495-85A0-46F7-8319-7271879E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3">
            <a:extLst>
              <a:ext uri="{FF2B5EF4-FFF2-40B4-BE49-F238E27FC236}">
                <a16:creationId xmlns:a16="http://schemas.microsoft.com/office/drawing/2014/main" id="{CE30C1C6-26E4-40BF-8F3D-782BB3BE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FE7A1-A876-48AB-9190-529B3E39A45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940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46D15662-1718-4FB0-8183-E61B1CB20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06FC0-BE07-463E-862D-2D7FB6FD941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2E50B2DF-F5FD-429A-984F-F3EC0E318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163D26A4-96E8-4079-93FC-CD90CB29F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0F785-7529-418F-A7C7-21BBEE98D8E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0586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12">
            <a:extLst>
              <a:ext uri="{FF2B5EF4-FFF2-40B4-BE49-F238E27FC236}">
                <a16:creationId xmlns:a16="http://schemas.microsoft.com/office/drawing/2014/main" id="{2083BA67-C68B-4D74-B684-FC16F40F2FB3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Diagram poteka: postopek 13">
            <a:extLst>
              <a:ext uri="{FF2B5EF4-FFF2-40B4-BE49-F238E27FC236}">
                <a16:creationId xmlns:a16="http://schemas.microsoft.com/office/drawing/2014/main" id="{FB9DD9B8-5D9B-4A72-895B-EE455107A835}"/>
              </a:ext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iagram poteka: postopek 15">
            <a:extLst>
              <a:ext uri="{FF2B5EF4-FFF2-40B4-BE49-F238E27FC236}">
                <a16:creationId xmlns:a16="http://schemas.microsoft.com/office/drawing/2014/main" id="{55CDBBA8-FF67-4F9D-81AE-CB56323FA7AC}"/>
              </a:ext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8" name="Ograda datuma 4">
            <a:extLst>
              <a:ext uri="{FF2B5EF4-FFF2-40B4-BE49-F238E27FC236}">
                <a16:creationId xmlns:a16="http://schemas.microsoft.com/office/drawing/2014/main" id="{2651E9FD-664A-40BC-8D40-DB6F3784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51BE5-4DB2-4F80-B826-74AC3BDE393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Ograda noge 5">
            <a:extLst>
              <a:ext uri="{FF2B5EF4-FFF2-40B4-BE49-F238E27FC236}">
                <a16:creationId xmlns:a16="http://schemas.microsoft.com/office/drawing/2014/main" id="{C485C2C0-C496-4FA3-8435-460AB7AEF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6">
            <a:extLst>
              <a:ext uri="{FF2B5EF4-FFF2-40B4-BE49-F238E27FC236}">
                <a16:creationId xmlns:a16="http://schemas.microsoft.com/office/drawing/2014/main" id="{8AB29044-5327-4573-BF44-D0741B5B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C8683-12D4-4C0A-A838-B75509B20D2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9796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>
            <a:extLst>
              <a:ext uri="{FF2B5EF4-FFF2-40B4-BE49-F238E27FC236}">
                <a16:creationId xmlns:a16="http://schemas.microsoft.com/office/drawing/2014/main" id="{3552CF9F-801D-4A1B-81BF-CCAC96A83553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E0BA129F-23BD-4758-BF76-C3823BA475FD}"/>
              </a:ext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Krof 10">
            <a:extLst>
              <a:ext uri="{FF2B5EF4-FFF2-40B4-BE49-F238E27FC236}">
                <a16:creationId xmlns:a16="http://schemas.microsoft.com/office/drawing/2014/main" id="{AECE5E4E-88FB-45C2-B76D-973D66FB7362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0DBE1D54-2E13-470C-9E46-6C097C2EDBB9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grada naslova 4">
            <a:extLst>
              <a:ext uri="{FF2B5EF4-FFF2-40B4-BE49-F238E27FC236}">
                <a16:creationId xmlns:a16="http://schemas.microsoft.com/office/drawing/2014/main" id="{EF473054-A731-4149-AEA7-56DB91283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33" name="Ograda besedila 8">
            <a:extLst>
              <a:ext uri="{FF2B5EF4-FFF2-40B4-BE49-F238E27FC236}">
                <a16:creationId xmlns:a16="http://schemas.microsoft.com/office/drawing/2014/main" id="{CDFBD721-1176-4FFD-90F0-643946663E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24" name="Ograda datuma 23">
            <a:extLst>
              <a:ext uri="{FF2B5EF4-FFF2-40B4-BE49-F238E27FC236}">
                <a16:creationId xmlns:a16="http://schemas.microsoft.com/office/drawing/2014/main" id="{C7E32270-E810-46BE-BEDD-2F9E200420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CD60D6D-1499-4580-A13C-FE362C8230A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Ograda noge 9">
            <a:extLst>
              <a:ext uri="{FF2B5EF4-FFF2-40B4-BE49-F238E27FC236}">
                <a16:creationId xmlns:a16="http://schemas.microsoft.com/office/drawing/2014/main" id="{2A2151D4-1791-4A53-B809-5E393AAD6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21">
            <a:extLst>
              <a:ext uri="{FF2B5EF4-FFF2-40B4-BE49-F238E27FC236}">
                <a16:creationId xmlns:a16="http://schemas.microsoft.com/office/drawing/2014/main" id="{51B2ECD3-20F1-481C-A383-A8F0ACFEA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  <a:latin typeface="Gill Sans MT" panose="020B0502020104020203" pitchFamily="34" charset="-18"/>
              </a:defRPr>
            </a:lvl1pPr>
          </a:lstStyle>
          <a:p>
            <a:fld id="{EE5E1C64-09C3-477D-BC74-1C39135B0F9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A19BA62D-1669-4178-8E10-2BB3690EB13C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79" r:id="rId4"/>
    <p:sldLayoutId id="2147483685" r:id="rId5"/>
    <p:sldLayoutId id="2147483680" r:id="rId6"/>
    <p:sldLayoutId id="2147483686" r:id="rId7"/>
    <p:sldLayoutId id="2147483687" r:id="rId8"/>
    <p:sldLayoutId id="2147483688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83EADE-C265-456D-A18B-11BD58FF0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VIETNAMSKA VOJNA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1047269-FC71-4AC7-B278-B034794AA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0363" y="5589588"/>
            <a:ext cx="7407275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  <p:pic>
        <p:nvPicPr>
          <p:cNvPr id="8196" name="Picture 2" descr="http://farm1.static.flickr.com/75/183712706_a744ce2777.jpg">
            <a:extLst>
              <a:ext uri="{FF2B5EF4-FFF2-40B4-BE49-F238E27FC236}">
                <a16:creationId xmlns:a16="http://schemas.microsoft.com/office/drawing/2014/main" id="{DDA0E8E7-74FC-46C7-B419-A9F1F245C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133600"/>
            <a:ext cx="39147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9BF879-DD37-4EAE-97E3-ECFA5581B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FD1280FB-1A02-4CAB-AA1E-B50C9BA9E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Hvala za vašo pozornost </a:t>
            </a:r>
            <a:r>
              <a:rPr lang="sl-SI" altLang="sl-SI">
                <a:sym typeface="Wingdings" panose="05000000000000000000" pitchFamily="2" charset="2"/>
              </a:rPr>
              <a:t> </a:t>
            </a:r>
            <a:endParaRPr lang="sl-SI" altLang="sl-SI"/>
          </a:p>
        </p:txBody>
      </p:sp>
      <p:pic>
        <p:nvPicPr>
          <p:cNvPr id="17412" name="Picture 2" descr="http://the3500.files.wordpress.com/2008/03/we-were-soldiers-mel-gibson.jpg">
            <a:extLst>
              <a:ext uri="{FF2B5EF4-FFF2-40B4-BE49-F238E27FC236}">
                <a16:creationId xmlns:a16="http://schemas.microsoft.com/office/drawing/2014/main" id="{6E954BA3-32C9-495F-947B-801058159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05038"/>
            <a:ext cx="28956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CB6CF2-A313-4D8C-B0D1-B39CD6F71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Na splošno o vojni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C42FC879-4E3B-4C43-BE81-9832F6331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ZDA (“širjenje demokracije”)</a:t>
            </a:r>
          </a:p>
          <a:p>
            <a:r>
              <a:rPr lang="sl-SI" altLang="sl-SI"/>
              <a:t>Napad na rušilec</a:t>
            </a:r>
          </a:p>
          <a:p>
            <a:r>
              <a:rPr lang="sl-SI" altLang="sl-SI"/>
              <a:t>Ni ustaljene bojne črte (gverilsko bojevanje)</a:t>
            </a:r>
          </a:p>
          <a:p>
            <a:r>
              <a:rPr lang="sl-SI" altLang="sl-SI"/>
              <a:t>Tuneli, zračna konjenica</a:t>
            </a:r>
          </a:p>
          <a:p>
            <a:r>
              <a:rPr lang="sl-SI" altLang="sl-SI"/>
              <a:t>2 milijona </a:t>
            </a:r>
          </a:p>
          <a:p>
            <a:r>
              <a:rPr lang="sl-SI" altLang="sl-SI"/>
              <a:t>ZDA zmaga vse bitke, izgubi vojno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930F2B-F069-4CC8-A4C3-9471A7B4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1. Faza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BDFEF8F5-A438-4927-B76A-242B7CC9F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1946-1954</a:t>
            </a:r>
          </a:p>
          <a:p>
            <a:r>
              <a:rPr lang="sl-SI" altLang="sl-SI"/>
              <a:t>2.9.1946- neodvisna demokratična republika Vietnam(znotraj francoske zveze)</a:t>
            </a:r>
          </a:p>
          <a:p>
            <a:r>
              <a:rPr lang="sl-SI" altLang="sl-SI"/>
              <a:t>Viethmin (liga za neodvisnost Vietnama, imperializem, konolizaciji)</a:t>
            </a:r>
          </a:p>
          <a:p>
            <a:r>
              <a:rPr lang="sl-SI" altLang="sl-SI"/>
              <a:t>1950- ameriški svetovalci</a:t>
            </a:r>
          </a:p>
          <a:p>
            <a:r>
              <a:rPr lang="sl-SI" altLang="sl-SI"/>
              <a:t>1954-Ženevska konferenca(razdelitev Vietnama na dva dela po 17 vzporedniku)</a:t>
            </a:r>
          </a:p>
          <a:p>
            <a:endParaRPr lang="sl-SI" altLang="sl-SI"/>
          </a:p>
        </p:txBody>
      </p:sp>
      <p:pic>
        <p:nvPicPr>
          <p:cNvPr id="1028" name="Picture 4" descr="http://www.warchat.org/pictures/vietnam_war_map.gif">
            <a:extLst>
              <a:ext uri="{FF2B5EF4-FFF2-40B4-BE49-F238E27FC236}">
                <a16:creationId xmlns:a16="http://schemas.microsoft.com/office/drawing/2014/main" id="{CF00D0BE-9131-4335-AA93-D78A0EE48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49275"/>
            <a:ext cx="2700338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5F98A0-12E8-4F73-828B-4DCC134A3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2. Faza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58E49D08-13A7-473A-9194-DBD41C568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1958 – 1973</a:t>
            </a:r>
          </a:p>
          <a:p>
            <a:r>
              <a:rPr lang="sl-SI" altLang="sl-SI"/>
              <a:t>VB in ZDA (razširitev komunizma)</a:t>
            </a:r>
          </a:p>
          <a:p>
            <a:r>
              <a:rPr lang="sl-SI" altLang="sl-SI"/>
              <a:t>Močnejša gverilska dejavnost</a:t>
            </a:r>
          </a:p>
          <a:p>
            <a:r>
              <a:rPr lang="sl-SI" altLang="sl-SI"/>
              <a:t>1964 – ZDA zaostrijo delovanje</a:t>
            </a:r>
          </a:p>
          <a:p>
            <a:r>
              <a:rPr lang="sl-SI" altLang="sl-SI"/>
              <a:t>Bombandiranje civilnega prebivalstva</a:t>
            </a:r>
          </a:p>
          <a:p>
            <a:r>
              <a:rPr lang="sl-SI" altLang="sl-SI"/>
              <a:t>27. 1. 1973 – sporazum o premirju</a:t>
            </a:r>
          </a:p>
        </p:txBody>
      </p:sp>
      <p:pic>
        <p:nvPicPr>
          <p:cNvPr id="11268" name="Picture 2" descr="http://www.historyking.com/images/Summary-Of-Vietnam-War.jpg">
            <a:extLst>
              <a:ext uri="{FF2B5EF4-FFF2-40B4-BE49-F238E27FC236}">
                <a16:creationId xmlns:a16="http://schemas.microsoft.com/office/drawing/2014/main" id="{AC93AA73-B249-46B3-9D83-4747BA7F4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0"/>
            <a:ext cx="2535237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7C2E8A-B95F-4091-89C7-76360444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3. Faza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8BE110E2-04CD-4442-9A18-B5FA2DB03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1973 – 1975</a:t>
            </a:r>
          </a:p>
          <a:p>
            <a:r>
              <a:rPr lang="sl-SI" altLang="sl-SI"/>
              <a:t>Nekaj oboroženih pohodov</a:t>
            </a:r>
          </a:p>
          <a:p>
            <a:r>
              <a:rPr lang="sl-SI" altLang="sl-SI"/>
              <a:t>30. 5. 1975- po 55. dneh spopadov prevzamejo nadzor komunistične sile Severnega Vietnama (kapitulacija)</a:t>
            </a:r>
          </a:p>
          <a:p>
            <a:r>
              <a:rPr lang="sl-SI" altLang="sl-SI"/>
              <a:t>2. julij 1976 – socialistična republika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B1564F-0B91-447C-959F-02CBB04C8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Orožje 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433C9B77-4285-4CC2-8CA7-4C658CBF7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Orožja druge sv. Vojne</a:t>
            </a:r>
          </a:p>
          <a:p>
            <a:r>
              <a:rPr lang="sl-SI" altLang="sl-SI"/>
              <a:t>Karabinke, avtomatske pištole, strojnice</a:t>
            </a:r>
          </a:p>
          <a:p>
            <a:r>
              <a:rPr lang="sl-SI" altLang="sl-SI"/>
              <a:t>Američani: bombniki, helikopterji(oskrbo in transport) , kemično orožje</a:t>
            </a:r>
          </a:p>
          <a:p>
            <a:r>
              <a:rPr lang="sl-SI" altLang="sl-SI"/>
              <a:t>Vietnamci: granate, pasti po gozdu, mine, pasti s koli</a:t>
            </a:r>
          </a:p>
        </p:txBody>
      </p:sp>
      <p:pic>
        <p:nvPicPr>
          <p:cNvPr id="13316" name="Picture 2" descr="http://www.instruction.greenriver.edu/Haulman/Pictures/US/huey.jpg">
            <a:extLst>
              <a:ext uri="{FF2B5EF4-FFF2-40B4-BE49-F238E27FC236}">
                <a16:creationId xmlns:a16="http://schemas.microsoft.com/office/drawing/2014/main" id="{61194F0F-3105-467E-8E38-E9387102B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365625"/>
            <a:ext cx="31686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files.sharenator.com/m1carbine_pfc_modelgun_wwii_WW2_GUNS-s480x360-14501-580.jpg">
            <a:extLst>
              <a:ext uri="{FF2B5EF4-FFF2-40B4-BE49-F238E27FC236}">
                <a16:creationId xmlns:a16="http://schemas.microsoft.com/office/drawing/2014/main" id="{4E14BB35-D9C9-4AB4-941F-86B9B5323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0"/>
            <a:ext cx="2651125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5FA694-39A4-4A17-A33E-2EE423F7F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Pasti s koli</a:t>
            </a: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AF8BB90A-8FAE-4ECE-BEAC-9CDDCB507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Zaostrene  palice</a:t>
            </a:r>
          </a:p>
          <a:p>
            <a:r>
              <a:rPr lang="sl-SI" altLang="sl-SI"/>
              <a:t>Postavljene na prehode</a:t>
            </a:r>
          </a:p>
          <a:p>
            <a:r>
              <a:rPr lang="sl-SI" altLang="sl-SI"/>
              <a:t>Napojene s strupom</a:t>
            </a:r>
          </a:p>
          <a:p>
            <a:r>
              <a:rPr lang="sl-SI" altLang="sl-SI"/>
              <a:t>Izsleditev zaradi okužbe</a:t>
            </a: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369BFF1D-0347-4807-986D-49B63E847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5" t="50812" r="25568" b="21626"/>
          <a:stretch>
            <a:fillRect/>
          </a:stretch>
        </p:blipFill>
        <p:spPr bwMode="auto">
          <a:xfrm rot="-1826091">
            <a:off x="4751388" y="3365500"/>
            <a:ext cx="37846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25606E-DC60-4DCE-B7BF-9FF82B607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Kemično orožje</a:t>
            </a: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1BA159FB-A2B4-47E7-B5BB-D195D2961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1961 -1967 – 76 milijonov litrov na 24 000 km</a:t>
            </a:r>
            <a:r>
              <a:rPr lang="sl-SI" altLang="sl-SI" baseline="30000"/>
              <a:t>2</a:t>
            </a:r>
          </a:p>
          <a:p>
            <a:endParaRPr lang="sl-SI" altLang="sl-SI" baseline="30000"/>
          </a:p>
          <a:p>
            <a:r>
              <a:rPr lang="sl-SI" altLang="sl-SI"/>
              <a:t>Posušena in ožgana drevesa</a:t>
            </a:r>
          </a:p>
          <a:p>
            <a:endParaRPr lang="sl-SI" altLang="sl-SI"/>
          </a:p>
          <a:p>
            <a:r>
              <a:rPr lang="sl-SI" altLang="sl-SI"/>
              <a:t>Onemogočeno skrivanje, pomanjkanje hrane</a:t>
            </a:r>
          </a:p>
          <a:p>
            <a:endParaRPr lang="sl-SI" altLang="sl-SI"/>
          </a:p>
          <a:p>
            <a:r>
              <a:rPr lang="sl-SI" altLang="sl-SI"/>
              <a:t>posledice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sp>
        <p:nvSpPr>
          <p:cNvPr id="15364" name="AutoShape 2" descr="http://www.edupics.com/vietnam-war-hill-530-t8328.jpg">
            <a:extLst>
              <a:ext uri="{FF2B5EF4-FFF2-40B4-BE49-F238E27FC236}">
                <a16:creationId xmlns:a16="http://schemas.microsoft.com/office/drawing/2014/main" id="{6760F6CC-23F0-4866-83C7-C865622848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endParaRPr lang="sl-SI" altLang="sl-SI"/>
          </a:p>
        </p:txBody>
      </p:sp>
      <p:sp>
        <p:nvSpPr>
          <p:cNvPr id="15365" name="AutoShape 4" descr="http://www.edupics.com/vietnam-war-hill-530-t8328.jpg">
            <a:extLst>
              <a:ext uri="{FF2B5EF4-FFF2-40B4-BE49-F238E27FC236}">
                <a16:creationId xmlns:a16="http://schemas.microsoft.com/office/drawing/2014/main" id="{47DEF32B-31DF-49B9-9799-5328368289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endParaRPr lang="sl-SI" altLang="sl-SI"/>
          </a:p>
        </p:txBody>
      </p:sp>
      <p:sp>
        <p:nvSpPr>
          <p:cNvPr id="15366" name="AutoShape 6" descr="http://www.edupics.com/vietnam-war-hill-530-t8328.jpg">
            <a:extLst>
              <a:ext uri="{FF2B5EF4-FFF2-40B4-BE49-F238E27FC236}">
                <a16:creationId xmlns:a16="http://schemas.microsoft.com/office/drawing/2014/main" id="{0E9268A0-D87C-412F-8A3C-5116242932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endParaRPr lang="sl-SI" altLang="sl-SI"/>
          </a:p>
        </p:txBody>
      </p:sp>
      <p:sp>
        <p:nvSpPr>
          <p:cNvPr id="15367" name="AutoShape 8" descr="http://www.edupics.com/vietnam-war-hill-530-t8328.jpg">
            <a:extLst>
              <a:ext uri="{FF2B5EF4-FFF2-40B4-BE49-F238E27FC236}">
                <a16:creationId xmlns:a16="http://schemas.microsoft.com/office/drawing/2014/main" id="{1F52CC5F-6090-45EA-ADEB-ED97254895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endParaRPr lang="sl-SI" altLang="sl-S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648367-D642-4B2C-8A1E-56D39F905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Tuneli</a:t>
            </a:r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6A11B32B-0F26-4F62-B4C7-17B0E4829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V času vojne s francozi</a:t>
            </a:r>
          </a:p>
          <a:p>
            <a:r>
              <a:rPr lang="sl-SI" altLang="sl-SI"/>
              <a:t>Območje Saionga</a:t>
            </a:r>
          </a:p>
          <a:p>
            <a:r>
              <a:rPr lang="sl-SI" altLang="sl-SI"/>
              <a:t>Za organiziranje napadov, ofenzive, umika, </a:t>
            </a:r>
          </a:p>
          <a:p>
            <a:r>
              <a:rPr lang="sl-SI" altLang="sl-SI"/>
              <a:t>Povezani z bolnico, bazo, tovarno orožja</a:t>
            </a:r>
          </a:p>
          <a:p>
            <a:r>
              <a:rPr lang="sl-SI" altLang="sl-SI"/>
              <a:t>Zavetje vaščanom</a:t>
            </a:r>
          </a:p>
          <a:p>
            <a:r>
              <a:rPr lang="sl-SI" altLang="sl-SI"/>
              <a:t>Malo vode, zraka, hrane</a:t>
            </a:r>
          </a:p>
          <a:p>
            <a:r>
              <a:rPr lang="sl-SI" altLang="sl-SI"/>
              <a:t>Številne žuželke, bolezni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259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Gill Sans MT</vt:lpstr>
      <vt:lpstr>Verdana</vt:lpstr>
      <vt:lpstr>Wingdings 2</vt:lpstr>
      <vt:lpstr>Solsticij</vt:lpstr>
      <vt:lpstr>VIETNAMSKA VOJNA</vt:lpstr>
      <vt:lpstr>Na splošno o vojni</vt:lpstr>
      <vt:lpstr>1. Faza</vt:lpstr>
      <vt:lpstr>2. Faza</vt:lpstr>
      <vt:lpstr>3. Faza</vt:lpstr>
      <vt:lpstr>Orožje </vt:lpstr>
      <vt:lpstr>Pasti s koli</vt:lpstr>
      <vt:lpstr>Kemično orožje</vt:lpstr>
      <vt:lpstr>Tuneli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2019-06-03T09:16:56Z</dcterms:created>
  <dcterms:modified xsi:type="dcterms:W3CDTF">2019-06-03T09:16:56Z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