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1" r:id="rId6"/>
    <p:sldId id="260" r:id="rId7"/>
    <p:sldId id="262" r:id="rId8"/>
    <p:sldId id="263" r:id="rId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0" d="100"/>
          <a:sy n="150" d="100"/>
        </p:scale>
        <p:origin x="492"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82ADD861-151E-49AB-9557-5A3D6F2D2D49}"/>
              </a:ext>
            </a:extLst>
          </p:cNvPr>
          <p:cNvSpPr>
            <a:spLocks noGrp="1"/>
          </p:cNvSpPr>
          <p:nvPr>
            <p:ph type="dt" sz="half" idx="10"/>
          </p:nvPr>
        </p:nvSpPr>
        <p:spPr/>
        <p:txBody>
          <a:bodyPr/>
          <a:lstStyle>
            <a:lvl1pPr>
              <a:defRPr/>
            </a:lvl1pPr>
          </a:lstStyle>
          <a:p>
            <a:pPr>
              <a:defRPr/>
            </a:pPr>
            <a:fld id="{0C087EED-B9F0-45CA-8C47-5C6D48624A82}" type="datetimeFigureOut">
              <a:rPr lang="sl-SI"/>
              <a:pPr>
                <a:defRPr/>
              </a:pPr>
              <a:t>3. 06. 2019</a:t>
            </a:fld>
            <a:endParaRPr lang="sl-SI"/>
          </a:p>
        </p:txBody>
      </p:sp>
      <p:sp>
        <p:nvSpPr>
          <p:cNvPr id="5" name="Ograda noge 4">
            <a:extLst>
              <a:ext uri="{FF2B5EF4-FFF2-40B4-BE49-F238E27FC236}">
                <a16:creationId xmlns:a16="http://schemas.microsoft.com/office/drawing/2014/main" id="{66C9F663-F855-400C-B6CE-E661C7CFA60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BC3988BC-6D7F-444A-857D-786CB2D21743}"/>
              </a:ext>
            </a:extLst>
          </p:cNvPr>
          <p:cNvSpPr>
            <a:spLocks noGrp="1"/>
          </p:cNvSpPr>
          <p:nvPr>
            <p:ph type="sldNum" sz="quarter" idx="12"/>
          </p:nvPr>
        </p:nvSpPr>
        <p:spPr/>
        <p:txBody>
          <a:bodyPr/>
          <a:lstStyle>
            <a:lvl1pPr>
              <a:defRPr/>
            </a:lvl1pPr>
          </a:lstStyle>
          <a:p>
            <a:fld id="{DC2A5C65-5C3D-4EA8-B224-E57FFBA7FD96}" type="slidenum">
              <a:rPr lang="sl-SI" altLang="sl-SI"/>
              <a:pPr/>
              <a:t>‹#›</a:t>
            </a:fld>
            <a:endParaRPr lang="sl-SI" altLang="sl-SI"/>
          </a:p>
        </p:txBody>
      </p:sp>
    </p:spTree>
    <p:extLst>
      <p:ext uri="{BB962C8B-B14F-4D97-AF65-F5344CB8AC3E}">
        <p14:creationId xmlns:p14="http://schemas.microsoft.com/office/powerpoint/2010/main" val="157708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69B5CFA2-CFA4-4F2A-B119-C6C0FDFF7C70}"/>
              </a:ext>
            </a:extLst>
          </p:cNvPr>
          <p:cNvSpPr>
            <a:spLocks noGrp="1"/>
          </p:cNvSpPr>
          <p:nvPr>
            <p:ph type="dt" sz="half" idx="10"/>
          </p:nvPr>
        </p:nvSpPr>
        <p:spPr/>
        <p:txBody>
          <a:bodyPr/>
          <a:lstStyle>
            <a:lvl1pPr>
              <a:defRPr/>
            </a:lvl1pPr>
          </a:lstStyle>
          <a:p>
            <a:pPr>
              <a:defRPr/>
            </a:pPr>
            <a:fld id="{81CF1AC7-0E73-4726-9B41-2F0C593A7272}" type="datetimeFigureOut">
              <a:rPr lang="sl-SI"/>
              <a:pPr>
                <a:defRPr/>
              </a:pPr>
              <a:t>3. 06. 2019</a:t>
            </a:fld>
            <a:endParaRPr lang="sl-SI"/>
          </a:p>
        </p:txBody>
      </p:sp>
      <p:sp>
        <p:nvSpPr>
          <p:cNvPr id="5" name="Ograda noge 4">
            <a:extLst>
              <a:ext uri="{FF2B5EF4-FFF2-40B4-BE49-F238E27FC236}">
                <a16:creationId xmlns:a16="http://schemas.microsoft.com/office/drawing/2014/main" id="{9CC7C34B-D658-496D-815A-353F1778B64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D919AF4F-09E3-4821-9DD1-F74833D8F5E7}"/>
              </a:ext>
            </a:extLst>
          </p:cNvPr>
          <p:cNvSpPr>
            <a:spLocks noGrp="1"/>
          </p:cNvSpPr>
          <p:nvPr>
            <p:ph type="sldNum" sz="quarter" idx="12"/>
          </p:nvPr>
        </p:nvSpPr>
        <p:spPr/>
        <p:txBody>
          <a:bodyPr/>
          <a:lstStyle>
            <a:lvl1pPr>
              <a:defRPr/>
            </a:lvl1pPr>
          </a:lstStyle>
          <a:p>
            <a:fld id="{E1200129-AC89-4F36-8E4A-D48844AE0611}" type="slidenum">
              <a:rPr lang="sl-SI" altLang="sl-SI"/>
              <a:pPr/>
              <a:t>‹#›</a:t>
            </a:fld>
            <a:endParaRPr lang="sl-SI" altLang="sl-SI"/>
          </a:p>
        </p:txBody>
      </p:sp>
    </p:spTree>
    <p:extLst>
      <p:ext uri="{BB962C8B-B14F-4D97-AF65-F5344CB8AC3E}">
        <p14:creationId xmlns:p14="http://schemas.microsoft.com/office/powerpoint/2010/main" val="247176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C606ECB2-C244-41F6-B268-D3724E91CA50}"/>
              </a:ext>
            </a:extLst>
          </p:cNvPr>
          <p:cNvSpPr>
            <a:spLocks noGrp="1"/>
          </p:cNvSpPr>
          <p:nvPr>
            <p:ph type="dt" sz="half" idx="10"/>
          </p:nvPr>
        </p:nvSpPr>
        <p:spPr/>
        <p:txBody>
          <a:bodyPr/>
          <a:lstStyle>
            <a:lvl1pPr>
              <a:defRPr/>
            </a:lvl1pPr>
          </a:lstStyle>
          <a:p>
            <a:pPr>
              <a:defRPr/>
            </a:pPr>
            <a:fld id="{492E4507-CE22-4893-8302-EDD273179C3F}" type="datetimeFigureOut">
              <a:rPr lang="sl-SI"/>
              <a:pPr>
                <a:defRPr/>
              </a:pPr>
              <a:t>3. 06. 2019</a:t>
            </a:fld>
            <a:endParaRPr lang="sl-SI"/>
          </a:p>
        </p:txBody>
      </p:sp>
      <p:sp>
        <p:nvSpPr>
          <p:cNvPr id="5" name="Ograda noge 4">
            <a:extLst>
              <a:ext uri="{FF2B5EF4-FFF2-40B4-BE49-F238E27FC236}">
                <a16:creationId xmlns:a16="http://schemas.microsoft.com/office/drawing/2014/main" id="{92FC0407-DEEB-494F-938A-C0AFCFFD8C5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FDF0D891-5CFB-4D81-B4D6-65C8593BF73D}"/>
              </a:ext>
            </a:extLst>
          </p:cNvPr>
          <p:cNvSpPr>
            <a:spLocks noGrp="1"/>
          </p:cNvSpPr>
          <p:nvPr>
            <p:ph type="sldNum" sz="quarter" idx="12"/>
          </p:nvPr>
        </p:nvSpPr>
        <p:spPr/>
        <p:txBody>
          <a:bodyPr/>
          <a:lstStyle>
            <a:lvl1pPr>
              <a:defRPr/>
            </a:lvl1pPr>
          </a:lstStyle>
          <a:p>
            <a:fld id="{B1A4A811-CDEF-44A6-BAAB-3498C6366D40}" type="slidenum">
              <a:rPr lang="sl-SI" altLang="sl-SI"/>
              <a:pPr/>
              <a:t>‹#›</a:t>
            </a:fld>
            <a:endParaRPr lang="sl-SI" altLang="sl-SI"/>
          </a:p>
        </p:txBody>
      </p:sp>
    </p:spTree>
    <p:extLst>
      <p:ext uri="{BB962C8B-B14F-4D97-AF65-F5344CB8AC3E}">
        <p14:creationId xmlns:p14="http://schemas.microsoft.com/office/powerpoint/2010/main" val="152131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4C492AE4-606A-448F-A189-19EC1A6301B0}"/>
              </a:ext>
            </a:extLst>
          </p:cNvPr>
          <p:cNvSpPr>
            <a:spLocks noGrp="1"/>
          </p:cNvSpPr>
          <p:nvPr>
            <p:ph type="dt" sz="half" idx="10"/>
          </p:nvPr>
        </p:nvSpPr>
        <p:spPr/>
        <p:txBody>
          <a:bodyPr/>
          <a:lstStyle>
            <a:lvl1pPr>
              <a:defRPr/>
            </a:lvl1pPr>
          </a:lstStyle>
          <a:p>
            <a:pPr>
              <a:defRPr/>
            </a:pPr>
            <a:fld id="{451E89BD-4AFE-4424-B6BA-B46E81B69F11}" type="datetimeFigureOut">
              <a:rPr lang="sl-SI"/>
              <a:pPr>
                <a:defRPr/>
              </a:pPr>
              <a:t>3. 06. 2019</a:t>
            </a:fld>
            <a:endParaRPr lang="sl-SI"/>
          </a:p>
        </p:txBody>
      </p:sp>
      <p:sp>
        <p:nvSpPr>
          <p:cNvPr id="5" name="Ograda noge 4">
            <a:extLst>
              <a:ext uri="{FF2B5EF4-FFF2-40B4-BE49-F238E27FC236}">
                <a16:creationId xmlns:a16="http://schemas.microsoft.com/office/drawing/2014/main" id="{5F726D27-E452-40BB-B2BC-31B438A6E52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90DE9B8E-BBAF-4BFD-947A-2A32FF8ABB0E}"/>
              </a:ext>
            </a:extLst>
          </p:cNvPr>
          <p:cNvSpPr>
            <a:spLocks noGrp="1"/>
          </p:cNvSpPr>
          <p:nvPr>
            <p:ph type="sldNum" sz="quarter" idx="12"/>
          </p:nvPr>
        </p:nvSpPr>
        <p:spPr/>
        <p:txBody>
          <a:bodyPr/>
          <a:lstStyle>
            <a:lvl1pPr>
              <a:defRPr/>
            </a:lvl1pPr>
          </a:lstStyle>
          <a:p>
            <a:fld id="{860D7A18-FD76-4FFD-9B7E-B5C30ED8DB83}" type="slidenum">
              <a:rPr lang="sl-SI" altLang="sl-SI"/>
              <a:pPr/>
              <a:t>‹#›</a:t>
            </a:fld>
            <a:endParaRPr lang="sl-SI" altLang="sl-SI"/>
          </a:p>
        </p:txBody>
      </p:sp>
    </p:spTree>
    <p:extLst>
      <p:ext uri="{BB962C8B-B14F-4D97-AF65-F5344CB8AC3E}">
        <p14:creationId xmlns:p14="http://schemas.microsoft.com/office/powerpoint/2010/main" val="90180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43510E5A-1E27-47ED-A6FF-8D4C3FAD3FCE}"/>
              </a:ext>
            </a:extLst>
          </p:cNvPr>
          <p:cNvSpPr>
            <a:spLocks noGrp="1"/>
          </p:cNvSpPr>
          <p:nvPr>
            <p:ph type="dt" sz="half" idx="10"/>
          </p:nvPr>
        </p:nvSpPr>
        <p:spPr/>
        <p:txBody>
          <a:bodyPr/>
          <a:lstStyle>
            <a:lvl1pPr>
              <a:defRPr/>
            </a:lvl1pPr>
          </a:lstStyle>
          <a:p>
            <a:pPr>
              <a:defRPr/>
            </a:pPr>
            <a:fld id="{823D65EE-2541-410B-BBCF-A26920A3D926}" type="datetimeFigureOut">
              <a:rPr lang="sl-SI"/>
              <a:pPr>
                <a:defRPr/>
              </a:pPr>
              <a:t>3. 06. 2019</a:t>
            </a:fld>
            <a:endParaRPr lang="sl-SI"/>
          </a:p>
        </p:txBody>
      </p:sp>
      <p:sp>
        <p:nvSpPr>
          <p:cNvPr id="5" name="Ograda noge 4">
            <a:extLst>
              <a:ext uri="{FF2B5EF4-FFF2-40B4-BE49-F238E27FC236}">
                <a16:creationId xmlns:a16="http://schemas.microsoft.com/office/drawing/2014/main" id="{F35EC3A9-1FFF-49F6-9104-69C11E01AC5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03E1C1DE-1005-4ED8-97E7-0FA41DC07616}"/>
              </a:ext>
            </a:extLst>
          </p:cNvPr>
          <p:cNvSpPr>
            <a:spLocks noGrp="1"/>
          </p:cNvSpPr>
          <p:nvPr>
            <p:ph type="sldNum" sz="quarter" idx="12"/>
          </p:nvPr>
        </p:nvSpPr>
        <p:spPr/>
        <p:txBody>
          <a:bodyPr/>
          <a:lstStyle>
            <a:lvl1pPr>
              <a:defRPr/>
            </a:lvl1pPr>
          </a:lstStyle>
          <a:p>
            <a:fld id="{6CE4369C-3EB2-4D7F-8EA4-E64EAC29FE3D}" type="slidenum">
              <a:rPr lang="sl-SI" altLang="sl-SI"/>
              <a:pPr/>
              <a:t>‹#›</a:t>
            </a:fld>
            <a:endParaRPr lang="sl-SI" altLang="sl-SI"/>
          </a:p>
        </p:txBody>
      </p:sp>
    </p:spTree>
    <p:extLst>
      <p:ext uri="{BB962C8B-B14F-4D97-AF65-F5344CB8AC3E}">
        <p14:creationId xmlns:p14="http://schemas.microsoft.com/office/powerpoint/2010/main" val="148835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A2AA4237-473A-4FC5-B78D-0D9926E49E07}"/>
              </a:ext>
            </a:extLst>
          </p:cNvPr>
          <p:cNvSpPr>
            <a:spLocks noGrp="1"/>
          </p:cNvSpPr>
          <p:nvPr>
            <p:ph type="dt" sz="half" idx="10"/>
          </p:nvPr>
        </p:nvSpPr>
        <p:spPr/>
        <p:txBody>
          <a:bodyPr/>
          <a:lstStyle>
            <a:lvl1pPr>
              <a:defRPr/>
            </a:lvl1pPr>
          </a:lstStyle>
          <a:p>
            <a:pPr>
              <a:defRPr/>
            </a:pPr>
            <a:fld id="{44600E84-03F3-4302-8C1B-7281C505A881}" type="datetimeFigureOut">
              <a:rPr lang="sl-SI"/>
              <a:pPr>
                <a:defRPr/>
              </a:pPr>
              <a:t>3. 06. 2019</a:t>
            </a:fld>
            <a:endParaRPr lang="sl-SI"/>
          </a:p>
        </p:txBody>
      </p:sp>
      <p:sp>
        <p:nvSpPr>
          <p:cNvPr id="6" name="Ograda noge 4">
            <a:extLst>
              <a:ext uri="{FF2B5EF4-FFF2-40B4-BE49-F238E27FC236}">
                <a16:creationId xmlns:a16="http://schemas.microsoft.com/office/drawing/2014/main" id="{BC835E61-FC5D-4E6C-A9C9-C221E3085623}"/>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D5A40EEF-AA97-4A6C-8D05-51B73B63941B}"/>
              </a:ext>
            </a:extLst>
          </p:cNvPr>
          <p:cNvSpPr>
            <a:spLocks noGrp="1"/>
          </p:cNvSpPr>
          <p:nvPr>
            <p:ph type="sldNum" sz="quarter" idx="12"/>
          </p:nvPr>
        </p:nvSpPr>
        <p:spPr/>
        <p:txBody>
          <a:bodyPr/>
          <a:lstStyle>
            <a:lvl1pPr>
              <a:defRPr/>
            </a:lvl1pPr>
          </a:lstStyle>
          <a:p>
            <a:fld id="{7F7F6242-C509-4223-B875-8A605815DAE5}" type="slidenum">
              <a:rPr lang="sl-SI" altLang="sl-SI"/>
              <a:pPr/>
              <a:t>‹#›</a:t>
            </a:fld>
            <a:endParaRPr lang="sl-SI" altLang="sl-SI"/>
          </a:p>
        </p:txBody>
      </p:sp>
    </p:spTree>
    <p:extLst>
      <p:ext uri="{BB962C8B-B14F-4D97-AF65-F5344CB8AC3E}">
        <p14:creationId xmlns:p14="http://schemas.microsoft.com/office/powerpoint/2010/main" val="372326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454E8AA4-1583-470C-852B-326D74BA13C7}"/>
              </a:ext>
            </a:extLst>
          </p:cNvPr>
          <p:cNvSpPr>
            <a:spLocks noGrp="1"/>
          </p:cNvSpPr>
          <p:nvPr>
            <p:ph type="dt" sz="half" idx="10"/>
          </p:nvPr>
        </p:nvSpPr>
        <p:spPr/>
        <p:txBody>
          <a:bodyPr/>
          <a:lstStyle>
            <a:lvl1pPr>
              <a:defRPr/>
            </a:lvl1pPr>
          </a:lstStyle>
          <a:p>
            <a:pPr>
              <a:defRPr/>
            </a:pPr>
            <a:fld id="{B6D9780B-3AD7-4539-AFAA-DAEF7C181D30}" type="datetimeFigureOut">
              <a:rPr lang="sl-SI"/>
              <a:pPr>
                <a:defRPr/>
              </a:pPr>
              <a:t>3. 06. 2019</a:t>
            </a:fld>
            <a:endParaRPr lang="sl-SI"/>
          </a:p>
        </p:txBody>
      </p:sp>
      <p:sp>
        <p:nvSpPr>
          <p:cNvPr id="8" name="Ograda noge 4">
            <a:extLst>
              <a:ext uri="{FF2B5EF4-FFF2-40B4-BE49-F238E27FC236}">
                <a16:creationId xmlns:a16="http://schemas.microsoft.com/office/drawing/2014/main" id="{91052379-7516-484B-9210-32078664019B}"/>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6165DF58-DB71-4E9D-818A-54491161C5D9}"/>
              </a:ext>
            </a:extLst>
          </p:cNvPr>
          <p:cNvSpPr>
            <a:spLocks noGrp="1"/>
          </p:cNvSpPr>
          <p:nvPr>
            <p:ph type="sldNum" sz="quarter" idx="12"/>
          </p:nvPr>
        </p:nvSpPr>
        <p:spPr/>
        <p:txBody>
          <a:bodyPr/>
          <a:lstStyle>
            <a:lvl1pPr>
              <a:defRPr/>
            </a:lvl1pPr>
          </a:lstStyle>
          <a:p>
            <a:fld id="{8C137B14-2CAF-4D31-B4B9-EBB040BA1DF6}" type="slidenum">
              <a:rPr lang="sl-SI" altLang="sl-SI"/>
              <a:pPr/>
              <a:t>‹#›</a:t>
            </a:fld>
            <a:endParaRPr lang="sl-SI" altLang="sl-SI"/>
          </a:p>
        </p:txBody>
      </p:sp>
    </p:spTree>
    <p:extLst>
      <p:ext uri="{BB962C8B-B14F-4D97-AF65-F5344CB8AC3E}">
        <p14:creationId xmlns:p14="http://schemas.microsoft.com/office/powerpoint/2010/main" val="16878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1433FE52-76E3-43F3-BF40-EC2890CA4053}"/>
              </a:ext>
            </a:extLst>
          </p:cNvPr>
          <p:cNvSpPr>
            <a:spLocks noGrp="1"/>
          </p:cNvSpPr>
          <p:nvPr>
            <p:ph type="dt" sz="half" idx="10"/>
          </p:nvPr>
        </p:nvSpPr>
        <p:spPr/>
        <p:txBody>
          <a:bodyPr/>
          <a:lstStyle>
            <a:lvl1pPr>
              <a:defRPr/>
            </a:lvl1pPr>
          </a:lstStyle>
          <a:p>
            <a:pPr>
              <a:defRPr/>
            </a:pPr>
            <a:fld id="{4FDCA8DC-7F3D-4276-9888-9AB9B5DEC18C}" type="datetimeFigureOut">
              <a:rPr lang="sl-SI"/>
              <a:pPr>
                <a:defRPr/>
              </a:pPr>
              <a:t>3. 06. 2019</a:t>
            </a:fld>
            <a:endParaRPr lang="sl-SI"/>
          </a:p>
        </p:txBody>
      </p:sp>
      <p:sp>
        <p:nvSpPr>
          <p:cNvPr id="4" name="Ograda noge 4">
            <a:extLst>
              <a:ext uri="{FF2B5EF4-FFF2-40B4-BE49-F238E27FC236}">
                <a16:creationId xmlns:a16="http://schemas.microsoft.com/office/drawing/2014/main" id="{CEE6D2DE-3B41-43F7-91FE-4F8933541878}"/>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E32F0FE6-ED1A-4090-AD1F-E22D3215C5AD}"/>
              </a:ext>
            </a:extLst>
          </p:cNvPr>
          <p:cNvSpPr>
            <a:spLocks noGrp="1"/>
          </p:cNvSpPr>
          <p:nvPr>
            <p:ph type="sldNum" sz="quarter" idx="12"/>
          </p:nvPr>
        </p:nvSpPr>
        <p:spPr/>
        <p:txBody>
          <a:bodyPr/>
          <a:lstStyle>
            <a:lvl1pPr>
              <a:defRPr/>
            </a:lvl1pPr>
          </a:lstStyle>
          <a:p>
            <a:fld id="{29E16592-3DC5-4DEA-A96D-2552928F9F29}" type="slidenum">
              <a:rPr lang="sl-SI" altLang="sl-SI"/>
              <a:pPr/>
              <a:t>‹#›</a:t>
            </a:fld>
            <a:endParaRPr lang="sl-SI" altLang="sl-SI"/>
          </a:p>
        </p:txBody>
      </p:sp>
    </p:spTree>
    <p:extLst>
      <p:ext uri="{BB962C8B-B14F-4D97-AF65-F5344CB8AC3E}">
        <p14:creationId xmlns:p14="http://schemas.microsoft.com/office/powerpoint/2010/main" val="274601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CE57D207-F1F8-48AF-ADB7-D44E6F42AF1E}"/>
              </a:ext>
            </a:extLst>
          </p:cNvPr>
          <p:cNvSpPr>
            <a:spLocks noGrp="1"/>
          </p:cNvSpPr>
          <p:nvPr>
            <p:ph type="dt" sz="half" idx="10"/>
          </p:nvPr>
        </p:nvSpPr>
        <p:spPr/>
        <p:txBody>
          <a:bodyPr/>
          <a:lstStyle>
            <a:lvl1pPr>
              <a:defRPr/>
            </a:lvl1pPr>
          </a:lstStyle>
          <a:p>
            <a:pPr>
              <a:defRPr/>
            </a:pPr>
            <a:fld id="{B13A86EB-720D-43D2-9508-FA898A23ADF7}" type="datetimeFigureOut">
              <a:rPr lang="sl-SI"/>
              <a:pPr>
                <a:defRPr/>
              </a:pPr>
              <a:t>3. 06. 2019</a:t>
            </a:fld>
            <a:endParaRPr lang="sl-SI"/>
          </a:p>
        </p:txBody>
      </p:sp>
      <p:sp>
        <p:nvSpPr>
          <p:cNvPr id="3" name="Ograda noge 4">
            <a:extLst>
              <a:ext uri="{FF2B5EF4-FFF2-40B4-BE49-F238E27FC236}">
                <a16:creationId xmlns:a16="http://schemas.microsoft.com/office/drawing/2014/main" id="{5964D665-15A8-4DAC-B386-DE85929605BD}"/>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C902572D-CC23-453F-A8F9-F1CCDBE8AFE9}"/>
              </a:ext>
            </a:extLst>
          </p:cNvPr>
          <p:cNvSpPr>
            <a:spLocks noGrp="1"/>
          </p:cNvSpPr>
          <p:nvPr>
            <p:ph type="sldNum" sz="quarter" idx="12"/>
          </p:nvPr>
        </p:nvSpPr>
        <p:spPr/>
        <p:txBody>
          <a:bodyPr/>
          <a:lstStyle>
            <a:lvl1pPr>
              <a:defRPr/>
            </a:lvl1pPr>
          </a:lstStyle>
          <a:p>
            <a:fld id="{90FA130D-8261-40C4-9D4A-C099D1AB0FF6}" type="slidenum">
              <a:rPr lang="sl-SI" altLang="sl-SI"/>
              <a:pPr/>
              <a:t>‹#›</a:t>
            </a:fld>
            <a:endParaRPr lang="sl-SI" altLang="sl-SI"/>
          </a:p>
        </p:txBody>
      </p:sp>
    </p:spTree>
    <p:extLst>
      <p:ext uri="{BB962C8B-B14F-4D97-AF65-F5344CB8AC3E}">
        <p14:creationId xmlns:p14="http://schemas.microsoft.com/office/powerpoint/2010/main" val="224019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498790E5-BF7C-4AE6-A63D-D17DE2A5ECE1}"/>
              </a:ext>
            </a:extLst>
          </p:cNvPr>
          <p:cNvSpPr>
            <a:spLocks noGrp="1"/>
          </p:cNvSpPr>
          <p:nvPr>
            <p:ph type="dt" sz="half" idx="10"/>
          </p:nvPr>
        </p:nvSpPr>
        <p:spPr/>
        <p:txBody>
          <a:bodyPr/>
          <a:lstStyle>
            <a:lvl1pPr>
              <a:defRPr/>
            </a:lvl1pPr>
          </a:lstStyle>
          <a:p>
            <a:pPr>
              <a:defRPr/>
            </a:pPr>
            <a:fld id="{E441A6DD-B8F5-4C71-A396-E40E99C69A9F}" type="datetimeFigureOut">
              <a:rPr lang="sl-SI"/>
              <a:pPr>
                <a:defRPr/>
              </a:pPr>
              <a:t>3. 06. 2019</a:t>
            </a:fld>
            <a:endParaRPr lang="sl-SI"/>
          </a:p>
        </p:txBody>
      </p:sp>
      <p:sp>
        <p:nvSpPr>
          <p:cNvPr id="6" name="Ograda noge 4">
            <a:extLst>
              <a:ext uri="{FF2B5EF4-FFF2-40B4-BE49-F238E27FC236}">
                <a16:creationId xmlns:a16="http://schemas.microsoft.com/office/drawing/2014/main" id="{968D425C-18C1-4766-99FB-92B4391F163E}"/>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A3E5245F-31E3-4A02-8583-81B09753ABF5}"/>
              </a:ext>
            </a:extLst>
          </p:cNvPr>
          <p:cNvSpPr>
            <a:spLocks noGrp="1"/>
          </p:cNvSpPr>
          <p:nvPr>
            <p:ph type="sldNum" sz="quarter" idx="12"/>
          </p:nvPr>
        </p:nvSpPr>
        <p:spPr/>
        <p:txBody>
          <a:bodyPr/>
          <a:lstStyle>
            <a:lvl1pPr>
              <a:defRPr/>
            </a:lvl1pPr>
          </a:lstStyle>
          <a:p>
            <a:fld id="{407E1BC6-E73C-4625-BE8C-4A50ADA00656}" type="slidenum">
              <a:rPr lang="sl-SI" altLang="sl-SI"/>
              <a:pPr/>
              <a:t>‹#›</a:t>
            </a:fld>
            <a:endParaRPr lang="sl-SI" altLang="sl-SI"/>
          </a:p>
        </p:txBody>
      </p:sp>
    </p:spTree>
    <p:extLst>
      <p:ext uri="{BB962C8B-B14F-4D97-AF65-F5344CB8AC3E}">
        <p14:creationId xmlns:p14="http://schemas.microsoft.com/office/powerpoint/2010/main" val="354593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6FCF8D5F-BFC4-40AF-B8A3-41A8563881B7}"/>
              </a:ext>
            </a:extLst>
          </p:cNvPr>
          <p:cNvSpPr>
            <a:spLocks noGrp="1"/>
          </p:cNvSpPr>
          <p:nvPr>
            <p:ph type="dt" sz="half" idx="10"/>
          </p:nvPr>
        </p:nvSpPr>
        <p:spPr/>
        <p:txBody>
          <a:bodyPr/>
          <a:lstStyle>
            <a:lvl1pPr>
              <a:defRPr/>
            </a:lvl1pPr>
          </a:lstStyle>
          <a:p>
            <a:pPr>
              <a:defRPr/>
            </a:pPr>
            <a:fld id="{32EE936D-65BC-4D8C-844E-F04AE4A6C5DC}" type="datetimeFigureOut">
              <a:rPr lang="sl-SI"/>
              <a:pPr>
                <a:defRPr/>
              </a:pPr>
              <a:t>3. 06. 2019</a:t>
            </a:fld>
            <a:endParaRPr lang="sl-SI"/>
          </a:p>
        </p:txBody>
      </p:sp>
      <p:sp>
        <p:nvSpPr>
          <p:cNvPr id="6" name="Ograda noge 4">
            <a:extLst>
              <a:ext uri="{FF2B5EF4-FFF2-40B4-BE49-F238E27FC236}">
                <a16:creationId xmlns:a16="http://schemas.microsoft.com/office/drawing/2014/main" id="{4A557E36-1A56-4877-ABF4-10AD155E4B37}"/>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402D4CDA-C5F5-4019-B55B-7667C0712E55}"/>
              </a:ext>
            </a:extLst>
          </p:cNvPr>
          <p:cNvSpPr>
            <a:spLocks noGrp="1"/>
          </p:cNvSpPr>
          <p:nvPr>
            <p:ph type="sldNum" sz="quarter" idx="12"/>
          </p:nvPr>
        </p:nvSpPr>
        <p:spPr/>
        <p:txBody>
          <a:bodyPr/>
          <a:lstStyle>
            <a:lvl1pPr>
              <a:defRPr/>
            </a:lvl1pPr>
          </a:lstStyle>
          <a:p>
            <a:fld id="{148336CF-F5C8-41DE-99EF-C722C2AE2B34}" type="slidenum">
              <a:rPr lang="sl-SI" altLang="sl-SI"/>
              <a:pPr/>
              <a:t>‹#›</a:t>
            </a:fld>
            <a:endParaRPr lang="sl-SI" altLang="sl-SI"/>
          </a:p>
        </p:txBody>
      </p:sp>
    </p:spTree>
    <p:extLst>
      <p:ext uri="{BB962C8B-B14F-4D97-AF65-F5344CB8AC3E}">
        <p14:creationId xmlns:p14="http://schemas.microsoft.com/office/powerpoint/2010/main" val="249559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2405E21C-318D-45DC-AC93-6A14E8E6F1C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a:extLst>
              <a:ext uri="{FF2B5EF4-FFF2-40B4-BE49-F238E27FC236}">
                <a16:creationId xmlns:a16="http://schemas.microsoft.com/office/drawing/2014/main" id="{2BBCB40E-7923-43AF-9785-344C741A914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41BA0AE4-C7DF-49C1-B702-CAA04CEDC17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A4DF2A0-9C47-4D3F-A694-5AC10727D73E}" type="datetimeFigureOut">
              <a:rPr lang="sl-SI"/>
              <a:pPr>
                <a:defRPr/>
              </a:pPr>
              <a:t>3. 06. 2019</a:t>
            </a:fld>
            <a:endParaRPr lang="sl-SI"/>
          </a:p>
        </p:txBody>
      </p:sp>
      <p:sp>
        <p:nvSpPr>
          <p:cNvPr id="5" name="Ograda noge 4">
            <a:extLst>
              <a:ext uri="{FF2B5EF4-FFF2-40B4-BE49-F238E27FC236}">
                <a16:creationId xmlns:a16="http://schemas.microsoft.com/office/drawing/2014/main" id="{8320D1F5-1563-47F7-9AEA-5407DF4ECFB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l-SI"/>
          </a:p>
        </p:txBody>
      </p:sp>
      <p:sp>
        <p:nvSpPr>
          <p:cNvPr id="6" name="Ograda številke diapozitiva 5">
            <a:extLst>
              <a:ext uri="{FF2B5EF4-FFF2-40B4-BE49-F238E27FC236}">
                <a16:creationId xmlns:a16="http://schemas.microsoft.com/office/drawing/2014/main" id="{5ACDE955-A008-4A59-8596-4834C271548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9E5B4F3-91F0-4D00-AA30-45B2D8E42EC1}"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http://www.geocities.com/androg1d/viking3.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www.geocities.com/androg1d/viking.gi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D51E1C-9C8A-44C7-B9DF-881839560ED9}"/>
              </a:ext>
            </a:extLst>
          </p:cNvPr>
          <p:cNvSpPr>
            <a:spLocks noGrp="1"/>
          </p:cNvSpPr>
          <p:nvPr>
            <p:ph type="ctrTitle"/>
          </p:nvPr>
        </p:nvSpPr>
        <p:spPr>
          <a:xfrm>
            <a:off x="857250" y="3714750"/>
            <a:ext cx="7772400" cy="1470025"/>
          </a:xfrm>
        </p:spPr>
        <p:txBody>
          <a:bodyPr rtlCol="0">
            <a:normAutofit/>
          </a:bodyPr>
          <a:lstStyle/>
          <a:p>
            <a:pPr eaLnBrk="1" fontAlgn="auto" hangingPunct="1">
              <a:spcAft>
                <a:spcPts val="0"/>
              </a:spcAft>
              <a:defRPr/>
            </a:pPr>
            <a:r>
              <a:rPr lang="sl-SI" dirty="0">
                <a:solidFill>
                  <a:schemeClr val="tx2">
                    <a:lumMod val="60000"/>
                    <a:lumOff val="40000"/>
                  </a:schemeClr>
                </a:solidFill>
              </a:rPr>
              <a:t>Vikingi</a:t>
            </a:r>
          </a:p>
        </p:txBody>
      </p:sp>
      <p:pic>
        <p:nvPicPr>
          <p:cNvPr id="5" name="Slika 4" descr="1907Vikings.jpg">
            <a:extLst>
              <a:ext uri="{FF2B5EF4-FFF2-40B4-BE49-F238E27FC236}">
                <a16:creationId xmlns:a16="http://schemas.microsoft.com/office/drawing/2014/main" id="{ADFA6FFF-3EAE-4747-8949-34403649BE9D}"/>
              </a:ext>
            </a:extLst>
          </p:cNvPr>
          <p:cNvPicPr>
            <a:picLocks noChangeAspect="1"/>
          </p:cNvPicPr>
          <p:nvPr/>
        </p:nvPicPr>
        <p:blipFill>
          <a:blip r:embed="rId2"/>
          <a:stretch>
            <a:fillRect/>
          </a:stretch>
        </p:blipFill>
        <p:spPr>
          <a:xfrm>
            <a:off x="2428860" y="714356"/>
            <a:ext cx="4572000" cy="2734056"/>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030EDC-CB23-46A1-9604-A7E4EE21EE1B}"/>
              </a:ext>
            </a:extLst>
          </p:cNvPr>
          <p:cNvSpPr>
            <a:spLocks noGrp="1"/>
          </p:cNvSpPr>
          <p:nvPr>
            <p:ph type="title"/>
          </p:nvPr>
        </p:nvSpPr>
        <p:spPr/>
        <p:txBody>
          <a:bodyPr rtlCol="0">
            <a:normAutofit fontScale="90000"/>
          </a:bodyPr>
          <a:lstStyle/>
          <a:p>
            <a:pPr eaLnBrk="1" fontAlgn="auto" hangingPunct="1">
              <a:spcAft>
                <a:spcPts val="0"/>
              </a:spcAft>
              <a:defRPr/>
            </a:pPr>
            <a:br>
              <a:rPr lang="sl-SI" b="1" dirty="0"/>
            </a:br>
            <a:r>
              <a:rPr lang="sl-SI" b="1" dirty="0">
                <a:solidFill>
                  <a:schemeClr val="bg1">
                    <a:lumMod val="75000"/>
                  </a:schemeClr>
                </a:solidFill>
              </a:rPr>
              <a:t>Izvor</a:t>
            </a:r>
            <a:br>
              <a:rPr lang="sl-SI" dirty="0"/>
            </a:br>
            <a:endParaRPr lang="sl-SI" dirty="0"/>
          </a:p>
        </p:txBody>
      </p:sp>
      <p:sp>
        <p:nvSpPr>
          <p:cNvPr id="4" name="PoljeZBesedilom 3">
            <a:extLst>
              <a:ext uri="{FF2B5EF4-FFF2-40B4-BE49-F238E27FC236}">
                <a16:creationId xmlns:a16="http://schemas.microsoft.com/office/drawing/2014/main" id="{2532BE79-61E1-439D-B247-B1EB76083CC3}"/>
              </a:ext>
            </a:extLst>
          </p:cNvPr>
          <p:cNvSpPr txBox="1"/>
          <p:nvPr/>
        </p:nvSpPr>
        <p:spPr>
          <a:xfrm>
            <a:off x="1071563" y="1285875"/>
            <a:ext cx="7215187" cy="2586038"/>
          </a:xfrm>
          <a:prstGeom prst="rect">
            <a:avLst/>
          </a:prstGeom>
          <a:noFill/>
        </p:spPr>
        <p:txBody>
          <a:bodyPr>
            <a:spAutoFit/>
          </a:bodyPr>
          <a:lstStyle/>
          <a:p>
            <a:pPr fontAlgn="auto">
              <a:spcBef>
                <a:spcPts val="0"/>
              </a:spcBef>
              <a:spcAft>
                <a:spcPts val="0"/>
              </a:spcAft>
              <a:defRPr/>
            </a:pPr>
            <a:r>
              <a:rPr lang="sl-SI" dirty="0">
                <a:solidFill>
                  <a:schemeClr val="tx2">
                    <a:lumMod val="60000"/>
                    <a:lumOff val="40000"/>
                  </a:schemeClr>
                </a:solidFill>
                <a:latin typeface="+mn-lt"/>
              </a:rPr>
              <a:t>Predniki Vikingov so bila germanska ljudstva, ki so se na območje Skandinavije začela naseljevati iz severozahodne Evrope kakih 2000 let pred »vikinškim obdobjem«. Ta ljudstva so se ukvarjala s poljedelstvom, le na skrajnem severu so se preživljala z lovom in ribolovom, saj so bili tam podnebni pogoji za kmetijstvo neugodni. Kasneje so se ta ljudstva začela povezovati in se poleg kmetijstva začela ukvarjati s trgovino. Slednja jih je tudi primorala h gradnji ladij, ki so bile sposobne prepluti velike razdalje, kasneje pa so jih kasneje uporabljali na svojih roparskih pohodih in raziskovanju.</a:t>
            </a:r>
          </a:p>
        </p:txBody>
      </p:sp>
      <p:pic>
        <p:nvPicPr>
          <p:cNvPr id="3076" name="Picture 3" descr="http://www.geocities.com/androg1d/viking3.gif">
            <a:extLst>
              <a:ext uri="{FF2B5EF4-FFF2-40B4-BE49-F238E27FC236}">
                <a16:creationId xmlns:a16="http://schemas.microsoft.com/office/drawing/2014/main" id="{0D792371-CCCD-4AC3-B4C5-A80CC60F96A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286500" y="3643313"/>
            <a:ext cx="2173288"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E7A38021-5838-4CE1-B5C8-3D6DCD23A39C}"/>
              </a:ext>
            </a:extLst>
          </p:cNvPr>
          <p:cNvSpPr txBox="1"/>
          <p:nvPr/>
        </p:nvSpPr>
        <p:spPr>
          <a:xfrm>
            <a:off x="1071563" y="500063"/>
            <a:ext cx="7358062" cy="3140075"/>
          </a:xfrm>
          <a:prstGeom prst="rect">
            <a:avLst/>
          </a:prstGeom>
          <a:noFill/>
        </p:spPr>
        <p:txBody>
          <a:bodyPr>
            <a:spAutoFit/>
          </a:bodyPr>
          <a:lstStyle/>
          <a:p>
            <a:pPr fontAlgn="auto">
              <a:spcBef>
                <a:spcPts val="0"/>
              </a:spcBef>
              <a:spcAft>
                <a:spcPts val="0"/>
              </a:spcAft>
              <a:defRPr/>
            </a:pPr>
            <a:r>
              <a:rPr lang="sl-SI" dirty="0">
                <a:solidFill>
                  <a:schemeClr val="tx2">
                    <a:lumMod val="60000"/>
                    <a:lumOff val="40000"/>
                  </a:schemeClr>
                </a:solidFill>
                <a:latin typeface="+mn-lt"/>
              </a:rPr>
              <a:t>Družbeno so bili razdeljeni na tri večje sloje:</a:t>
            </a:r>
          </a:p>
          <a:p>
            <a:pPr fontAlgn="auto">
              <a:spcBef>
                <a:spcPts val="0"/>
              </a:spcBef>
              <a:spcAft>
                <a:spcPts val="0"/>
              </a:spcAft>
              <a:defRPr/>
            </a:pPr>
            <a:endParaRPr lang="sl-SI" dirty="0">
              <a:solidFill>
                <a:schemeClr val="tx2">
                  <a:lumMod val="60000"/>
                  <a:lumOff val="40000"/>
                </a:schemeClr>
              </a:solidFill>
              <a:latin typeface="+mn-lt"/>
            </a:endParaRPr>
          </a:p>
          <a:p>
            <a:pPr fontAlgn="auto">
              <a:spcBef>
                <a:spcPts val="0"/>
              </a:spcBef>
              <a:spcAft>
                <a:spcPts val="0"/>
              </a:spcAft>
              <a:defRPr/>
            </a:pPr>
            <a:r>
              <a:rPr lang="sl-SI" dirty="0">
                <a:solidFill>
                  <a:schemeClr val="tx2">
                    <a:lumMod val="60000"/>
                    <a:lumOff val="40000"/>
                  </a:schemeClr>
                </a:solidFill>
                <a:latin typeface="+mn-lt"/>
              </a:rPr>
              <a:t>Na vrhu so bili vladarji (kralj in veliki poglavarji), služili pa so jim vojščaki.</a:t>
            </a:r>
          </a:p>
          <a:p>
            <a:pPr fontAlgn="auto">
              <a:spcBef>
                <a:spcPts val="0"/>
              </a:spcBef>
              <a:spcAft>
                <a:spcPts val="0"/>
              </a:spcAft>
              <a:defRPr/>
            </a:pPr>
            <a:br>
              <a:rPr lang="sl-SI" dirty="0">
                <a:solidFill>
                  <a:schemeClr val="tx2">
                    <a:lumMod val="60000"/>
                    <a:lumOff val="40000"/>
                  </a:schemeClr>
                </a:solidFill>
                <a:latin typeface="+mn-lt"/>
              </a:rPr>
            </a:br>
            <a:r>
              <a:rPr lang="sl-SI" dirty="0">
                <a:solidFill>
                  <a:schemeClr val="tx2">
                    <a:lumMod val="60000"/>
                    <a:lumOff val="40000"/>
                  </a:schemeClr>
                </a:solidFill>
                <a:latin typeface="+mn-lt"/>
              </a:rPr>
              <a:t>V drugem in sloju so bili svobodni ljudje. To so bili kmetje, trgovci ali obrtniki. Ker so bili svobodni so lahko nosili orožje, ki jih je obvezovalo, da se bodo v času boja bojevali.</a:t>
            </a:r>
          </a:p>
          <a:p>
            <a:pPr fontAlgn="auto">
              <a:spcBef>
                <a:spcPts val="0"/>
              </a:spcBef>
              <a:spcAft>
                <a:spcPts val="0"/>
              </a:spcAft>
              <a:defRPr/>
            </a:pPr>
            <a:endParaRPr lang="sl-SI" dirty="0">
              <a:solidFill>
                <a:schemeClr val="tx2">
                  <a:lumMod val="60000"/>
                  <a:lumOff val="40000"/>
                </a:schemeClr>
              </a:solidFill>
              <a:latin typeface="+mn-lt"/>
            </a:endParaRPr>
          </a:p>
          <a:p>
            <a:pPr fontAlgn="auto">
              <a:spcBef>
                <a:spcPts val="0"/>
              </a:spcBef>
              <a:spcAft>
                <a:spcPts val="0"/>
              </a:spcAft>
              <a:defRPr/>
            </a:pPr>
            <a:r>
              <a:rPr lang="sl-SI" dirty="0">
                <a:solidFill>
                  <a:schemeClr val="tx2">
                    <a:lumMod val="60000"/>
                    <a:lumOff val="40000"/>
                  </a:schemeClr>
                </a:solidFill>
                <a:latin typeface="+mn-lt"/>
              </a:rPr>
              <a:t> V najnižjem razredu pa so bili nesvobodni tlačani. Večina teh se je je že rodila kot suženj, lahko pa so sužnji postali tudi svobodnjaki, ki so storili kakšno hudodelstvo.</a:t>
            </a:r>
          </a:p>
        </p:txBody>
      </p:sp>
      <p:pic>
        <p:nvPicPr>
          <p:cNvPr id="4099" name="Picture 2" descr="http://www.geocities.com/androg1d/viking.gif">
            <a:extLst>
              <a:ext uri="{FF2B5EF4-FFF2-40B4-BE49-F238E27FC236}">
                <a16:creationId xmlns:a16="http://schemas.microsoft.com/office/drawing/2014/main" id="{07A62D0C-5140-4D93-B247-557C6FCE438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57938" y="3571875"/>
            <a:ext cx="195262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A7D2383-16D4-40DD-9B18-D1C8223701D8}"/>
              </a:ext>
            </a:extLst>
          </p:cNvPr>
          <p:cNvSpPr>
            <a:spLocks noGrp="1"/>
          </p:cNvSpPr>
          <p:nvPr>
            <p:ph type="title"/>
          </p:nvPr>
        </p:nvSpPr>
        <p:spPr/>
        <p:txBody>
          <a:bodyPr rtlCol="0">
            <a:normAutofit fontScale="90000"/>
          </a:bodyPr>
          <a:lstStyle/>
          <a:p>
            <a:pPr eaLnBrk="1" fontAlgn="auto" hangingPunct="1">
              <a:spcAft>
                <a:spcPts val="0"/>
              </a:spcAft>
              <a:defRPr/>
            </a:pPr>
            <a:r>
              <a:rPr lang="sl-SI" dirty="0">
                <a:solidFill>
                  <a:schemeClr val="bg1">
                    <a:lumMod val="75000"/>
                  </a:schemeClr>
                </a:solidFill>
              </a:rPr>
              <a:t>Širitev Vikinškega vpliva</a:t>
            </a:r>
            <a:br>
              <a:rPr lang="sl-SI" b="1" dirty="0">
                <a:solidFill>
                  <a:schemeClr val="bg1">
                    <a:lumMod val="75000"/>
                  </a:schemeClr>
                </a:solidFill>
              </a:rPr>
            </a:br>
            <a:endParaRPr lang="sl-SI" dirty="0">
              <a:solidFill>
                <a:schemeClr val="bg1">
                  <a:lumMod val="75000"/>
                </a:schemeClr>
              </a:solidFill>
            </a:endParaRPr>
          </a:p>
        </p:txBody>
      </p:sp>
      <p:sp>
        <p:nvSpPr>
          <p:cNvPr id="4" name="PoljeZBesedilom 3">
            <a:extLst>
              <a:ext uri="{FF2B5EF4-FFF2-40B4-BE49-F238E27FC236}">
                <a16:creationId xmlns:a16="http://schemas.microsoft.com/office/drawing/2014/main" id="{CA08F0BC-BC61-403A-B828-590440D78A9B}"/>
              </a:ext>
            </a:extLst>
          </p:cNvPr>
          <p:cNvSpPr txBox="1"/>
          <p:nvPr/>
        </p:nvSpPr>
        <p:spPr>
          <a:xfrm>
            <a:off x="1000125" y="1357313"/>
            <a:ext cx="7429500" cy="3416300"/>
          </a:xfrm>
          <a:prstGeom prst="rect">
            <a:avLst/>
          </a:prstGeom>
          <a:noFill/>
        </p:spPr>
        <p:txBody>
          <a:bodyPr>
            <a:spAutoFit/>
          </a:bodyPr>
          <a:lstStyle/>
          <a:p>
            <a:pPr fontAlgn="auto">
              <a:spcBef>
                <a:spcPts val="0"/>
              </a:spcBef>
              <a:spcAft>
                <a:spcPts val="0"/>
              </a:spcAft>
              <a:defRPr/>
            </a:pPr>
            <a:r>
              <a:rPr lang="sl-SI" dirty="0">
                <a:solidFill>
                  <a:schemeClr val="tx2">
                    <a:lumMod val="60000"/>
                    <a:lumOff val="40000"/>
                  </a:schemeClr>
                </a:solidFill>
                <a:latin typeface="+mn-lt"/>
              </a:rPr>
              <a:t>Začetek vikinškega obdobja sega nekako v sredino 8. stoletja, roparske pohode pa so prva začela ljudstva z ozemlja današnje Norveške, kakih 50 let za njimi pa so jim sledila še plemena z Danske. Prve dežele, ki so občutile vikinško pest, pa so bile današnja Velika Britanija, Frankovska država, kasneje pa še Irska, kjer so se Vikingi prvič tudi ustalili. Najbolj znana vikinška naselbina na tem otoku je Dublin, ki so ga ustanovili leta 841. Takrat so se Vikingi tudi nehali vračati nazaj domov po ropanju.</a:t>
            </a:r>
          </a:p>
          <a:p>
            <a:pPr fontAlgn="auto">
              <a:spcBef>
                <a:spcPts val="0"/>
              </a:spcBef>
              <a:spcAft>
                <a:spcPts val="0"/>
              </a:spcAft>
              <a:defRPr/>
            </a:pPr>
            <a:r>
              <a:rPr lang="sl-SI" dirty="0">
                <a:solidFill>
                  <a:schemeClr val="tx2">
                    <a:lumMod val="60000"/>
                    <a:lumOff val="40000"/>
                  </a:schemeClr>
                </a:solidFill>
                <a:latin typeface="+mn-lt"/>
              </a:rPr>
              <a:t>Vikingi si pripluli tudi na skrajni zahod Evrope in plenili po Portugalski in Španiji. Naslednje tarče vikinških napadov so bila obalna severnoafriška mesta ter Apeninski polotok. Švedski Vikingi so se podali na vzhod in prišli vse do Črnega morja. </a:t>
            </a:r>
          </a:p>
          <a:p>
            <a:pPr fontAlgn="auto">
              <a:spcBef>
                <a:spcPts val="0"/>
              </a:spcBef>
              <a:spcAft>
                <a:spcPts val="0"/>
              </a:spcAft>
              <a:defRPr/>
            </a:pPr>
            <a:endParaRPr lang="sl-SI" dirty="0">
              <a:solidFill>
                <a:schemeClr val="tx2">
                  <a:lumMod val="60000"/>
                  <a:lumOff val="40000"/>
                </a:schemeClr>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793px-Viking_Expansion.svg.png">
            <a:extLst>
              <a:ext uri="{FF2B5EF4-FFF2-40B4-BE49-F238E27FC236}">
                <a16:creationId xmlns:a16="http://schemas.microsoft.com/office/drawing/2014/main" id="{E05777EA-4028-44B6-B731-14544D742631}"/>
              </a:ext>
            </a:extLst>
          </p:cNvPr>
          <p:cNvPicPr>
            <a:picLocks noChangeAspect="1"/>
          </p:cNvPicPr>
          <p:nvPr/>
        </p:nvPicPr>
        <p:blipFill>
          <a:blip r:embed="rId2"/>
          <a:stretch>
            <a:fillRect/>
          </a:stretch>
        </p:blipFill>
        <p:spPr>
          <a:xfrm>
            <a:off x="785813" y="857250"/>
            <a:ext cx="7799387" cy="5124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089613-D871-47DA-A2D8-3DFC68170432}"/>
              </a:ext>
            </a:extLst>
          </p:cNvPr>
          <p:cNvSpPr>
            <a:spLocks noGrp="1"/>
          </p:cNvSpPr>
          <p:nvPr>
            <p:ph type="title"/>
          </p:nvPr>
        </p:nvSpPr>
        <p:spPr/>
        <p:txBody>
          <a:bodyPr rtlCol="0">
            <a:normAutofit fontScale="90000"/>
          </a:bodyPr>
          <a:lstStyle/>
          <a:p>
            <a:pPr eaLnBrk="1" fontAlgn="auto" hangingPunct="1">
              <a:spcAft>
                <a:spcPts val="0"/>
              </a:spcAft>
              <a:defRPr/>
            </a:pPr>
            <a:r>
              <a:rPr lang="sl-SI" dirty="0">
                <a:solidFill>
                  <a:schemeClr val="bg1">
                    <a:lumMod val="75000"/>
                  </a:schemeClr>
                </a:solidFill>
              </a:rPr>
              <a:t>Bogovi</a:t>
            </a:r>
            <a:br>
              <a:rPr lang="sl-SI" dirty="0"/>
            </a:br>
            <a:endParaRPr lang="sl-SI" dirty="0"/>
          </a:p>
        </p:txBody>
      </p:sp>
      <p:sp>
        <p:nvSpPr>
          <p:cNvPr id="4" name="PoljeZBesedilom 3">
            <a:extLst>
              <a:ext uri="{FF2B5EF4-FFF2-40B4-BE49-F238E27FC236}">
                <a16:creationId xmlns:a16="http://schemas.microsoft.com/office/drawing/2014/main" id="{3E4740B2-7F54-4D93-98E9-611EF705188C}"/>
              </a:ext>
            </a:extLst>
          </p:cNvPr>
          <p:cNvSpPr txBox="1"/>
          <p:nvPr/>
        </p:nvSpPr>
        <p:spPr>
          <a:xfrm>
            <a:off x="785813" y="1428750"/>
            <a:ext cx="5072062" cy="3692525"/>
          </a:xfrm>
          <a:prstGeom prst="rect">
            <a:avLst/>
          </a:prstGeom>
          <a:noFill/>
        </p:spPr>
        <p:txBody>
          <a:bodyPr>
            <a:spAutoFit/>
          </a:bodyPr>
          <a:lstStyle/>
          <a:p>
            <a:pPr fontAlgn="auto">
              <a:spcBef>
                <a:spcPts val="0"/>
              </a:spcBef>
              <a:spcAft>
                <a:spcPts val="0"/>
              </a:spcAft>
              <a:defRPr/>
            </a:pPr>
            <a:r>
              <a:rPr lang="sl-SI" dirty="0">
                <a:solidFill>
                  <a:schemeClr val="tx2">
                    <a:lumMod val="60000"/>
                    <a:lumOff val="40000"/>
                  </a:schemeClr>
                </a:solidFill>
                <a:latin typeface="+mn-lt"/>
              </a:rPr>
              <a:t>Vikingi so častili veliko bogov in boginj. Vladar vseh bogov je bil Odin. Bil je bil bog vojne, modrosti in pesništva. Med najbolj priljubljenimi bogovi je bil bog Thor ali Donar. Bil je bog groma. Bog Njord je bil vladar morja in vetra. Vikingi so bogovom darovali predvsem živali in drage predmete (orožje in nakit). To so počeli na določenih pobočjih gričev, drevesnih duplinah ter ob rekah.</a:t>
            </a:r>
            <a:br>
              <a:rPr lang="sl-SI" dirty="0">
                <a:solidFill>
                  <a:schemeClr val="tx2">
                    <a:lumMod val="60000"/>
                    <a:lumOff val="40000"/>
                  </a:schemeClr>
                </a:solidFill>
                <a:latin typeface="+mn-lt"/>
              </a:rPr>
            </a:br>
            <a:br>
              <a:rPr lang="sl-SI" dirty="0">
                <a:solidFill>
                  <a:schemeClr val="tx2">
                    <a:lumMod val="60000"/>
                    <a:lumOff val="40000"/>
                  </a:schemeClr>
                </a:solidFill>
                <a:latin typeface="+mn-lt"/>
              </a:rPr>
            </a:br>
            <a:r>
              <a:rPr lang="sl-SI" dirty="0">
                <a:solidFill>
                  <a:schemeClr val="tx2">
                    <a:lumMod val="60000"/>
                    <a:lumOff val="40000"/>
                  </a:schemeClr>
                </a:solidFill>
                <a:latin typeface="+mn-lt"/>
              </a:rPr>
              <a:t>Vikingi so verjeli tudi v škrate. Dobri škratje so bili pripravljeni pomagati ljudem, če so jim puščali darove, zlobni škratje pa so bili hudobni in neprijazni do ljudi. </a:t>
            </a:r>
          </a:p>
        </p:txBody>
      </p:sp>
      <p:pic>
        <p:nvPicPr>
          <p:cNvPr id="5" name="Slika 4" descr="vikings-1.jpg">
            <a:extLst>
              <a:ext uri="{FF2B5EF4-FFF2-40B4-BE49-F238E27FC236}">
                <a16:creationId xmlns:a16="http://schemas.microsoft.com/office/drawing/2014/main" id="{D842ACC6-2D1B-4FA9-9D72-96E7659AFDE0}"/>
              </a:ext>
            </a:extLst>
          </p:cNvPr>
          <p:cNvPicPr>
            <a:picLocks noChangeAspect="1"/>
          </p:cNvPicPr>
          <p:nvPr/>
        </p:nvPicPr>
        <p:blipFill>
          <a:blip r:embed="rId2"/>
          <a:stretch>
            <a:fillRect/>
          </a:stretch>
        </p:blipFill>
        <p:spPr>
          <a:xfrm>
            <a:off x="5929322" y="1500174"/>
            <a:ext cx="2827066" cy="3357561"/>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219E31-92DF-489C-903E-AFC18CC5B3A0}"/>
              </a:ext>
            </a:extLst>
          </p:cNvPr>
          <p:cNvSpPr>
            <a:spLocks noGrp="1"/>
          </p:cNvSpPr>
          <p:nvPr>
            <p:ph type="title"/>
          </p:nvPr>
        </p:nvSpPr>
        <p:spPr/>
        <p:txBody>
          <a:bodyPr rtlCol="0">
            <a:normAutofit fontScale="90000"/>
          </a:bodyPr>
          <a:lstStyle/>
          <a:p>
            <a:pPr eaLnBrk="1" fontAlgn="auto" hangingPunct="1">
              <a:spcAft>
                <a:spcPts val="0"/>
              </a:spcAft>
              <a:defRPr/>
            </a:pPr>
            <a:r>
              <a:rPr lang="sl-SI" dirty="0">
                <a:solidFill>
                  <a:schemeClr val="bg1">
                    <a:lumMod val="75000"/>
                  </a:schemeClr>
                </a:solidFill>
              </a:rPr>
              <a:t>Ladjevje</a:t>
            </a:r>
            <a:br>
              <a:rPr lang="sl-SI" dirty="0">
                <a:solidFill>
                  <a:schemeClr val="bg1">
                    <a:lumMod val="75000"/>
                  </a:schemeClr>
                </a:solidFill>
              </a:rPr>
            </a:br>
            <a:endParaRPr lang="sl-SI" dirty="0">
              <a:solidFill>
                <a:schemeClr val="bg1">
                  <a:lumMod val="75000"/>
                </a:schemeClr>
              </a:solidFill>
            </a:endParaRPr>
          </a:p>
        </p:txBody>
      </p:sp>
      <p:sp>
        <p:nvSpPr>
          <p:cNvPr id="4" name="PoljeZBesedilom 3">
            <a:extLst>
              <a:ext uri="{FF2B5EF4-FFF2-40B4-BE49-F238E27FC236}">
                <a16:creationId xmlns:a16="http://schemas.microsoft.com/office/drawing/2014/main" id="{0B1FC269-C643-455F-94CB-FA59EF363072}"/>
              </a:ext>
            </a:extLst>
          </p:cNvPr>
          <p:cNvSpPr txBox="1"/>
          <p:nvPr/>
        </p:nvSpPr>
        <p:spPr>
          <a:xfrm>
            <a:off x="1214438" y="1143000"/>
            <a:ext cx="6572250" cy="2586038"/>
          </a:xfrm>
          <a:prstGeom prst="rect">
            <a:avLst/>
          </a:prstGeom>
          <a:noFill/>
        </p:spPr>
        <p:txBody>
          <a:bodyPr>
            <a:spAutoFit/>
          </a:bodyPr>
          <a:lstStyle/>
          <a:p>
            <a:pPr fontAlgn="auto">
              <a:spcBef>
                <a:spcPts val="0"/>
              </a:spcBef>
              <a:spcAft>
                <a:spcPts val="0"/>
              </a:spcAft>
              <a:defRPr/>
            </a:pPr>
            <a:r>
              <a:rPr lang="sl-SI" dirty="0">
                <a:solidFill>
                  <a:schemeClr val="tx2">
                    <a:lumMod val="60000"/>
                    <a:lumOff val="40000"/>
                  </a:schemeClr>
                </a:solidFill>
                <a:latin typeface="+mn-lt"/>
              </a:rPr>
              <a:t>Vikingi so že od samega začetka gradili ladje. Bile so najboljše daleč na okoli. Velika razlika je bila med trgovskimi in bojnimi ladjami. Bojne ladje so bile zelo dolge in ozke. Bile so zelo hitre in okretne. Na kljunu so imele izrezljano glavo zmaja. Trgovske ladje pa so bile kratke in široke, da so trgovci na njih lahko prevažali blago. Najdlje na zahod so prišli norveški Vikingi, ki naj bi celo prišli do Amerike.</a:t>
            </a:r>
          </a:p>
          <a:p>
            <a:pPr fontAlgn="auto">
              <a:spcBef>
                <a:spcPts val="0"/>
              </a:spcBef>
              <a:spcAft>
                <a:spcPts val="0"/>
              </a:spcAft>
              <a:defRPr/>
            </a:pPr>
            <a:br>
              <a:rPr lang="sl-SI" dirty="0">
                <a:solidFill>
                  <a:schemeClr val="tx2">
                    <a:lumMod val="60000"/>
                    <a:lumOff val="40000"/>
                  </a:schemeClr>
                </a:solidFill>
                <a:latin typeface="+mn-lt"/>
              </a:rPr>
            </a:br>
            <a:endParaRPr lang="sl-SI" dirty="0">
              <a:solidFill>
                <a:schemeClr val="tx2">
                  <a:lumMod val="60000"/>
                  <a:lumOff val="40000"/>
                </a:schemeClr>
              </a:solidFill>
              <a:latin typeface="+mn-lt"/>
            </a:endParaRPr>
          </a:p>
          <a:p>
            <a:pPr fontAlgn="auto">
              <a:spcBef>
                <a:spcPts val="0"/>
              </a:spcBef>
              <a:spcAft>
                <a:spcPts val="0"/>
              </a:spcAft>
              <a:defRPr/>
            </a:pPr>
            <a:endParaRPr lang="sl-SI" dirty="0">
              <a:solidFill>
                <a:schemeClr val="tx2">
                  <a:lumMod val="60000"/>
                  <a:lumOff val="40000"/>
                </a:schemeClr>
              </a:solidFill>
              <a:latin typeface="+mn-lt"/>
            </a:endParaRPr>
          </a:p>
        </p:txBody>
      </p:sp>
      <p:pic>
        <p:nvPicPr>
          <p:cNvPr id="6" name="Slika 5" descr="800px-Gokstad-ship-model.jpg">
            <a:extLst>
              <a:ext uri="{FF2B5EF4-FFF2-40B4-BE49-F238E27FC236}">
                <a16:creationId xmlns:a16="http://schemas.microsoft.com/office/drawing/2014/main" id="{DF3911F4-975E-4BDA-949E-D2A39F8BAB72}"/>
              </a:ext>
            </a:extLst>
          </p:cNvPr>
          <p:cNvPicPr>
            <a:picLocks noChangeAspect="1"/>
          </p:cNvPicPr>
          <p:nvPr/>
        </p:nvPicPr>
        <p:blipFill>
          <a:blip r:embed="rId2" cstate="print"/>
          <a:stretch>
            <a:fillRect/>
          </a:stretch>
        </p:blipFill>
        <p:spPr>
          <a:xfrm>
            <a:off x="571472" y="3429000"/>
            <a:ext cx="2357454" cy="1617564"/>
          </a:xfrm>
          <a:prstGeom prst="rect">
            <a:avLst/>
          </a:prstGeom>
          <a:ln>
            <a:noFill/>
          </a:ln>
          <a:effectLst>
            <a:softEdge rad="112500"/>
          </a:effectLst>
        </p:spPr>
      </p:pic>
      <p:pic>
        <p:nvPicPr>
          <p:cNvPr id="7" name="Slika 6" descr="Vikingship.jpg">
            <a:extLst>
              <a:ext uri="{FF2B5EF4-FFF2-40B4-BE49-F238E27FC236}">
                <a16:creationId xmlns:a16="http://schemas.microsoft.com/office/drawing/2014/main" id="{14412B6A-6278-4EB3-98BB-7D53B8722486}"/>
              </a:ext>
            </a:extLst>
          </p:cNvPr>
          <p:cNvPicPr>
            <a:picLocks noChangeAspect="1"/>
          </p:cNvPicPr>
          <p:nvPr/>
        </p:nvPicPr>
        <p:blipFill>
          <a:blip r:embed="rId3"/>
          <a:stretch>
            <a:fillRect/>
          </a:stretch>
        </p:blipFill>
        <p:spPr>
          <a:xfrm>
            <a:off x="3143240" y="3429000"/>
            <a:ext cx="2500330" cy="1621253"/>
          </a:xfrm>
          <a:prstGeom prst="rect">
            <a:avLst/>
          </a:prstGeom>
          <a:ln>
            <a:noFill/>
          </a:ln>
          <a:effectLst>
            <a:softEdge rad="112500"/>
          </a:effectLst>
        </p:spPr>
      </p:pic>
      <p:pic>
        <p:nvPicPr>
          <p:cNvPr id="8" name="Slika 7" descr="viking.jpg">
            <a:extLst>
              <a:ext uri="{FF2B5EF4-FFF2-40B4-BE49-F238E27FC236}">
                <a16:creationId xmlns:a16="http://schemas.microsoft.com/office/drawing/2014/main" id="{3BCC609F-9C43-4734-8FD0-52899D179EDE}"/>
              </a:ext>
            </a:extLst>
          </p:cNvPr>
          <p:cNvPicPr>
            <a:picLocks noChangeAspect="1"/>
          </p:cNvPicPr>
          <p:nvPr/>
        </p:nvPicPr>
        <p:blipFill>
          <a:blip r:embed="rId4"/>
          <a:stretch>
            <a:fillRect/>
          </a:stretch>
        </p:blipFill>
        <p:spPr>
          <a:xfrm>
            <a:off x="5857884" y="3429000"/>
            <a:ext cx="2786082" cy="1643074"/>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E38B73-9251-4CB2-86E5-52A890DF04CC}"/>
              </a:ext>
            </a:extLst>
          </p:cNvPr>
          <p:cNvSpPr>
            <a:spLocks noGrp="1"/>
          </p:cNvSpPr>
          <p:nvPr>
            <p:ph type="title"/>
          </p:nvPr>
        </p:nvSpPr>
        <p:spPr/>
        <p:txBody>
          <a:bodyPr rtlCol="0">
            <a:normAutofit/>
          </a:bodyPr>
          <a:lstStyle/>
          <a:p>
            <a:pPr eaLnBrk="1" fontAlgn="auto" hangingPunct="1">
              <a:spcAft>
                <a:spcPts val="0"/>
              </a:spcAft>
              <a:defRPr/>
            </a:pPr>
            <a:r>
              <a:rPr lang="sl-SI" dirty="0">
                <a:solidFill>
                  <a:schemeClr val="bg1">
                    <a:lumMod val="75000"/>
                  </a:schemeClr>
                </a:solidFill>
              </a:rPr>
              <a:t>Konec vikinškega obdobja</a:t>
            </a:r>
          </a:p>
        </p:txBody>
      </p:sp>
      <p:sp>
        <p:nvSpPr>
          <p:cNvPr id="5" name="PoljeZBesedilom 4">
            <a:extLst>
              <a:ext uri="{FF2B5EF4-FFF2-40B4-BE49-F238E27FC236}">
                <a16:creationId xmlns:a16="http://schemas.microsoft.com/office/drawing/2014/main" id="{0B42C8C0-9B39-49C2-952F-28FE0A572D86}"/>
              </a:ext>
            </a:extLst>
          </p:cNvPr>
          <p:cNvSpPr txBox="1"/>
          <p:nvPr/>
        </p:nvSpPr>
        <p:spPr>
          <a:xfrm>
            <a:off x="1357313" y="2071688"/>
            <a:ext cx="6500812" cy="1477962"/>
          </a:xfrm>
          <a:prstGeom prst="rect">
            <a:avLst/>
          </a:prstGeom>
          <a:noFill/>
        </p:spPr>
        <p:txBody>
          <a:bodyPr>
            <a:spAutoFit/>
          </a:bodyPr>
          <a:lstStyle/>
          <a:p>
            <a:pPr fontAlgn="auto">
              <a:spcBef>
                <a:spcPts val="0"/>
              </a:spcBef>
              <a:spcAft>
                <a:spcPts val="0"/>
              </a:spcAft>
              <a:defRPr/>
            </a:pPr>
            <a:r>
              <a:rPr lang="sl-SI" dirty="0">
                <a:solidFill>
                  <a:schemeClr val="tx2">
                    <a:lumMod val="60000"/>
                    <a:lumOff val="40000"/>
                  </a:schemeClr>
                </a:solidFill>
                <a:latin typeface="+mn-lt"/>
              </a:rPr>
              <a:t>Konec vikinške dobe naj bi bil z letnico 1066, ko je normanski vojvoda Viljem Osvajalec v bitki pri Hastingsu premagal angleške Vikinge in postal angleški kralj. Nekako v tem obdobju pa tudi druga vikinška plemena po Evropi izginejo in se »stopijo« z okolico. Tako je po tristo letih izginila ena najuspešnejših civilizacij Evrope.</a:t>
            </a:r>
          </a:p>
        </p:txBody>
      </p:sp>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401</Words>
  <Application>Microsoft Office PowerPoint</Application>
  <PresentationFormat>On-screen Show (4:3)</PresentationFormat>
  <Paragraphs>19</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Officeova tema</vt:lpstr>
      <vt:lpstr>Vikingi</vt:lpstr>
      <vt:lpstr> Izvor </vt:lpstr>
      <vt:lpstr>PowerPoint Presentation</vt:lpstr>
      <vt:lpstr>Širitev Vikinškega vpliva </vt:lpstr>
      <vt:lpstr>PowerPoint Presentation</vt:lpstr>
      <vt:lpstr>Bogovi </vt:lpstr>
      <vt:lpstr>Ladjevje </vt:lpstr>
      <vt:lpstr>Konec vikinškega obdobja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2019-06-03T09:16:57Z</dcterms:created>
  <dcterms:modified xsi:type="dcterms:W3CDTF">2019-06-03T09:16:57Z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