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3" r:id="rId8"/>
    <p:sldId id="264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60D422-D913-44B7-888B-333A9A565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C97E2D42-DCCE-4BFC-A2CC-852EF641014C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93DDA-1BB2-4333-A376-14C0B892BD30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CBDC3-1599-41AD-B127-10D26D5613C1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AE3633-3505-45EA-960E-7F637E703F45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9C730-FE0B-4DB2-A245-5D96CB09DEA7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0A6BE-0B48-44F9-9AEF-7F895E95492D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2A863B-083F-4C5B-AAEE-CC4E42D8EB3D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CCF1A51-642C-4168-A0D8-7E68F978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C4A3-40E5-4476-AE7C-CE7A4C88C741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BC5B01-CE72-4F9B-9A75-05503CA8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2B59AF-BAAF-41EA-95FB-1DA8D50F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693122"/>
                </a:solidFill>
              </a:defRPr>
            </a:lvl1pPr>
          </a:lstStyle>
          <a:p>
            <a:fld id="{06D2499E-4823-4A16-8636-BC9EF30F5FD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2881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19A11-2706-4390-AD8F-4405D74E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FF7C-27B9-43AB-B8A0-2401C1FE40ED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A06FB-7146-4529-A3C4-2A59F563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3830-34AF-4D9C-BDE6-6FD9D3D3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36F91-BC7F-4B9C-91A7-F65B48667FA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3969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3354CA-52A1-4573-AC57-B1CF52AD7198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44AF83-9973-47BB-88A1-C56132E75CCF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452A95C-2832-4465-BCD3-C68AE374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A7DB-F4FC-4C4F-9017-674F5FFA34D5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8D210A-6C27-430F-9F6C-D52CB36E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08CE9A-42F1-4B03-B324-5BD25716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89893-74BA-435A-8EED-54BE9849F6C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0574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549C8-B550-4C85-9A4B-E42ACE46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D86C-8D3A-493B-BB56-809088401BDA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B1D1-C68C-498B-BC62-FDB0C718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D0A6A-187B-42B4-A67C-136C9091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96BB-96A4-4668-9DC6-733F0F07B1B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0854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B086F-4D9E-4D38-821F-89AB0A659A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1">
            <a:extLst>
              <a:ext uri="{FF2B5EF4-FFF2-40B4-BE49-F238E27FC236}">
                <a16:creationId xmlns:a16="http://schemas.microsoft.com/office/drawing/2014/main" id="{ECC5C82E-E6A6-48F3-9843-0ACFC9C0C4A3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8086E-C9FC-4568-B9E9-E4E14C76AB62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EAEF2-C7F8-45B6-AE2D-B14346F16DBE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408BE-9BF5-4724-AD1E-2EDDE66EADE7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306FDF-3C17-4C5E-974D-4FB00E93970D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0927E9F-8C8E-4C50-8E2A-A447159F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BFC9-4CD7-459A-A9B1-5DC52A3195AB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FBC7A27-311F-4009-A58C-D9FA85F5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4E3EFC-7F65-4297-A976-3BB31AAD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E8C1-7E5C-4185-B296-FE31AAA8BD0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0737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734429-4ED4-46E2-8CD9-0B368199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FEDE-5174-413D-8C60-20EA2C71BCA4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559803-2574-41FB-9D57-545476BE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1642C0-B5C6-4007-9C2B-F8F55247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2125-9437-412C-BBFB-4C302D97EA6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7670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80E45A-F353-44B7-883D-B30BAD4A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45C0-1562-4E8D-8A64-A02BC0A33389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A2D3F7-58B8-4437-91D4-A3F0569F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5296F0-3BAE-4181-9FE4-2DBD0D32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90EA-A218-4C33-BD4B-34E0D5331C9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5682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0E6CB8-CE27-4FA7-903F-39B33750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FE7C-5B8F-4C3B-B676-9D23FCB625BB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0414E1-80C9-4981-A4A0-F91F3018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25F825-29E6-4609-8631-59D80A2E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6575D-0BBD-423B-9AED-343BCFA5EC1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298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82EE2-AAD0-4E47-8FA6-429B3B4B8D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1">
            <a:extLst>
              <a:ext uri="{FF2B5EF4-FFF2-40B4-BE49-F238E27FC236}">
                <a16:creationId xmlns:a16="http://schemas.microsoft.com/office/drawing/2014/main" id="{0AB688DF-21D7-489A-B817-A281DF495023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EEB81B8-BF4F-499E-A6EC-CE3CADA8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9942-7A55-4246-8267-8B2313AA7C0D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E9B394A-94E3-4DD3-BC88-9A69590E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F71FC85-3A62-43A8-A5FC-2E37F26A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4E9C1-915C-487A-9FB6-B3E00F0C16D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398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727799-1217-4B67-8A08-56BD772A90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0D80DAE7-5056-4946-9ED9-F380DF24B60C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86778-571D-445F-90CE-9B5FB13D14FA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683B7-CF95-4937-BCE9-6A45096CF3CF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C5C4F75-6AF1-4D19-9C1F-3CB493C3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9A56-5F53-4D42-8C40-AA914351F1A7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B4A6DE1-C477-474C-ADC6-BC333DE6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BE99618-E4D5-459A-A811-DA543272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37D07-7BC1-4E3F-BBA1-1B694CC64C0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2523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615BBE-F8C6-4699-9B58-1ACF5DCCC7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2BFEF9A2-3371-4A0A-982A-4B961BBE5F82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71D75-9E58-4C75-B633-B47D54763D6D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6F3C3A-81DB-4DE6-BD3A-D93C6AFC857D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3E4B0-E56C-4C91-901C-4E764973723B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7733B4-60BF-46A2-800F-5F8AE65DA391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AF868CA-B90A-4935-8F5F-BACC0D35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904D-AFF9-4E55-8B92-290B1BAF5CD4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28A620B-A65A-4B0B-A55A-9192EF977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409552-D07B-4D8F-B0CE-88FF51AD977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E3D83BC8-4C94-44DB-8E06-E0B916DD4D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D150EC-7998-4AB7-B5DA-BBC9EECECD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57B256DC-1565-4F31-A3F9-4FC26591AB45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E161622-8307-4778-B9CB-54359381DB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FDE81-9917-4C14-A86E-A792D97BB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B55D7-B218-4944-B7FA-8013F57BE088}" type="datetimeFigureOut">
              <a:rPr lang="en-US"/>
              <a:pPr>
                <a:defRPr/>
              </a:pPr>
              <a:t>6/3/2019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1A0C0-C2A3-4597-8A8D-449B290AE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457FC-2870-4EA7-89E7-C46871603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D0D78-D79C-452B-BB3B-E45343583167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9ED486-391E-4F0E-A287-0BEFDC863CD3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25A9FC-BB49-4CC3-82DD-331ABC63D029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15191-D624-40CA-849B-9B29B69B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15" r:id="rId4"/>
    <p:sldLayoutId id="2147483716" r:id="rId5"/>
    <p:sldLayoutId id="2147483717" r:id="rId6"/>
    <p:sldLayoutId id="2147483721" r:id="rId7"/>
    <p:sldLayoutId id="2147483722" r:id="rId8"/>
    <p:sldLayoutId id="2147483723" r:id="rId9"/>
    <p:sldLayoutId id="2147483718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9E493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9E4934"/>
          </a:solidFill>
          <a:latin typeface="Book Antiqua" panose="02040602050305030304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928B70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7706B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94734E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kings" TargetMode="External"/><Relationship Id="rId2" Type="http://schemas.openxmlformats.org/officeDocument/2006/relationships/hyperlink" Target="http://sl.wikipedia.org/wiki/Viking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ear7medievalfuedal.wikispaces.com/Vikings" TargetMode="External"/><Relationship Id="rId4" Type="http://schemas.openxmlformats.org/officeDocument/2006/relationships/hyperlink" Target="http://vallepajares.files.wordpress.com/2010/01/165665_2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DA05-37F8-4197-89A3-DE3E8A50C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0" y="1322388"/>
            <a:ext cx="3168650" cy="12239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itchFamily="2" charset="-79"/>
              </a:rPr>
              <a:t>VIKINGI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itchFamily="2" charset="-79"/>
            </a:endParaRP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771EE6EC-EAC7-43C3-9C94-1F47280C4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3859213"/>
            <a:ext cx="273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/>
              <a:t>Zgodovina, oktober 2013</a:t>
            </a:r>
            <a:endParaRPr lang="en-US" altLang="sl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80502-3DC5-4A8C-B83F-62EA9C0F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4813"/>
            <a:ext cx="1646238" cy="230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3AE8-39BF-4D83-9BA7-CFA85C2C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Konec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vikinškega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obdobja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AC8423-2D20-4425-B67B-B1BE7097D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738" y="1844675"/>
            <a:ext cx="4762500" cy="3316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Content Placeholder 7">
            <a:extLst>
              <a:ext uri="{FF2B5EF4-FFF2-40B4-BE49-F238E27FC236}">
                <a16:creationId xmlns:a16="http://schemas.microsoft.com/office/drawing/2014/main" id="{0F3D3E09-1AF2-40F1-B26B-3DBD90E04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8" y="1773238"/>
            <a:ext cx="3600450" cy="4406900"/>
          </a:xfrm>
        </p:spPr>
        <p:txBody>
          <a:bodyPr/>
          <a:lstStyle/>
          <a:p>
            <a:r>
              <a:rPr lang="sl-SI" altLang="sl-SI" sz="2400"/>
              <a:t>povezali in mešali z okoliškim prebivalstvom</a:t>
            </a:r>
          </a:p>
          <a:p>
            <a:r>
              <a:rPr lang="sl-SI" altLang="sl-SI" sz="2400"/>
              <a:t>prevzeli krščanstvo in druge navade</a:t>
            </a:r>
          </a:p>
          <a:p>
            <a:r>
              <a:rPr lang="sl-SI" altLang="sl-SI" sz="2400"/>
              <a:t>bitka</a:t>
            </a:r>
            <a:r>
              <a:rPr lang="en-US" altLang="sl-SI" sz="2400"/>
              <a:t> </a:t>
            </a:r>
            <a:r>
              <a:rPr lang="sl-SI" altLang="sl-SI" sz="2400"/>
              <a:t>pri</a:t>
            </a:r>
            <a:r>
              <a:rPr lang="en-US" altLang="sl-SI" sz="2400"/>
              <a:t> </a:t>
            </a:r>
            <a:r>
              <a:rPr lang="sl-SI" altLang="sl-SI" sz="2400"/>
              <a:t>Hastingsu (konec Vikinškega obdobja)</a:t>
            </a:r>
            <a:endParaRPr lang="en-US" altLang="sl-SI" sz="2400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5C6B-C68E-4ADB-A706-DD600647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VIRI IN LITERATURA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C85B430-68AB-4BE2-8636-B7D0AF1A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9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1400"/>
              <a:t>Literarni viri:</a:t>
            </a:r>
          </a:p>
          <a:p>
            <a:r>
              <a:rPr lang="sl-SI" altLang="sl-SI" sz="1400"/>
              <a:t>Haywood, John. </a:t>
            </a:r>
            <a:r>
              <a:rPr lang="sl-SI" altLang="sl-SI" sz="1400" i="1"/>
              <a:t>Historical atlas of the Vikings. </a:t>
            </a:r>
            <a:r>
              <a:rPr lang="sl-SI" altLang="sl-SI" sz="1400"/>
              <a:t>London, 1995.</a:t>
            </a:r>
          </a:p>
          <a:p>
            <a:r>
              <a:rPr lang="sl-SI" altLang="sl-SI" sz="1400"/>
              <a:t>Konstam, Angus. </a:t>
            </a:r>
            <a:r>
              <a:rPr lang="sl-SI" altLang="sl-SI" sz="1400" i="1"/>
              <a:t>Historical atlas of the Viking world. </a:t>
            </a:r>
            <a:r>
              <a:rPr lang="sl-SI" altLang="sl-SI" sz="1400"/>
              <a:t>London, 2004.</a:t>
            </a:r>
          </a:p>
          <a:p>
            <a:r>
              <a:rPr lang="sl-SI" altLang="sl-SI" sz="1400"/>
              <a:t>Logan, F. Donald. </a:t>
            </a:r>
            <a:r>
              <a:rPr lang="sl-SI" altLang="sl-SI" sz="1400" i="1"/>
              <a:t>The Vikings in history. </a:t>
            </a:r>
            <a:r>
              <a:rPr lang="sl-SI" altLang="sl-SI" sz="1400"/>
              <a:t>London, 1995.</a:t>
            </a:r>
          </a:p>
          <a:p>
            <a:r>
              <a:rPr lang="en-US" altLang="sl-SI" sz="1400"/>
              <a:t>Pörtner</a:t>
            </a:r>
            <a:r>
              <a:rPr lang="sl-SI" altLang="sl-SI" sz="1400"/>
              <a:t>, Rudolf. </a:t>
            </a:r>
            <a:r>
              <a:rPr lang="sl-SI" altLang="sl-SI" sz="1400" i="1"/>
              <a:t>Vikingi. </a:t>
            </a:r>
            <a:r>
              <a:rPr lang="sl-SI" altLang="sl-SI" sz="1400"/>
              <a:t>Ljubljana, 1982.</a:t>
            </a:r>
          </a:p>
          <a:p>
            <a:r>
              <a:rPr lang="sl-SI" altLang="sl-SI" sz="1400"/>
              <a:t>Mlacović, Dušan in Urankar, Nataša. </a:t>
            </a:r>
            <a:r>
              <a:rPr lang="sl-SI" altLang="sl-SI" sz="1400" i="1"/>
              <a:t>Zgodovina 2. </a:t>
            </a:r>
            <a:r>
              <a:rPr lang="sl-SI" altLang="sl-SI" sz="1400"/>
              <a:t>Ljubljana, 2010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1400"/>
              <a:t>Internetni viri:</a:t>
            </a:r>
          </a:p>
          <a:p>
            <a:r>
              <a:rPr lang="sl-SI" altLang="sl-SI" sz="1400">
                <a:hlinkClick r:id="rId2"/>
              </a:rPr>
              <a:t>http://sl.wikipedia.org/wiki/Vikingi</a:t>
            </a:r>
            <a:endParaRPr lang="sl-SI" altLang="sl-SI" sz="1400"/>
          </a:p>
          <a:p>
            <a:r>
              <a:rPr lang="sl-SI" altLang="sl-SI" sz="1400">
                <a:hlinkClick r:id="rId3"/>
              </a:rPr>
              <a:t>http://en.wikipedia.org/wiki/Vikings</a:t>
            </a:r>
            <a:endParaRPr lang="sl-SI" altLang="sl-SI" sz="1400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1600"/>
              <a:t>Slikovni viri:</a:t>
            </a:r>
          </a:p>
          <a:p>
            <a:r>
              <a:rPr lang="sl-SI" altLang="sl-SI" sz="1400"/>
              <a:t>Angus Konstam, </a:t>
            </a:r>
            <a:r>
              <a:rPr lang="en-US" altLang="sl-SI" sz="1400" i="1"/>
              <a:t>Historical atlas of the Viking world</a:t>
            </a:r>
            <a:r>
              <a:rPr lang="sl-SI" altLang="sl-SI" sz="1400" i="1"/>
              <a:t> </a:t>
            </a:r>
            <a:r>
              <a:rPr lang="sl-SI" altLang="sl-SI" sz="1400"/>
              <a:t>(London, 2004), 19, 23,45 ,57,117,123</a:t>
            </a:r>
          </a:p>
          <a:p>
            <a:r>
              <a:rPr lang="en-US" altLang="sl-SI" sz="1400"/>
              <a:t>John Haywood</a:t>
            </a:r>
            <a:r>
              <a:rPr lang="en-US" altLang="sl-SI" sz="1400" i="1"/>
              <a:t>, Historical atlas of the Vikings </a:t>
            </a:r>
            <a:r>
              <a:rPr lang="en-US" altLang="sl-SI" sz="1400"/>
              <a:t>(London, 1995), </a:t>
            </a:r>
            <a:r>
              <a:rPr lang="sl-SI" altLang="sl-SI" sz="1400"/>
              <a:t>26, 27, 44, 45, 84, 85</a:t>
            </a:r>
          </a:p>
          <a:p>
            <a:r>
              <a:rPr lang="sl-SI" altLang="sl-SI" sz="1400">
                <a:hlinkClick r:id="rId4"/>
              </a:rPr>
              <a:t>http://vallepajares.files.wordpress.com/2010/01/165665_21.jpg</a:t>
            </a:r>
            <a:endParaRPr lang="sl-SI" altLang="sl-SI" sz="1400"/>
          </a:p>
          <a:p>
            <a:r>
              <a:rPr lang="sl-SI" altLang="sl-SI" sz="1400">
                <a:hlinkClick r:id="rId5"/>
              </a:rPr>
              <a:t>http://year7medievalfuedal.wikispaces.com/Vikings</a:t>
            </a:r>
            <a:endParaRPr lang="sl-SI" altLang="sl-SI" sz="1400"/>
          </a:p>
          <a:p>
            <a:endParaRPr lang="sl-SI" altLang="sl-SI" sz="1400"/>
          </a:p>
          <a:p>
            <a:endParaRPr lang="sl-SI" altLang="sl-SI" sz="1400"/>
          </a:p>
          <a:p>
            <a:endParaRPr lang="sl-SI" altLang="sl-SI" sz="1400" i="1"/>
          </a:p>
          <a:p>
            <a:endParaRPr lang="en-US" altLang="sl-SI" sz="1400" i="1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433A-5FFA-4646-86F1-DE58DECE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Struktura družbe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055407-F4D3-4690-ACED-E7CC2B39BB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825" y="1844675"/>
            <a:ext cx="5181600" cy="4183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Content Placeholder 9">
            <a:extLst>
              <a:ext uri="{FF2B5EF4-FFF2-40B4-BE49-F238E27FC236}">
                <a16:creationId xmlns:a16="http://schemas.microsoft.com/office/drawing/2014/main" id="{4630CAFE-3241-4241-A55D-3F3B2B80D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844675"/>
            <a:ext cx="3106737" cy="4281488"/>
          </a:xfrm>
        </p:spPr>
        <p:txBody>
          <a:bodyPr/>
          <a:lstStyle/>
          <a:p>
            <a:r>
              <a:rPr lang="sl-SI" altLang="sl-SI" sz="2400"/>
              <a:t>poglavarji</a:t>
            </a:r>
          </a:p>
          <a:p>
            <a:r>
              <a:rPr lang="sl-SI" altLang="sl-SI" sz="2400"/>
              <a:t>svobodni ljudje</a:t>
            </a:r>
          </a:p>
          <a:p>
            <a:r>
              <a:rPr lang="sl-SI" altLang="sl-SI" sz="2400"/>
              <a:t>sužnji</a:t>
            </a:r>
            <a:endParaRPr lang="en-US" altLang="sl-SI" sz="2400"/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8125-D52C-496F-8819-7B079F8C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gospodarstvo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88C8E-A591-4CA7-BBBD-D25B12226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kmetijstvo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poljedeljstvo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ribolov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lovljenje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E78984-542C-4632-AD00-385ACFA2CC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9338" y="1671638"/>
            <a:ext cx="3716337" cy="4641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893EE-66EB-45BA-AF92-57F2C03E8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076700"/>
            <a:ext cx="3824288" cy="220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D900-1D54-4C03-BCDF-B84FD8A6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Vera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124D6-D309-4F3E-81EF-FD4CB2AEA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738" y="1719263"/>
            <a:ext cx="4603750" cy="4406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politeisti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vladar vseh bogov </a:t>
            </a:r>
            <a:r>
              <a:rPr lang="sl-SI" sz="2400" dirty="0">
                <a:sym typeface="Wingdings" panose="05000000000000000000" pitchFamily="2" charset="2"/>
              </a:rPr>
              <a:t></a:t>
            </a:r>
            <a:r>
              <a:rPr lang="sl-SI" sz="2400" dirty="0"/>
              <a:t> Odin(bog modrosti, vojne, zmage, magije, poezije, lova)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EA8FE1-BB0A-41E2-95F6-8912078A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4005263"/>
            <a:ext cx="4603750" cy="240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0DDE63-4D24-4F6D-BFA3-3D54139F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1700213"/>
            <a:ext cx="3179762" cy="487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3A87-D40D-4B1F-8D5A-914764EF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Grobovi in posmrtno življenje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Content Placeholder 4">
            <a:extLst>
              <a:ext uri="{FF2B5EF4-FFF2-40B4-BE49-F238E27FC236}">
                <a16:creationId xmlns:a16="http://schemas.microsoft.com/office/drawing/2014/main" id="{21C6327B-7C2A-41A8-A97E-C620872ED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8" y="2205038"/>
            <a:ext cx="2706687" cy="3687762"/>
          </a:xfrm>
        </p:spPr>
        <p:txBody>
          <a:bodyPr/>
          <a:lstStyle/>
          <a:p>
            <a:r>
              <a:rPr lang="sl-SI" altLang="sl-SI"/>
              <a:t>posmrtno življenje</a:t>
            </a:r>
          </a:p>
          <a:p>
            <a:r>
              <a:rPr lang="sl-SI" altLang="sl-SI"/>
              <a:t>v grobove shranjevali orožje, orodje, celo ladje in konje</a:t>
            </a:r>
          </a:p>
          <a:p>
            <a:r>
              <a:rPr lang="sl-SI" altLang="sl-SI"/>
              <a:t>pokop v ladjah</a:t>
            </a:r>
            <a:endParaRPr lang="en-US" altLang="sl-SI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44BEB4-ECE2-47BA-A9FC-F40B620970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276600" y="2349500"/>
            <a:ext cx="5546725" cy="3816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E24C-09A2-4B25-9CB6-C0DB7EE5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Vloga žensk v vikinškem obdobju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D281FC-2AD6-43EB-B412-1E376C022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450" y="1916113"/>
            <a:ext cx="2706688" cy="4210050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Veliko pravic: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kuhale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pletle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nabirale sadeže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skrbele za družino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319CBC-CB78-4A53-B09B-338FD9C6DA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16463" y="3783013"/>
            <a:ext cx="4041775" cy="2651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1A4760-10C3-41D2-A6D2-09FB9FA9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758950"/>
            <a:ext cx="324008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5A055C-98B0-43BA-B298-724D5279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75" y="1733550"/>
            <a:ext cx="1450975" cy="474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2E1-7277-4E36-B101-B991AB9A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Ladjevje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AEB415C7-0AC8-43E7-97BE-5097D3D5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9475" y="1844675"/>
            <a:ext cx="2849563" cy="3687763"/>
          </a:xfrm>
        </p:spPr>
        <p:txBody>
          <a:bodyPr/>
          <a:lstStyle/>
          <a:p>
            <a:r>
              <a:rPr lang="sl-SI" altLang="sl-SI" sz="2000"/>
              <a:t>dolge in ozke(zmajevske ladje)</a:t>
            </a:r>
          </a:p>
          <a:p>
            <a:r>
              <a:rPr lang="sl-SI" altLang="sl-SI" sz="2000"/>
              <a:t>izredno hitre, nezanesljive</a:t>
            </a:r>
          </a:p>
          <a:p>
            <a:r>
              <a:rPr lang="sl-SI" altLang="sl-SI" sz="2000"/>
              <a:t>peljale 30-40 mož</a:t>
            </a:r>
          </a:p>
          <a:p>
            <a:r>
              <a:rPr lang="sl-SI" altLang="sl-SI" sz="2000"/>
              <a:t>dolge 22 m in široke 5 m</a:t>
            </a:r>
          </a:p>
          <a:p>
            <a:endParaRPr lang="sl-SI" altLang="sl-SI" sz="200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88C7FC-CC3B-4DAE-8104-32C840D79B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84888" y="1773238"/>
            <a:ext cx="2808287" cy="37433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FCB8CA-C39C-4140-AD45-A91EF0228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700213"/>
            <a:ext cx="3294063" cy="443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C4F0-A9B4-4FB7-9155-8E962AFD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Vojaki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D9FA2-AE6D-4C0F-98ED-B7D0E787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1687513"/>
            <a:ext cx="1614488" cy="499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Content Placeholder 3">
            <a:extLst>
              <a:ext uri="{FF2B5EF4-FFF2-40B4-BE49-F238E27FC236}">
                <a16:creationId xmlns:a16="http://schemas.microsoft.com/office/drawing/2014/main" id="{C6635B77-2D45-484E-B574-9CAB00D24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5375" y="1989138"/>
            <a:ext cx="3392488" cy="4608512"/>
          </a:xfrm>
        </p:spPr>
        <p:txBody>
          <a:bodyPr/>
          <a:lstStyle/>
          <a:p>
            <a:r>
              <a:rPr lang="sl-SI" altLang="sl-SI" sz="2000"/>
              <a:t>dobri in neustrašni vojaki</a:t>
            </a:r>
          </a:p>
          <a:p>
            <a:r>
              <a:rPr lang="sl-SI" altLang="sl-SI" sz="2000"/>
              <a:t>hitri, pogumni, gibčni in disciplinirani</a:t>
            </a:r>
          </a:p>
          <a:p>
            <a:r>
              <a:rPr lang="sl-SI" altLang="sl-SI" sz="2000"/>
              <a:t>boj na daljavo </a:t>
            </a:r>
            <a:r>
              <a:rPr lang="sl-SI" altLang="sl-SI" sz="2000">
                <a:sym typeface="Wingdings" panose="05000000000000000000" pitchFamily="2" charset="2"/>
              </a:rPr>
              <a:t></a:t>
            </a:r>
            <a:r>
              <a:rPr lang="sl-SI" altLang="sl-SI" sz="2000"/>
              <a:t> sulice in loki</a:t>
            </a:r>
          </a:p>
          <a:p>
            <a:r>
              <a:rPr lang="sl-SI" altLang="sl-SI" sz="2000"/>
              <a:t>zaščita </a:t>
            </a:r>
            <a:r>
              <a:rPr lang="sl-SI" altLang="sl-SI" sz="2000">
                <a:sym typeface="Wingdings" panose="05000000000000000000" pitchFamily="2" charset="2"/>
              </a:rPr>
              <a:t></a:t>
            </a:r>
            <a:r>
              <a:rPr lang="sl-SI" altLang="sl-SI" sz="2000"/>
              <a:t>čelada in ščit</a:t>
            </a:r>
          </a:p>
          <a:p>
            <a:r>
              <a:rPr lang="sl-SI" altLang="sl-SI" sz="2000"/>
              <a:t>boj na blizu </a:t>
            </a:r>
            <a:r>
              <a:rPr lang="sl-SI" altLang="sl-SI" sz="2000">
                <a:sym typeface="Wingdings" panose="05000000000000000000" pitchFamily="2" charset="2"/>
              </a:rPr>
              <a:t></a:t>
            </a:r>
            <a:r>
              <a:rPr lang="sl-SI" altLang="sl-SI" sz="2000"/>
              <a:t>dvorezni meč, bodalo, sekira</a:t>
            </a:r>
          </a:p>
          <a:p>
            <a:endParaRPr lang="sl-SI" altLang="sl-SI"/>
          </a:p>
          <a:p>
            <a:endParaRPr lang="sl-SI" altLang="sl-SI"/>
          </a:p>
          <a:p>
            <a:endParaRPr lang="en-US" altLang="sl-SI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E4CF32-F33E-4582-8CBF-E1C1878991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4213" y="1916113"/>
            <a:ext cx="2747962" cy="42497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65E7-B5F9-497A-9188-FF923E40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OSVAJANJA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0A8012-85A5-45F0-B43A-F289823EF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00213"/>
            <a:ext cx="4248150" cy="44084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A,B,C </a:t>
            </a:r>
            <a:r>
              <a:rPr lang="sl-SI" dirty="0">
                <a:sym typeface="Wingdings" panose="05000000000000000000" pitchFamily="2" charset="2"/>
              </a:rPr>
              <a:t> Norveška, Danska in Švedska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D  Anglija, Škotska in  Irska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E  Francija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F  sredozemsko morje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G Rusija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H  otočje Shetland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I  Ferski otoki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J Islandija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K  Grenlandija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ym typeface="Wingdings" panose="05000000000000000000" pitchFamily="2" charset="2"/>
              </a:rPr>
              <a:t>L  Severna Amerika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398E02-A877-4095-8429-66DB166766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5450" y="2522538"/>
            <a:ext cx="4038600" cy="2800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364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Book Antiqua</vt:lpstr>
      <vt:lpstr>Century Gothic</vt:lpstr>
      <vt:lpstr>Wingdings</vt:lpstr>
      <vt:lpstr>Apothecary</vt:lpstr>
      <vt:lpstr>VIKINGI</vt:lpstr>
      <vt:lpstr>Struktura družbe</vt:lpstr>
      <vt:lpstr>gospodarstvo</vt:lpstr>
      <vt:lpstr>Vera</vt:lpstr>
      <vt:lpstr>Grobovi in posmrtno življenje</vt:lpstr>
      <vt:lpstr>Vloga žensk v vikinškem obdobju</vt:lpstr>
      <vt:lpstr>Ladjevje </vt:lpstr>
      <vt:lpstr>Vojaki</vt:lpstr>
      <vt:lpstr>OSVAJANJA</vt:lpstr>
      <vt:lpstr>Konec vikinškega obdobja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2019-06-03T09:16:58Z</dcterms:created>
  <dcterms:modified xsi:type="dcterms:W3CDTF">2019-06-03T09:16:59Z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