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61" r:id="rId4"/>
    <p:sldId id="271" r:id="rId5"/>
    <p:sldId id="266" r:id="rId6"/>
    <p:sldId id="260" r:id="rId7"/>
    <p:sldId id="259" r:id="rId8"/>
    <p:sldId id="267" r:id="rId9"/>
    <p:sldId id="270" r:id="rId10"/>
    <p:sldId id="268" r:id="rId11"/>
    <p:sldId id="269" r:id="rId12"/>
    <p:sldId id="264" r:id="rId13"/>
    <p:sldId id="272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D550203-BAE9-49BC-A8FF-AAC8D884A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6444D-392C-49A1-8A05-561217B8737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1A3AA0A-79BD-4BE9-B347-A67C1698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4EA69A2-9E98-4E8E-9507-C3D1CD49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B4251-0AA2-45EE-BAD0-8DA970A901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9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8525841-6560-4055-9959-D0015E65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EE9B-4647-4441-AE31-2792A72FCB2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37CCF7A-0994-4796-AB9E-18392DC4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817C173-D677-4880-971B-A94391F5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91F48-0A16-46B6-9BA3-044C7FD0C3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97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B612F20-441C-45EC-B6DD-7B1CD6DC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7064F-C300-4666-965B-2892A53907D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D389BE0-40E0-4790-9953-1C5C30B5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722576D-2AFC-48D8-B9BD-BB023718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25999-E039-425B-8D5B-FD5089DD37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85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90A8E47-D3F8-4C73-BFC2-6FAA2528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15850-BEF1-4B10-819C-A3BF146F00B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A83DE20-B27F-4A81-8E9B-8A1C7208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6779AE3-690C-4CEE-AA0E-72E9EC03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BAD95-F2C8-466A-B3C4-101B772039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2216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51DE547-950F-4A50-A46C-CB333921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7B88-B757-4D9E-9E9B-2F9ED7F3C96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08A2A3A-E4F8-440F-8AAA-9757D901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6234E5C-74A7-4A2D-A516-CEBC8499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E3CA8-EE11-41C2-8BFC-FA2B455B3F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319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A3728BA-FE1B-48BA-B318-F560D8DA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5A4D5-6630-4968-9BCB-0288805DC60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D99462C-DE3E-412B-8CB6-463E2767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DF46A5B-3EC7-49E6-B375-90FF34EC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C8170-D889-425D-B145-897268B752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432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509F6451-8113-42F4-95AD-8DD1264E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2A0C-F1C9-493C-B1A1-49BACF25B4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25F270D-8F96-4DE5-82AE-D4080546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0D22EF82-59E1-4F67-BE39-404DC404C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67FD3-E2DE-405B-8B4C-59A0B73553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866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484A20E-A133-4452-893D-E714D91C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E6215-7F4F-41A5-80AD-3F7929DDFF9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9CF783CD-4913-4CE6-B274-C696CB5EB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350DD898-585E-4774-8DCB-7F40F3C3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F4B4E-3223-4450-B6B9-1A8A23CB4E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585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EF92E812-C786-4F2B-91A8-EB87DA79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4B87-4939-4569-A007-DBC2807C156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3A8615A7-E792-41FF-A6BF-EA9BBBDD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053B771C-CDF1-4EF5-8CED-C9A81AB7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6A4EF-B67D-4487-B633-1952BA71F1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62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3F5A586-436C-42E8-A01F-BA6FC3B2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4833-E612-4DD6-9964-F37D85900F1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E23ACE9-1921-45A9-A90E-9BCD9369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F438BAB-9E6F-4D9F-9A4E-79E9EA5F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40C0E-E12F-49E2-8226-063E5FBA107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161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96F3E59-F089-4724-9FDC-F250C3969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B70AB-8377-44BE-B04D-1D6D8688BCA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DFF8BED-BF46-425D-90EA-B6B066B6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AA7E831D-AA90-4B27-B1A0-96012BF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77C63-BA81-45F0-BC0E-5F7E3FCE51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3108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4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CEBA4187-5A2D-478B-BE97-BAD0631438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BAFD444-B40B-4A9B-9A4E-6172092D3F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C627B56-43B6-45D6-8A73-0264C2F38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DB1134-1754-482D-8511-F41AE34064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10FFDF1-7FED-42E3-BCAB-E1CCEDBBE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CC6F8F7-382D-4A5E-8884-2466A472E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44C727E-D3B0-4248-86D4-F4BDC4452F5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hyperlink" Target="http://www.pinterest.com/thevoiceofboo/scandinavian-viking-art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FEBBE-5654-420F-975E-EBD046547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  <a:ea typeface="MS PGothic" panose="020B0600070205080204" pitchFamily="34" charset="-128"/>
              </a:rPr>
              <a:t>Vikingi / </a:t>
            </a:r>
            <a:br>
              <a:rPr lang="sl-SI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  <a:ea typeface="MS PGothic" panose="020B0600070205080204" pitchFamily="34" charset="-128"/>
              </a:rPr>
            </a:br>
            <a:r>
              <a:rPr lang="sl-SI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  <a:ea typeface="MS PGothic" panose="020B0600070205080204" pitchFamily="34" charset="-128"/>
              </a:rPr>
              <a:t>A </a:t>
            </a:r>
            <a:r>
              <a:rPr lang="sl-SI" sz="7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  <a:ea typeface="MS PGothic" panose="020B0600070205080204" pitchFamily="34" charset="-128"/>
              </a:rPr>
              <a:t>Vikingek</a:t>
            </a:r>
            <a:endParaRPr lang="sl-SI" sz="7200" dirty="0">
              <a:solidFill>
                <a:schemeClr val="tx1">
                  <a:lumMod val="95000"/>
                  <a:lumOff val="5000"/>
                </a:schemeClr>
              </a:solidFill>
              <a:latin typeface="Matura MT Script Capitals" panose="03020802060602070202" pitchFamily="66" charset="0"/>
              <a:ea typeface="MS PGothic" panose="020B0600070205080204" pitchFamily="34" charset="-128"/>
            </a:endParaRPr>
          </a:p>
        </p:txBody>
      </p:sp>
      <p:pic>
        <p:nvPicPr>
          <p:cNvPr id="2051" name="Picture 2" descr="http://www.kidcyber.com.au/IMAGES/viking.jpg">
            <a:extLst>
              <a:ext uri="{FF2B5EF4-FFF2-40B4-BE49-F238E27FC236}">
                <a16:creationId xmlns:a16="http://schemas.microsoft.com/office/drawing/2014/main" id="{C5626852-1E77-4327-9C73-86BFCDB68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610870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16BC45-1136-4924-88C1-490637B2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0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Matura MT Script Capitals" panose="03020802060602070202" pitchFamily="66" charset="0"/>
              </a:rPr>
              <a:t>Verovanje &amp; mitologija/ </a:t>
            </a:r>
            <a:br>
              <a:rPr lang="sl-SI" dirty="0">
                <a:latin typeface="Matura MT Script Capitals" panose="03020802060602070202" pitchFamily="66" charset="0"/>
              </a:rPr>
            </a:br>
            <a:r>
              <a:rPr lang="sl-SI" dirty="0" err="1">
                <a:latin typeface="Matura MT Script Capitals" panose="03020802060602070202" pitchFamily="66" charset="0"/>
              </a:rPr>
              <a:t>Vallás</a:t>
            </a:r>
            <a:r>
              <a:rPr lang="sl-SI" dirty="0">
                <a:latin typeface="Matura MT Script Capitals" panose="03020802060602070202" pitchFamily="66" charset="0"/>
              </a:rPr>
              <a:t> &amp;</a:t>
            </a:r>
            <a:r>
              <a:rPr lang="sl-SI" dirty="0" err="1">
                <a:latin typeface="Matura MT Script Capitals" panose="03020802060602070202" pitchFamily="66" charset="0"/>
              </a:rPr>
              <a:t>mitológia</a:t>
            </a:r>
            <a:endParaRPr lang="sl-SI" dirty="0">
              <a:latin typeface="Matura MT Script Capitals" panose="03020802060602070202" pitchFamily="66" charset="0"/>
            </a:endParaRP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FD4B6F86-BD0F-4679-AC49-F7FE017B2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sz="3000">
                <a:latin typeface="Bell MT" panose="02020503060305020303" pitchFamily="18" charset="0"/>
              </a:rPr>
              <a:t>politeizem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>
                <a:latin typeface="Bell MT" panose="02020503060305020303" pitchFamily="18" charset="0"/>
              </a:rPr>
              <a:t>ODIN: vrhovni bog, bog čarovništva, magije, poezije in vojne (žena Frigg, sin Balder)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>
                <a:latin typeface="Bell MT" panose="02020503060305020303" pitchFamily="18" charset="0"/>
              </a:rPr>
              <a:t>FREYA: boginja ljubezni in plodnosti (brat dvojček Freyr, njun zaščitni znak divja svinja)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>
                <a:latin typeface="Bell MT" panose="02020503060305020303" pitchFamily="18" charset="0"/>
              </a:rPr>
              <a:t>THOR: bog neba, neviht in grmenja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altLang="sl-SI" sz="3000">
                <a:latin typeface="Bell MT" panose="02020503060305020303" pitchFamily="18" charset="0"/>
              </a:rPr>
              <a:t>LOKI: ‚nagajiv, sleparski‘ , ljudje mu niso zaupali (ubil naj bi  Balderja)</a:t>
            </a:r>
          </a:p>
        </p:txBody>
      </p:sp>
      <p:sp>
        <p:nvSpPr>
          <p:cNvPr id="11268" name="AutoShape 2" descr="data:image/jpeg;base64,/9j/4AAQSkZJRgABAQAAAQABAAD/2wCEAAkGBxQTEhUUExQVFhUXGR4aGBgYGBwcHBwdIRocIBkgHx8eICogICElHR0eIjEiJSkrLi4uGh8zODMsNygwLisBCgoKBQUFDgUFDisZExkrKysrKysrKysrKysrKysrKysrKysrKysrKysrKysrKysrKysrKysrKysrKysrKysrK//AABEIANwA5QMBIgACEQEDEQH/xAAcAAACAwEBAQEAAAAAAAAAAAAABgQFBwMCAQj/xABMEAACAgAEBAQDBAQKBwYHAAABAgMRAAQSIQUxQVEGEyJhMnGBBxRCkSNSobEzU2JyksHR0tPwFSRDVIKy4XODk6PC8RY0RGOiw+L/xAAUAQEAAAAAAAAAAAAAAAAAAAAA/8QAFBEBAAAAAAAAAAAAAAAAAAAAAP/aAAwDAQACEQMRAD8A2PBgwYAwYMGAMGDBgDELjM7pBI8fxqLF8jRG31G2JuI/EYDJFIgNF0ZQfmpH9eA9ZTMLIiuvwsAR9cdsUXhXM3Hpogc1/mkBlA9vLZPqH7YvcAYMGPEzEKxUWwB0jua2H1OA94MKfg7jIaSXLPIzupLqXLWwLMbXV+HSVoDs4FaSA2YAwYMQuMZhkiOj42IVfmTuR3IWyB1IA64CbgxzgQqqqSSQACSbJocyepx0wBgwYMAYMGDAGDBgwBgwYMAYMGDAGDBgwBgwYMAYMGDAGDBgwBgGDBgFDhGY0q73XlGZaPQwSyKL7BoSo5cmB7W34SfHkLQsmYiG0zeTOLoEsjLA5va1chSeoZQfhFNXB86J4IZhykjV/wA1BI+h2wEzHwjH3BgMX8RztBmVkyw0vFJpAkpSBZO6qbIse2pZG2XUSdZ4PxLzolcroJVWK3tTCwQdjpI5EgHYggEYXftHyTtHHIqs6IT5iggaQaqTcg+kjet6PzBVPD3HXWGaCNhzCIGDbq7k0rG6ILvYK1pK7jTRDTcjxmCb+DkB9OsdLW61C+gPPt1q8Qo5/PzAADaUCtfQDVqUHqGYhSR2A5EEGk+8qscJBR1aLyWZv4RfUwRVNatL0UJoD4WXti54dw+Ua2EyrI5t7QM1DZAaIo1qYju3PbcL7Biqky+ZUErIkrdFOqIe+4L7+1fXC2/i7MwnTNlZdQO48tiK35PGDGfnfzF7YB5wYQ8n9oZ1VNAAtE2r+qgaJCb6gN/hYnY7Xtil4DxOTOlncPIxB8xGnlhSJuYRFQ8lWrLKxYq53HINWrBhGyPC2RC1RkmgGSJb5b0WDEjcVtue+K6PP5iCWSpzKpNgSSKpoAAlVQhfj2A3vnXPAaVgwnQ+K5NN6A4+pPXsgHLfYHYg4teCeIfPKgxMhOoEgh1BHQsvcb4C8wYMGAMGDBgDBgwYAwYMGAMGDBgDBgwozeKpLfQkbAOy6bIkUKWDEqa1E0KArc16q3BuxBzvGIIjUkyK36uoavoo3P5YVeN+L5ly7HLqGkLVEyoHB7qyF1KOBvZJUhbF3pGbZbiDrIz5yDzX1+YwIMIskklwqN3sBqHI9jgNG8TeJsnnMpNAjTHWtLIIZFVXHqRtbhV9LKDs17YicB8UZkwqkMMIZ1EyhmNKshJYaR2lEii2HLpVYUG8ZwuRry8kagAem30NZJIIA7AbAjmOROPnDPFUUSyMNShC1+kXUhFqQCKYTK7A/qynAN0HjLPK8iSDKsyor6VVx8V0CfMI5itrqxzxKh8eyjQZoETWSAtvQ08z5mkje9gyr88LjeLMs+6RM8jWAQbY3uVBAvarCgc7vniz4X4HmzNGdngg0kGMVrk1A3akFVHqO7DVtyXAO8Ocy+dyhckNBInrGqior1AlTastcwdiLBxg3As0c1mNDNqhUUiMLBBFKSvUlQL7kDkNsa83hBctDmmhnm9eVkjCNpKg6DpbYAkjkN63PfGU/Z5NBlS8mZLqPKRtca69Oq9OoEHmo1ihsB+Qaxk/CSTBZTO+oqLWtK2BpJKxlegA+Sr2FWvhrhiQmf0qJTJTsooMAoMdX00sSf5TSHreFv8A+JsmgLnMy+Ww/RNGGt6I180GmmIBsijzIwyeG59Rk5mgFBPMqJJghPvpAB9wcB18ScfiycQkl31HSiggam0s1WSFUaVJJJA270Dir+JJsyTJmMwPWzNHErEcj6NG4AUbi9Oo1Z6Y3rMZVJNOtEfSbXUoNGiLF8jRIv3x8zWTjkUrIiOpFEMoIrtRwGE/eowrqqqfM+MgnUxPM2N2362b3+eLrgXEUyyqiUP5wAVtWkC+VkURq3O7bi6w5ca+zrJyqWji8uSjp0SMisdq1VfYAkC6wrr9lkwmLJJEqKQQsmtg9dCVcMFF0OpqzzoBFz/ijMlXDl/UQEEW7nahppQSG68z09W2Knib5mGp3glSJhQZ4iVq/VqBJZOVi6sgGjzxovgjwpNk5C0q5dywa5UZ9a2wpFVloKQN979I57U257OJEjSSGlFXsSTZAAAG5JJAAG5JAGAx/hP2lRbFsnAS5UEi9TLq50VJJBYkChZb3xsWWUaRpTQCL00ARt1A69PphD4zxrKEOiwJl5NyMw6QjQxtQ6MpNyBtgSRXMmlOI3Cs6ztJHD5sg9NbsYUdiq00li3vtyHqA1GlDSsGOcCkKoY6mAAY1VmtzXSz0x0wBgwYMAYMGDAGDBgwBgwYMAYo+N+F4MzIszALMo0iQKhJWwaYMpBogUeY3oizd5gwGWeIOHjIWjgCLMuAZ0sWyiTQjq2qiNWsEGjobYUBiXnBk5Y4texRVEDqhZlAKhVpQRIpariOx6AGi+h5nLJIpSRVdG2KsAQfocYjluHoLjdwgRyAill00+ljsATTem2JHXYncHji/jeWCDSmXEk8ax6yleVT0FKqG1qSWUhH0midzW+d8D4WyZiJcyIT5xEUnqLnW+oxSNYoMJQm2+zAHri+ykpib176gJJGPNtLhSbNb+VEK5WX26Va8byiywSBZYvMpXi00rKytaCm3vZGIAr0DbfAQuA8XzcciKKAkOkAZaIAGgbBTSxI3Uij8PTDTleJZxhvJGOtmOrFKfT1NA3dciOxxW5HNxSQGeXSqMgnUHYKZKdg1bgmcSDUKPo+RxA4r4uyygaS8uhSAPhoHobNGiOYBuuvQDxXxzOplZTJMiqU0HRoJt0NbBSRYIYAkXVWCRir8BPl0EmZkjj8oJFbOutl8qMqFQc2YoCK5bMd+q7xDxg+bl8uVNEZbzWp7d2GgRjUqigK1AAAFt73vHJJTLGTpJR22FlQGIVmsdQDLVdvywGleD+IRZWGpco8SvJK9surQJGBRbqypUC9tqW7okRvCmdkZGLMEbzJTM+oximYzIOVgXJMBf6l9cfPvMMH3cZV2eR9EM0bLfnA8iQeRvkQaCsRXKo+St9kkKg6tMpHrMbgAeYu1hbIbqpl257he5jNzfheQWCR+kc6gXBWhoB+FWXmOd8xWJMOamVb8xivIEuDv69raPf8PM/hO++ODZeaJSJ0kMaxrGSG1hlW6+CMna/1b7t0xEg41FEmh6BYlhI3nUdZJBpo6FE8gwHXbAXHnZo+pHk0gGwVTnvt/BgCvTdnviNJxrMR1rkC3V64VYXW+lkkWxuKPY4r4uJqa0TxBkItgxRipNjZjoQ1W1HlftjtHxRGBpoW1FvSZImUWxO4U3YLHZT/ANQsv/iwx15sZIYHSY1c223lqVo7udgQSLxwgnimkjOZzba4yrrGIzFEsgO5JYHXpNru1Dte4p+KM2mBQ3mNBcxPK93dRvu2lkG+/M788dOMZuWOE+SgeNUMCiRybkEdxuRzU6601RoHcGhgL0z5VJWTKRxyzE0wB1BCLG/PSFv1VVKAvPSpvMnw9IwAACR1IH1ocl+Qxy4HkUhiCIFqzuABfqO+wHPn2322xYYAwYMGAMGDBgDBgwYAwYMGAMGDBgDBj4xrADgPuMt4jkVXPzJVfpDItMBWyS3XdnmcBvTVHcCydMmaiDvXI9vr/b067YQ/FzomeV2BIaNSVsghlZla+lENFfyB3rAVPAskHkhRyxVJNpPSWYOEaMkMpFjeiB1787LxkhyoOmeYRHQRpkKm2JB+DTZ9Niud1jnwyM6kayfWWuqvTJW55m9Vg8tz1PpmeKsquekKatMMJCNKB6tdkvp6EqpA1dNT3WAU41GYytRxt5kGYISINbLHmGLR3ZolJLSzv8Xfek49wiWFLzKorGhRdNQ+gOs0fet9uRw4537n96ihy2ZEglgfLy06uUZfXCx07WCZeXVuvSTkY8rmQ6xw/dTGdLLpDMa+M0Og3PUnbleAyngzI7aLBkYbPe60y8gRQJqgSORb2xpOb4LoyixBAQlsCt2WZWJG9D8Ki9qsnYi8Z3meGuJ30rbxuAyD4iUZi7Ud/SRpqr5e2NGyfGTLk0hsMH+Hq1KQCB9CB/xYDt4YRA8LUCzSLoPZUGst76lBUdtLHFY+ekjnaUgswkUlRuSQ3q26+hwT/wBlXNsWvhiVWzHTQEZYuwJIUH8vM/pe+IfGhGjSgP8AE1tINwCoCsu3XWsi/ND3wGjcEJAEkklkqqqoOwWhRr3FEk9z9OXFOHjQZIQWQks8Q3Vib9aDowJLUPi+dHHvgmT1JcinkpCk2u6LRHyor05e9m1fMKtAEEnkq8ycAq+Es+uvMuKKNLpDL+qqKVYAc1Ia+4u9xZxS5fJxyzv/AAbsOIEb0ToDBmHy3YdjqPbDTneG+TcyAKhOqZByU7Aup2NChY7C1oimqvDmSbzNGxaPNTvJyOm2d1vuWWZK9gTgPviPJQx5kFYwqiA+YsS0z6poo1G3XSXA/nHENNcrKZKHmsjyrQGnRKzhB1LKq0eWxY88e+LT6uJzCyNKZdCeVenNSsSeVKFDfMDrWDKKrzQhAAoEtLV1a+Xd1tqDRNXdmHTAOeUj0xop5hQPyGO2DBgDBgwYAwYMGAMGDBgDBgwYAwYMJ/E/HsMGdOWanAVLZNyrlmDK3SwApr+XvWAbzjwzUfmfzP8Abhdy3jSKRHaOHMP5b6GCorU3XcNVDqeQ37HEvh/iHLZkPpdCEbSwZhQYUR16HqORU9sBamYbEGwdva+3sb2+e2En7QYFMmUkuxqeKqur0ORX/dbDvyw1vmE/XX1bUxFGyAAe5J2DD254UPtHT9BFJbAxZhLP4hqSRAG7/GKft+ZBZ49n5MvlmYiiikR2RV76ao3sF5b+xAu13w14fl4ox8zNfo0B9LEkUPUzFQRvZ3Yczv2xpXg/w3l81H52YHm6XoRsbX0rszKdiSSTXLkeuHHP8GiKEJDDqqgdOmtuhWiPoRzwGNeIeFNkssknlgD0yxyqLXUpDKN/UpZRWknYk8xyZMlKi5rzwWCyxiT20yKQ3z9asa5gunfFJ4pyHFRHLkvIc5Q6acES7CmXSTTCmobLZrkLxGyzMeHwrKDDNlpghWVaJhehqo0SA4Vr6L+eAlZ6k4pJLQZZVLo3K/SfM09AyyB7HM6axMPCDDmZqDEAuRWwBGnVsOVtvfdyO2KXNII5jrIZ4pAgIIOkMW1VV3vqNdm+WHri/EtcHwlRLICXWiSha1N8t1iIrvWAU+H5xlkhohSUoXS25Z2o9LYsQOg0c98XOV4LKUSMp8GkEtsLLkDn1Lkkk77G8Vz8NSSOZSdMyK0iVy5xt86Uubrlti94c004k1E2yepbHqJVgtHmb17HuFwEXh+btVEksiih6dVadhtp3rnyvY7YcuBZ1CNGXHmG/W5FKNup33/kiz8sJ+Tfh50vJA5J9VMXC6m9TWlekaiaG+3PtjvmfE0skemJPIiXagNIrsLG4+Ve4PQG/PSRj+FdpX6orEAbH8Cnl/Os++IbRxNGDlVkjl2oQ1QKigJASIyKAGkm6qqxR8HyigXmJlhUjddVSuPl8ag9z6jvsNjiTxnx1BCsMGTjDam0U0ciRxqFJ5aLN7AAdySdsBVPIJJ3OYIjklk1lVdHQiPL6AhKkg29PRIOlWPINi44RRnI31KIg1jcsZdTc+umLUwrZmOKjNzvOkZysas0bXEfPkVVdFIoJKpVqFgorXR3ojEjgvHS+bRMzG8UjrqZSoAZgHUFUA8wKfMYlm2tV33GAfdVc/8AP+e+PeIMecjdiAwOm9wb0kVYNE18Q59/bEzAesGDBgDBgwYAwYMGAMGDBgFri2TZJmdpT5UlECRyEV6CledaWX1AVsyHf1VhXz/hnK5aLzkh1N+MxlmXdySRfrNizs3QC+WGL7UMw8fDZmQ0dUYJ32UyoDy3o3RroThW8FZrMSKVjzOp421GIjatRJBDbepdJ2O1mu5Dhwvw/IM2+e0nKxqTHBHGw1SgOAoZg3xSanJsHbf8OGXjnF44Z2R56bU1xxgu5BGpdKRgtSrV6qtuexwxzRI4jef9Gy2QLPIbNtXI2By3sdxjP85wBJOJP90l3ei+tnbYKCVRVZLFMGt2ILE9asLP74uYzsWmKdVjvW8xZWd41FKsbWoI+IsQPgI21G+P2r5yJci6a1164qAO9CVWIrsFVjpO6kdjhg4Z4fWE3qJCksDpRQGIIYkqoavU3M7EmweeKjhUsMkkkEuXgHlCaR5XXzPgmKsNIr1GwbBPajgFHwR9oEYAjlVW11qC+gghAgqqsUoBrnh8fxvlUXa4gDW4Vu9mtV+3ffEHjXD8o8SOMtlZYzmooXBy/lsPMdVLKwN2NYPLffGbcR8LafNEZKrzA1HkV1Agn32/4fesBok/2kZBASTIzBas7E87rckX+W3TFjwLxTlOLK+VZCrhS2jsFYC1I+FlJWiPpyNYG+VEbJtYJLlefJbUGu52+u/TDjwDL5jJQjiEcZJiIdrK/pEkIRgQDqrcENVDnvgGPxF4cbKzOxCkS2U0IFU6VUch+PSD6bq2YjblXeZNl5Ej1B8uPJ0gqSKLtQWuoDup+a9saFm87HnYlk1DygBNEwsMPQSGb3GmZSv8kYWchCZ/I81H/SFXtdi21OBY9JEihtwPhPvgLLw3lomMRb0yeUVlJNj1Rop9vjZhfcYtY3jvy1cIT/BnlpHm3ERe2w1en+QBhVi4dmFlkRvSqqyyNVjdC8bAdjoBNciDj7leCpmYxJNJm4ppFDSLFBrQUNOkMsZvv8V/TAXWey8vmCKSEIzXc5P6E8yWoCxY/CWG9i9wTIy2ayGUUUWzDpvaLrr5fhHzu+5OFt/AmZeqeZoxRVGpBt/OYlSf+zJxTcY8JTQKy5jO5OCMsCivJu1VVjSBYFjkQedDAWfhzieXjzGcfOhmE0jeWUtoyC3mMlAnf1KbPNTyXe3McbimiljgV/NSM+VAxVddC1KE6hfQfuxkgUoKTM5KYo2pArR+ZdAenzUs7Dl+WDwlxyNHV5ImMsbK1oAjnej6PgYByC1AGtNE2QAd/AHC5FYy5SS4nYvJlpfToLUaPMq6PqFhBYq+QGLPxzw2eWNg6qiWpMsT6bQWWSVqLaAL7C66Xjz4X4vE8oaOZCWN+WaVizAmlLC71agVJ22O94i+N87JmsrOqljGEZbRTRdlpdz+HSWtj0HTUKCb4NyEkWiSREjWaFfKCFqRUJan1GyXElnnslbaRTjGNqqq6f2e2FTgvicTiKIoVkjy8E4JPxXGplVRXSNztz3wzLsa/CPzX+1T+z9wSBj7jxv/AJ/fj3gDBgwYAwYMGAMGDBgKfxfw9p8lPEgt2T0DlbKQyj8wMZR4AAa43LxuGYIWsNVkEHkVZSGUg7XRrGzyEi2HO6o7A+1/uPfbGXeIcokPEfNj/g5xrZSSpEpfTKD2ulY31PPcAhpUHBko6iWJWnY7k8+RN8rvGb8XzbZWdZVDFnBEak7KtirIWwTYtr1Fi+H7w5OHAIkajYC70OXU7kVy7UR0vHL7muuQKt2aLFQVIpAwo7eqTY7co+lYDOc19oIYH06TZ331Gj0Nht9ueJ3gLiCTfemFn0T8j0PlPz3J2/diH9onhdFEiLEEvU8ZUmta0evJWQgFemgkEgFcV/2OZ0xtOzGj6hQUGzUdCv8AP9WAec6tZb2/0hlD/wCdBf7cZ9xrxSpbyowGLNoBHUBRy9rHxHlq5bYffFTTplJAwCtFpnEaRqis0bxup1b6hq0glSCD0o3jNeDRRIGZLoqSXBtpGJPIVyslRGNydt7sg3eDOAZdXDSQnOZr4rI0wxi9goetRH6xW/kKw+ccyU+YgfL+VEscqFGtq+Ja203uPl0wv5OBYVDTytGzixFGxXaq/ACW/nWF7E88U/HeMZfQWjkm8wEEa1Eqnn6dyWF1fMj08jgKfwVBm5cu8MJjX1SqY3YgiVK1R3XIh2ku+bODtztx4ozmTdRmMp6Y1byyTsS5tiGBKsSenPfFD4XlWTM5pHJj1qmbUxHRoKHROVo3bI7v2OgdKw0ZrN5yBdccsWbiY+lmjV29gQFDX0Fk9N8B9yfjSTM69PDpH80ENpc1p+EjZDW1jY8iO+LuXxHNGoRkhy4AoK0gL9vhVWY7/wAkY4ZTK8TzYGuQ5WI810hW58ho9VV3K8zibJwvJ5IWY/PnbkDRJPc/hUfym3+Z2wHhlM5Gt5G2o80VduZtrA72uPk/g/KSC1hjuv4RU3bawerMfe1+eJTvLI8UbEan9dKP0cMY/EQdix2VSbv1EAVQtfDOfEyMyMTHq0x2STpUAW172Tvv7YBUzH2V5cg072a2pQt3uKo0K9O2+KHjP2ZSxKZsrIkTx+oBWYWKo6XJ9PpuwRR26Y2LHGaMNqRwChWiD1BsMD7V+84DA/C2ZhE5jzsbamOhlOlV1AlbIFIGBFMpqze9r6tb8SZZtDMg1IwA0g7FaBr5AKW25k8+hyHjOT8uQyS0xE7ZORnsgsqIUcmj8aWxFEWp2N4ecnn2EQiVrDehaN6QxOmqY/CASbNUpA+GyELhEoTM5a9P6H9FqW2sjK6D6jzFxhhfWh1xoUho86r8Xb590Pfp+0LviDgifdfvEA0yL5T6emtHXfvq20k/2DFvkc0GjVjQNsCRvpZTT/NbBuuYphQ5BYxnpy7i91+Xcf59h1U98RPMCkdAOv6t8vmh79K/KRHJYoiiPiF8v7R7/wDtgOuDBgwBgwYMAYMGDAQ5CRewKknV8u9dR0I+uM/8UcLGbzyQaSxigaRudjXJGE0sCNTFY2CudxrS/hONClPv1+u39g6dVxmvDuKvDxrNxEAPKYzHfw0Il06TfwkM4AA/EevIJnhrOy5WQQy62QMFYlGBVnLaWRT8IaiAuw+GtxWNAhHq0gUBRPtQFAfQAfniM/DAxMrEHY87HWwR+qRyHOqPc4M3xZIwx1hmOwCqTbbCrBI5kcu+Aq/GkHmhlStcQVrNbcyCbBFKQrH2b3xnf2Z6PvWZuhGHkr8SgFiAPewKHyFYdfEU3lZHMTBiW0OQSOYNlLBsEHQOYO31GEn7MQoOYZx6lzCrbfiZ451AYbA3J0O1kYBk8YZ2N43VxclFo4yLdI99Ujb2quQoF18J53eEz7P8mRn44SCfKiZzfInzGVL6dVU13s/Dh24zEwgmkZ0LNGdVqDIBpCHU2+oO5VqoVsRekgq3hjMLDnbf8aeX8N/Ex6/NaI6gtywDV4gyiuxlDM6hF1EE3W2mq9r/AD9sLuY4OF9Ud8rICkGiOdc7ojkL51fPDZxWREACNp8w1Y3DaQSAT3Nmj1vodQx98hXUatiR6frzG3LfatwTexa9IZhw3/VM3l80CGhjenJbZVc1KPcUW27k/SzhhzOTzcsEL15RIBBo6LJUi9m/R6T73iy8T8DBRx8JbYsB6WPTWNx2oi/mwFCq4xI8+WymcTXrMflTEbMHhIXWa6shRqsbfLAM0PinPTUvmqooA6EpyT/K5DbqAD2w18HyqxlQBrc70erVuSxJLEdWO47YQuFcSkjj3SJ3X4XIKnkbJrc7itje/th6yA+45Z81mTqnkr09bPwRL27k+xJ2W8BG8c5wooysZufM7zMNqjo7DsGrQB21nnzv/CXCRl4tAFEc/mdzz37HCfweJ3mM0xJkNOWHKyT6dPQAIqi+lDfnjRcqCF3PuT/n2wEjHCUHWvYhr/ZX9eO2PJO9davAZh414YXy/EY106j5U6dw6MEkv+cAR+eM68McQkd1CdXLsb331qfzDte/7LONc48SM1IgF6gr13VkKc/51kA/i09yQn+AeGRwcVzeVUWRbxnoYSwcAfNWiBNbqXHbAahDlAcp5Tr8MQLgGjr+Ijtdi9+4vCj4fmEckSkkfeQXayQolb9JGB+qTG2kHpSD2LpmZhrSO+Xrc8rr+3t2rGZ+KOJNH5npFAuAu1tojhQhe3w9+YvbAP4cqfbfpuD19I592Qcx6l9psDXWwBA6GwB0o9VP7P3UHhDipzeUSRyGcExs42BZG61yJFMD0Jr2N6sRu+x6ftIHQnqvI8+eAlDHrEdfUAeTDkRy3/eD/miMdxgPuDBgwBgx8LC66nHx2ocwPn/nlgOSjrvv25/K/wBx98ZD484YzcVi8omOUxqyMR+jJEjKoB6a2kCm70k1yIxriSUOVdCOx+fY9D7/AJI/jrhby5jLeSCZGMi86UpS67r1BxzFdQGG4wFv4a8T+bE0b0skdowJFg6tIbY/DZ5+xIJx94PGJ2qRifSHJNG9vlRUkn3rTeE3xNwubKZpMwrozNFcysNIYkkEE0RRFjn1YDTtUzg2ZzMaXJGykXpBWiEvSFogWRSb9edUBgHDxNlE+5uJAWVlCV+quo6b9hqAbpVnGceAch5kefha2/S5dTQsVcgLEAgnvQ5kAV0w1+PjJGiyAF1WKr/WUi5Fs8noahdcl5+qlfwGnmffU1sPMkSQsvpYKvmSV89O2AZvFWbK5EhdDfo3skatSMjIeZJ1XW4Y7a98KviloYM2LtY2tGIskGNgUYAEfhkIIve79w7cXy5ly8ysDccLGZ1WltYyQq3YJLBSa2AWtiSMKXjuEPNo/lykXXQQ+21i/n7UcB9izCzyggt5YUBAWBsNuzDfrY+VEEk2wcNa8qu/rtyF/sHK+Qoj0YygJJCz6Cygc9IFgMN6HvvYB9Xq67Fq8N8Z0n+Fj3JvUavp2o7dz17GiF7xzhpcFl681O4b2POySK99xufQF/wU/ltmsrIKoLmowSK0Vom3sighAq7uM9sPETu0VmEkEEjSyuD3/EenTfYUbqsKHGcscnxHK5mTQEkk8lkFFmR7GptySgDk224IHSsBb8D4bEkj5lyFysG6E76iu97c1Q7ADmyrXKjV/fpeJZrzSrLBHawpW/MCz11N19qUb7NE8UTzSytDM4WKBtAjANEKNnO25NBt+V7Y+ZDOupEeXUk8iVFE7DbmdIF9N/UL07UD1lIUhFs6qddv+tWwA2/mmunqNbbYvshmRIgAUhRtv7cr7nuB9cJfCOBO1NKyhVukV6vb1G/a1Fi/yw15aaJgEibZTVrtvQ2Ggi6FchW+AuAccWlAc2w5AVfI38+vyxQ5mZixQMSAau3AZq3UAE3XXb/r14bLGFI3t+dUbNCtJG5BXl2HbALvjbi6pLHNHppS0Tu3pAIAkQg9aN/555dn+PFuI/eoNhE6iMgVqVdIO3MK1tsPwsBtpw9/aPmQ2RZGR782Mxa+SkA62UtuNjQXnfscY5Exjpgd73225b9PcftwH6C8J8dWdZpGYc5JANVkgaSST2Csqb70t7Yy3ivGPOhQiyxtyzH8bsxYctgw0fVcPH2f8DhaCBi5Mkqk1sQu0ikEcmFBgL7tvucKfjPJLHnJoo00rF5IVABXLUGvqoPq7iq64Bn+zDKquXKvJKEklk0xIfLGoUotgQ1nSKWwCXPPanjKT69a7tpIpiNLG1DBT2dbq/l1OEnhShcmDHQ0aDd+2pDsOaijfZW32xYfZ0CI5kd/Ma0YsTzBDINXazGd+9HAOOWkv2u+nM9dujDqPrjunb/I+Xtjgi72b+vt3/lDv1GO6n3Hb6/5GA94MGDAeW/z7Yj5hd+tjcVz+a/TmvUY6yvW55dT29/l/n5RdTG1dQeuzH+ku3L9oPcYDpGRy25bdRp9u6n9mIkkF5qA1sNYvqLTYH6A+rrQB5Y7xoymqAsWKNg+45dOY68xWOLqfNjbmFVmFX3QEDuNzsdxuO2ApMzlPOly0bWwiM0jXVemRVjUg7E67bfb0Efixe53L64gmxJeOr50JATz32ANXuNweWIWXj/1rNsRsrIg/wDDEh57XcpB3qqvayJ3DcwGOv8ACpYAk1ZAp2N70o9N89zfKyFV9oudAhEQXWzMlD3ZqF1yHMMSOTYT/s44eFzksTkt+lrqtr93Js/U1t7YtsxxJJpmzG5RfhYdTuqkewDP89QvkQOXgkCXOSncaZzVbGvuwHTlZHLAMebh/wBTzJZmP+qlxZOzMkhbYVY2HOzzwh+Mp6zT1XollG52GpIenyJ/zyePFEejh2fYhlIgl5agCTGQLH4tzz5HGOeLM88mZkbVVyOatgAfSDy26AfQXgLXOy3ZB5dmAHtW+POWgniBdFUxmQqEdVY0OVWO6sLBoUbwrRuTuXkrr6jsO2+NSXKaVjTkIworf4yCzGuZN+zVY5XpAUD5rMyAR/eHiAuohGqjmQa0G23BB+XttXyeHy+umdxoJLANZ22BLV8rvb3w/wAOVjZpldVaMuz72dJJ9TLzYXVEoTV71vjjJwcID5UrMdiBJRG1WdQoGq6jblqwEXMTecsOaMKzGaIBwWoean6OU0FJPIVuMeTxTNA1DD5K3YCws+9c2uyT87GOGRicQZvJ7hoyJUqzaPQZV6mmERvqWxS5dCY9gNXpa1HeMVXsCeowF4MxKqASCTZfSGDIGN8vXoCAnnp39sWeR4sAB+mRSy0wWRNufIK9vXL1Havpiu47kwJiulR1oADVeo89uYNfI3sOVT4T4H5jSgkgCtRrkNgPejf7b2wDtBNGx0wtepixqORyrEKDpI2JNXTNz335Y7y5KQAMuXcaB8TsikgCh6VDsTX6zA3fLDZkchHEiqigAADkL+pxw4hmCVKgXqIRfmSAW+Sjf30nAZh411xkoEQI5VSzI7OysrsFLuWIB8vfSBd9MJn+g2KFbvROrKTtQZVBI7g+xIJBq8a54uh8w5kab0jLc+X8I2r/APF7wl8ZiESnc9DVn4CxePmCT6tYK8iK74Bh+z2QpCSRf3eNr6A1rcC/+9rl+E4WPEGaSWVjAQvrBKqKCelrFjazakb1vIPk38GDR8KzEpPNGY9PSq2a35kbDtt2wkSxD7vptAWUaiKUEUSe9KB06UN7BsGDw5mkGTK7DejtZ5A177nZeraRyLYtfs8jBkzDrRUpELG4O8pFnrswF9avk2EjKz+VGNb+nUZGPIr06dlFX865HDx4CzESxglwrzvrVQSfTQVEI3r0jUBe19MA3kflyN/8p+tEH+3f6SaIAsg7autV16H39seR8vbf/lb27H+3foi7Gr7Udj8j7jof/fAdsfceU5Dn9eeDAeJC3RQfmxH9RxX63unRQF50xJTb4l9G6nke3Xa8WMygggix2/8AfFeYbFeTUg3BAWv+bka3F7fkcB3ihroo6+k8v5S+3t0/fB4bmQ2adWCtsFUjlYGtmHzDJy6riTGQBSIVY8kP4CBVmtgu316YpuFZstBIUko5meo3C1sTuyCzt5Sawf5Q7YCNns+15ryyN5HZO2pEEYPP9aPsdsSOLSPJwydSgRPJjK1Z1ITbKS2xJQV/xb4suH+HYYdIYtKxFAE0ABzNDoB3vp1OKTP5Cb/WsmttEAksdE7AlmVe9Eo686tEP4jgEufjzogGwX3C0u3U8qGGD7NUDx5qRtQbzY2tW0n1AtYruHrfofbFXn/Ck8qxSZRYczBRBCvpJOqmsPVEUQRdgjkMXnhDLZrKwzRy5OTU7qwKsjWERAATq/k7b82OAcOK8LVstIskkrK0TBlL7MNBsHazYvH5+4rvKzAksZHNgH4dR6j86rb5nGy8Q8Qs+pUy+aoqFpsu2x0tfw2B6XHPGcnwdmpD5yqUsuArqyNRkc2VYemwRQs9T1wCplhR3s9+Yu+m/t74f894ngdjoBXcFjKig7CtiGPtzvligfw1IhuQUd+QB/5Xv61iTFwmFgQc0iP01LKtfM6aB+uAfoYlEllrUnUASDvuRdg3e9GiTtS1j4ZohpVJEUah8JtQNyBYs7H5gD8KjCBD4TdiTHmsjIg53mQDfv6cW/hzhr5d28xVrSaZSZE6aQClnqd62B9sBOz0qRcQicSJpm1QMVYEgOAFPt+kIbcnaPpjzw7hWnZrVqQMDR0tTlgKAG3l1y63tio8XRlz+jDttvIFdeRu1DAN3HLb3xI4nnz6M0rODmEWT0tYEgBSZR02cMf+PAOniKIKrytGTUS/iX4hQTrZDbA/zjzvC/4Szq1mtTJGzeXpsjen9VHkaCr+YPXFVn/HryKFeKO9LKXYk7HfVXJSpBrehvtjt4c4lDHFIsjhDISGFlVOoMNq50NIpmHLkeeA1DNcZXyw4RiGrTtuSeVD2571yx5yE907h2P4fSeR6/X93zNq/A+LtKulRHJ5YCGRtSxtQXUCNPqYnc0R+RANdxHxYEkdX/RsGFqoNUACNL2VpgPY3fIiyFvPm2eTMNR0MSwFiysaIR776Cdu+K7NwJmfLItdKhCCN7ZgwBF0aCHtuTzxUcP8RMwEZOXVWj8vWAQ4ABB3a6JWwaHM/XDFwzL+U8Ka19ZV1AG5ULNVHflt0PPpWAM7mYFyMiszVDlXV0/C4aFrr3Jr819sZxwFZZJI45C9k2dY2oKemwAHp37gDat9BniikgZGl8u5PTRAbyllRlZTyAXQCb/CpJFDHA/ZlCUCo8gHMMvlmttqqvboQaGAVPGysGhGgxoXdW1ekAq1AHVWwNHV1AStmAaVkI4kRVD0tAJdc6AsA2D05f8ATDDkvB02W8zy80supSBFOvw2PwtqZVYDlQrYDliaY3jjBbLzXUdqnrSxau6aASNUZJZQBWkV6qsOvB+JSBwjMXBFU+m+XwkjcWbrVe59yA2QkFQVNg8r/cfl77jCbwfLHQWKv6tWkEBjWpdK6VvdGtmBoqPSAQDThllpRtR/EDve1fUnnfX9wSMfcfBgwHiSEE2S30Yj9xwu+IfECZYhVjzMrG7MSSyhKurANE2K0g9rrF3xa/JeiwJFWtWLIFi9vzxzHDmAoTzAdgIh+6PAKsDTZiI+W7lHZlYOwjlcgHWppToo1Z32FenE4CUeQ0cSssepkUMDa6QpqgLBLdh8I53iflvDojlMiSvTFi6tvZdUDlSK0k6A3UWSa7SstwnQPTPPyA3KGgBQAtNv68BXL4jaI3Ll5lLVbaJCB7elCoAH8r95xGl8QQjOmRZAxeFEjWyturSnSduZ1ih16XVYvEyrEkfeJrFfxXXrsmOE2VbUytJKyUg3KG9bsrAjRyAAPvZwELISNJnPMTSsU0LHVGVKyFXTQ3X1hWZGJA+HqANN1NG3LUSfcIa+lDEPKeHooiTFcZPPQEW/npQYlf6P/wDuS/0/+mA4/wCjkF1El9/LWz7kl9z748rkK5K4/m6B/wCrEpclX+0l+r4r+ITMjFVMpIVmHqG5GmhupHX9mA+tkmu7zf0lQD9kmPcWXkVVX17Dch+vU7+9nE5ss2kqJZAT+P0WPlaafzB54jDh0l//ADeY+WnL/wCDgK/P8GSX+Ei1+7BSfoef5Yql8GQKQwXMIL30Sup9q/SVd0NxWGZuHyf71OP+GD/BxHlhdDvmswx220Zfq4Uf7IdT374CkTw5JpITNZwbn0y+VMo322fpVGr64hcC+z9oTckiSrTBUZNFAsCP1gKrkOpOGrIRs+siaUU9EERbkKu/wdRXLtidLHIW2dVXtos/nqr9mAWM14QVl0iCD6lRz3NfoL54X+K/Zs7qxjWNH5g+dqHy0mFRv863xo/lyV/CL/Q//rHiTLyEUZB9FYfucYDI+ErPw+N1zmXllykm7SQnX5bDYk7agQRRDaa0+wGJWVysGdiCwywOTIojOg6gb9RK6QCNJ1aSdtPcbaDKWilCg2XALNTUSNhqBfmaq+fIb1iy+6lVqPy42vciPY/QEe3U/wBeAROH8GzA0LLlC6MrCYaohcisAhVgwIj0qWHKy1kWTjnP4XzsKmSEqkbV5uXjYsVQMSVQlNzpPIVZvndYe2hn6TRj5wk//sx8EOY/jov/AAT/AIuAqpvEGWRQEJ0kEL5aB/hRW1fiIBDhd1sn5i5HDuG6okJQxn1VEWICqWJVdjsQvbldV2mfdp7vzYr5X5O9fPzMEyzKpYzR0ASf0J6Cz/tMB9gyMQ5BgQNxrexfsG+e47HHcZZRy1/03v8AfiuhnnMioZIvUJTflH/Zui/xvXV9KxNMU38bH/4R/wATARs3w4ElkBST9YW2quRcGrI6G9Q3F0SD1ymZYhRIoSbcV+F6/VPUHnXMdR36JDNYuVSL3Aiqx1F6jWJMsYYUwBHY/swHoHBiNkAwDKzlyrVZG9FQa+l1Z37knfBgPXED+if+acd2H0xxzsOtGTUV1bWKsWelgj8xjicjISf9Zm/ow7f+V1wE3HwHEOfKOBYzEvT8MX+H1x9jjfQG8170g8o/7mAlBdye4H7L/tx5aO9/l+w3iO6tQ/SNueyf3cdY4m39bc+y/wB3Ad8GIzBlK+tjbdQvKuWwGPaA3eo79KXb9l4DtiNLltTE+1f246HLn+Mf8k6/8PT+rHj7k38dL+Uf9zASMGIzZBz/APUSj5CL+uPHhco60DPK19WEX9UYwEzEWWK3PyT9jknHr7m1V58vzqKz/wCXWPJ4e/8AvM39GH/CwHnhsdKb6nV+aj+zEzET/Rz/AO8zf0YP8LHr7g/+8Tf0Yf8ACwEnBiMMi/8AvEv5Rf4eD7i/+8S/0Yf8PAGciBANb2o+mtScScRP9HP/ALzMd7+GHv8A9lj0ck/8fL+UX+HgJODEdss38dJ+Uf8Acx8aBqrzXvvUd/8AJX7MBJxF4hl9a1Vn1V9Y3X/1YGyr1/DSflF/cxwbIybf61Nz/Vg/wsB1CASoNvhlP5yRk/vxMxDXhzA2Z5SQCASsPI1fKMdh+WPXkt/Gv+Uf9zASsGKrMTutesn5hf6lx6hnchjrO3sv9mAmZf4pP5w/5EwY+5Yem7sncnbfp025AYMB/9k=">
            <a:extLst>
              <a:ext uri="{FF2B5EF4-FFF2-40B4-BE49-F238E27FC236}">
                <a16:creationId xmlns:a16="http://schemas.microsoft.com/office/drawing/2014/main" id="{D57F2710-AFCB-4FFC-A3FA-3D53C23C39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2052" name="Picture 4" descr="http://upload.wikimedia.org/wikipedia/commons/9/9f/Odin_(Manual_of_Mythology).jpg">
            <a:extLst>
              <a:ext uri="{FF2B5EF4-FFF2-40B4-BE49-F238E27FC236}">
                <a16:creationId xmlns:a16="http://schemas.microsoft.com/office/drawing/2014/main" id="{3E12D8A8-42EB-47FC-894D-7FC43EAC6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3375"/>
            <a:ext cx="5999163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img209.imageshack.us/img209/6382/thorbw6.jpg">
            <a:extLst>
              <a:ext uri="{FF2B5EF4-FFF2-40B4-BE49-F238E27FC236}">
                <a16:creationId xmlns:a16="http://schemas.microsoft.com/office/drawing/2014/main" id="{6030C08D-C40A-4E95-B70F-9E69984EF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7638"/>
            <a:ext cx="5111750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://owlandcrow.saladd.com/wp-content/uploads/2012/04/freyanecklace.jpg">
            <a:extLst>
              <a:ext uri="{FF2B5EF4-FFF2-40B4-BE49-F238E27FC236}">
                <a16:creationId xmlns:a16="http://schemas.microsoft.com/office/drawing/2014/main" id="{A2788EFF-ED12-4989-A265-238F8D790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8575"/>
            <a:ext cx="70199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://img2.wikia.nocookie.net/__cb20120801213341/mythology/images/3/35/Loki_in_painting.jpg">
            <a:extLst>
              <a:ext uri="{FF2B5EF4-FFF2-40B4-BE49-F238E27FC236}">
                <a16:creationId xmlns:a16="http://schemas.microsoft.com/office/drawing/2014/main" id="{C5454F8D-3C90-4F9F-A4A6-1E881B06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-382588"/>
            <a:ext cx="5400675" cy="769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B94AFA3E-4C59-4966-9308-A985DE426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25425"/>
            <a:ext cx="4859338" cy="65516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mrtvega človeka so pokopali in nato zažgali vred z njegovo lastnino, bogatejše in vladarje so zažgali na ladji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po smrti </a:t>
            </a:r>
            <a:r>
              <a:rPr lang="sl-SI" sz="3000" dirty="0" err="1">
                <a:latin typeface="Bell MT" panose="02020503060305020303" pitchFamily="18" charset="0"/>
              </a:rPr>
              <a:t>Valhalla</a:t>
            </a:r>
            <a:endParaRPr lang="sl-SI" sz="3000" dirty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bogove so častili ob magičnih drevesih in lesenih templjih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 err="1">
                <a:latin typeface="Bell MT" panose="02020503060305020303" pitchFamily="18" charset="0"/>
              </a:rPr>
              <a:t>Midgard</a:t>
            </a:r>
            <a:r>
              <a:rPr lang="sl-SI" sz="3000" dirty="0">
                <a:latin typeface="Bell MT" panose="02020503060305020303" pitchFamily="18" charset="0"/>
                <a:sym typeface="Wingdings" panose="05000000000000000000" pitchFamily="2" charset="2"/>
              </a:rPr>
              <a:t></a:t>
            </a:r>
            <a:r>
              <a:rPr lang="sl-SI" sz="3000" dirty="0">
                <a:latin typeface="Bell MT" panose="02020503060305020303" pitchFamily="18" charset="0"/>
              </a:rPr>
              <a:t> Asgard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verjeli so v </a:t>
            </a:r>
            <a:r>
              <a:rPr lang="sl-SI" sz="3000" dirty="0" err="1">
                <a:latin typeface="Bell MT" panose="02020503060305020303" pitchFamily="18" charset="0"/>
              </a:rPr>
              <a:t>trole</a:t>
            </a:r>
            <a:r>
              <a:rPr lang="sl-SI" sz="3000" dirty="0">
                <a:latin typeface="Bell MT" panose="02020503060305020303" pitchFamily="18" charset="0"/>
              </a:rPr>
              <a:t>, zmaje, morske pošasti, demone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njihove pripovedi, zgodbe imenujemo sage</a:t>
            </a:r>
          </a:p>
        </p:txBody>
      </p:sp>
      <p:pic>
        <p:nvPicPr>
          <p:cNvPr id="12291" name="Picture 2" descr="http://25.media.tumblr.com/tumblr_m3d5uo73Pp1qbirn1o1_1280.jpg">
            <a:extLst>
              <a:ext uri="{FF2B5EF4-FFF2-40B4-BE49-F238E27FC236}">
                <a16:creationId xmlns:a16="http://schemas.microsoft.com/office/drawing/2014/main" id="{B7DCA921-EC2F-4A15-8AE6-163752C8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2075"/>
            <a:ext cx="4025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2.bp.blogspot.com/_iq9HK6NxuPc/TEidoXZuiiI/AAAAAAAAAUo/VoYuNXNB3Qk/s1600/Sea+Serpent.jpg">
            <a:extLst>
              <a:ext uri="{FF2B5EF4-FFF2-40B4-BE49-F238E27FC236}">
                <a16:creationId xmlns:a16="http://schemas.microsoft.com/office/drawing/2014/main" id="{F86C11BD-FE8D-436D-97D3-B636A103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475"/>
            <a:ext cx="5164137" cy="625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th08.deviantart.net/fs24/PRE/i/2008/151/c/4/Odin_and_Sleipnir_by_RipeDecay.jpg">
            <a:extLst>
              <a:ext uri="{FF2B5EF4-FFF2-40B4-BE49-F238E27FC236}">
                <a16:creationId xmlns:a16="http://schemas.microsoft.com/office/drawing/2014/main" id="{8F1267CC-2E37-4826-A5F6-BEE1FAE2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4363"/>
            <a:ext cx="7645400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9">
            <a:extLst>
              <a:ext uri="{FF2B5EF4-FFF2-40B4-BE49-F238E27FC236}">
                <a16:creationId xmlns:a16="http://schemas.microsoft.com/office/drawing/2014/main" id="{6B3B36F3-6022-4D12-BE5F-97F57F79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Matura MT Script Capitals" panose="03020802060602070202" pitchFamily="66" charset="0"/>
              </a:rPr>
              <a:t>Arhitektura</a:t>
            </a:r>
          </a:p>
        </p:txBody>
      </p:sp>
      <p:sp>
        <p:nvSpPr>
          <p:cNvPr id="13315" name="Ograda vsebine 10">
            <a:extLst>
              <a:ext uri="{FF2B5EF4-FFF2-40B4-BE49-F238E27FC236}">
                <a16:creationId xmlns:a16="http://schemas.microsoft.com/office/drawing/2014/main" id="{F05C4B21-6C75-44D0-9467-B067C505C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hiše večinoma iz lesa</a:t>
            </a:r>
          </a:p>
          <a:p>
            <a:r>
              <a:rPr lang="sl-SI" altLang="sl-SI"/>
              <a:t>vasi so postavljali ob morskem obrežju ali na gozdni jasi</a:t>
            </a:r>
          </a:p>
        </p:txBody>
      </p:sp>
      <p:pic>
        <p:nvPicPr>
          <p:cNvPr id="13316" name="Slika 12" descr="https://encrypted-tbn1.gstatic.com/images?q=tbn:ANd9GcQ1AyJHR31u5qFA5AEP2kRbrArqav1kWHyd3-DgV5F-3hG4eprhtg">
            <a:extLst>
              <a:ext uri="{FF2B5EF4-FFF2-40B4-BE49-F238E27FC236}">
                <a16:creationId xmlns:a16="http://schemas.microsoft.com/office/drawing/2014/main" id="{DC7EF7B4-38A6-48FA-91C2-2623A663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3740150"/>
            <a:ext cx="43561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14" descr="http://www.planetware.com/i/map/DK/trelleborg-viking-camp-c-1-000-b-c-map.jpg">
            <a:extLst>
              <a:ext uri="{FF2B5EF4-FFF2-40B4-BE49-F238E27FC236}">
                <a16:creationId xmlns:a16="http://schemas.microsoft.com/office/drawing/2014/main" id="{5452E58B-5DE0-40FC-B913-9AEFE611D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73463"/>
            <a:ext cx="5546725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The viking house reconstruction at Fyrkat Viking Fortress in Hobro, Denmark">
            <a:extLst>
              <a:ext uri="{FF2B5EF4-FFF2-40B4-BE49-F238E27FC236}">
                <a16:creationId xmlns:a16="http://schemas.microsoft.com/office/drawing/2014/main" id="{2125BD4A-7962-4F87-BBBE-E09704E4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688975"/>
            <a:ext cx="90995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The house reconstruction at Brattahlid in Narsarsuaq in Greenland where Leif The Happy lived">
            <a:extLst>
              <a:ext uri="{FF2B5EF4-FFF2-40B4-BE49-F238E27FC236}">
                <a16:creationId xmlns:a16="http://schemas.microsoft.com/office/drawing/2014/main" id="{74BA0607-40A4-49BC-AE32-CF561D93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803275"/>
            <a:ext cx="860425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0F08A2DE-C238-40D5-B0E3-51020151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Matura MT Script Capitals" panose="03020802060602070202" pitchFamily="66" charset="0"/>
              </a:rPr>
              <a:t>Umetnost/ A művészet</a:t>
            </a:r>
          </a:p>
        </p:txBody>
      </p:sp>
      <p:pic>
        <p:nvPicPr>
          <p:cNvPr id="14339" name="Picture 4" descr="File:Oseberg bow detail.JPG">
            <a:extLst>
              <a:ext uri="{FF2B5EF4-FFF2-40B4-BE49-F238E27FC236}">
                <a16:creationId xmlns:a16="http://schemas.microsoft.com/office/drawing/2014/main" id="{E1B0F5B0-93E5-43E1-BDDA-0CB260F5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359727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6" descr="File:Oseberg.JPG">
            <a:extLst>
              <a:ext uri="{FF2B5EF4-FFF2-40B4-BE49-F238E27FC236}">
                <a16:creationId xmlns:a16="http://schemas.microsoft.com/office/drawing/2014/main" id="{FB0148FE-23A9-4F14-8E74-BD234C66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74813"/>
            <a:ext cx="34988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thumb/2/29/Haithabu_Gewandfibel_Borrestil.JPG/250px-Haithabu_Gewandfibel_Borrestil.JPG">
            <a:extLst>
              <a:ext uri="{FF2B5EF4-FFF2-40B4-BE49-F238E27FC236}">
                <a16:creationId xmlns:a16="http://schemas.microsoft.com/office/drawing/2014/main" id="{8B3DD598-1888-42E1-9399-85B10E82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836613"/>
            <a:ext cx="410527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Skaill-jelling.gif">
            <a:extLst>
              <a:ext uri="{FF2B5EF4-FFF2-40B4-BE49-F238E27FC236}">
                <a16:creationId xmlns:a16="http://schemas.microsoft.com/office/drawing/2014/main" id="{9A614DC4-648A-4C5B-B1EC-CC417D72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114300"/>
            <a:ext cx="28321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File:Camminskrinet.jpg">
            <a:extLst>
              <a:ext uri="{FF2B5EF4-FFF2-40B4-BE49-F238E27FC236}">
                <a16:creationId xmlns:a16="http://schemas.microsoft.com/office/drawing/2014/main" id="{2F57E148-6733-4B11-AB23-7A1402C7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52513"/>
            <a:ext cx="6667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File:Mammen-axt.gif">
            <a:extLst>
              <a:ext uri="{FF2B5EF4-FFF2-40B4-BE49-F238E27FC236}">
                <a16:creationId xmlns:a16="http://schemas.microsoft.com/office/drawing/2014/main" id="{598C0160-3E4B-4FAC-B8C1-BFC9192D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-723900"/>
            <a:ext cx="4014787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File:Sö280 Strängnäs.jpg">
            <a:extLst>
              <a:ext uri="{FF2B5EF4-FFF2-40B4-BE49-F238E27FC236}">
                <a16:creationId xmlns:a16="http://schemas.microsoft.com/office/drawing/2014/main" id="{7E7BBB71-A320-4D3B-9D91-AE041F52B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-207963"/>
            <a:ext cx="5743575" cy="717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0" descr="File:Söderala weathervane.jpg">
            <a:extLst>
              <a:ext uri="{FF2B5EF4-FFF2-40B4-BE49-F238E27FC236}">
                <a16:creationId xmlns:a16="http://schemas.microsoft.com/office/drawing/2014/main" id="{7723325B-6AE1-4BB5-96EF-B3983082E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556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http://upload.wikimedia.org/wikipedia/commons/thumb/f/fe/Upplands_Runinskrift_871.jpg/200px-Upplands_Runinskrift_871.jpg">
            <a:extLst>
              <a:ext uri="{FF2B5EF4-FFF2-40B4-BE49-F238E27FC236}">
                <a16:creationId xmlns:a16="http://schemas.microsoft.com/office/drawing/2014/main" id="{71A8D3F3-BB87-4799-994B-55747770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468313"/>
            <a:ext cx="4367213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2" name="Picture 24" descr="File:Urnesportalen.jpg">
            <a:extLst>
              <a:ext uri="{FF2B5EF4-FFF2-40B4-BE49-F238E27FC236}">
                <a16:creationId xmlns:a16="http://schemas.microsoft.com/office/drawing/2014/main" id="{9AB10A61-2474-4D8C-99BE-9343C505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-371475"/>
            <a:ext cx="4479925" cy="788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vsebine 3">
            <a:extLst>
              <a:ext uri="{FF2B5EF4-FFF2-40B4-BE49-F238E27FC236}">
                <a16:creationId xmlns:a16="http://schemas.microsoft.com/office/drawing/2014/main" id="{3D25E36F-3C0F-4F3D-9E64-DE330D01B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40475"/>
            <a:ext cx="6053138" cy="46355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http://</a:t>
            </a:r>
            <a:r>
              <a:rPr lang="sl-SI" dirty="0">
                <a:hlinkClick r:id="rId12"/>
              </a:rPr>
              <a:t>www.pinterest.com/thevoiceofboo/scandinavian-viking-art</a:t>
            </a:r>
            <a:r>
              <a:rPr lang="sl-SI" dirty="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61448-04A1-4042-A1A5-4E98DF41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Kdo so bili Vikingi?</a:t>
            </a:r>
            <a:b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</a:br>
            <a:r>
              <a:rPr lang="sl-SI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Kik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 </a:t>
            </a:r>
            <a:r>
              <a:rPr lang="sl-SI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voltak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 a </a:t>
            </a:r>
            <a:r>
              <a:rPr lang="sl-SI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Vikingek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Matura MT Script Capitals" panose="03020802060602070202" pitchFamily="66" charset="0"/>
              </a:rPr>
              <a:t>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3611769-8775-4F2E-AAF5-6B68FC9B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Bell MT" panose="02020503060305020303" pitchFamily="18" charset="0"/>
              </a:rPr>
              <a:t>izvor – germanska ljudstva, ki so se na območje Skandinavije naseljevala </a:t>
            </a:r>
            <a:r>
              <a:rPr lang="sl-SI" dirty="0" err="1">
                <a:latin typeface="Bell MT" panose="02020503060305020303" pitchFamily="18" charset="0"/>
              </a:rPr>
              <a:t>prbl</a:t>
            </a:r>
            <a:r>
              <a:rPr lang="sl-SI" dirty="0">
                <a:latin typeface="Bell MT" panose="02020503060305020303" pitchFamily="18" charset="0"/>
              </a:rPr>
              <a:t>. 2000 let pred obdobjem Vikingov</a:t>
            </a:r>
            <a:br>
              <a:rPr lang="sl-SI" dirty="0">
                <a:latin typeface="Bell MT" panose="02020503060305020303" pitchFamily="18" charset="0"/>
              </a:rPr>
            </a:br>
            <a:endParaRPr lang="sl-SI" dirty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Bell MT" panose="02020503060305020303" pitchFamily="18" charset="0"/>
              </a:rPr>
              <a:t>bojevniki iz Norveške, Danske in Švedske, nekateri so bili pirati (</a:t>
            </a:r>
            <a:r>
              <a:rPr lang="sl-SI" dirty="0" err="1">
                <a:latin typeface="Bell MT" panose="02020503060305020303" pitchFamily="18" charset="0"/>
              </a:rPr>
              <a:t>vikingr</a:t>
            </a:r>
            <a:r>
              <a:rPr lang="sl-SI" dirty="0">
                <a:latin typeface="Bell MT" panose="02020503060305020303" pitchFamily="18" charset="0"/>
              </a:rPr>
              <a:t> = pirat), večina pa jih je bila kmetov, ribičev, trgovcev, obrtnikov</a:t>
            </a:r>
            <a:br>
              <a:rPr lang="sl-SI" dirty="0">
                <a:latin typeface="Bell MT" panose="02020503060305020303" pitchFamily="18" charset="0"/>
              </a:rPr>
            </a:br>
            <a:endParaRPr lang="sl-SI" dirty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Bell MT" panose="02020503060305020303" pitchFamily="18" charset="0"/>
              </a:rPr>
              <a:t>med 8. in 12. stoletjem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users.moscow.com/khakimian/images/vikings.jpg">
            <a:extLst>
              <a:ext uri="{FF2B5EF4-FFF2-40B4-BE49-F238E27FC236}">
                <a16:creationId xmlns:a16="http://schemas.microsoft.com/office/drawing/2014/main" id="{541CB328-A1A3-4EEE-95A4-E1E49545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7163"/>
            <a:ext cx="4851400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1.bp.blogspot.com/-W2FqOSY166E/Tf-ARd19RtI/AAAAAAAAAGI/IrntIXqy3xU/s1600/Viking.JPG">
            <a:extLst>
              <a:ext uri="{FF2B5EF4-FFF2-40B4-BE49-F238E27FC236}">
                <a16:creationId xmlns:a16="http://schemas.microsoft.com/office/drawing/2014/main" id="{19047B12-2B81-409D-A003-02F6175D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57163"/>
            <a:ext cx="3692525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487F0DF1-61A1-4C49-B8CC-AA2BC38B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Matura MT Script Capitals" panose="03020802060602070202" pitchFamily="66" charset="0"/>
              </a:rPr>
              <a:t>Vikinško ladjevje/ A Viking </a:t>
            </a:r>
            <a:r>
              <a:rPr lang="sl-SI" dirty="0" err="1">
                <a:latin typeface="Matura MT Script Capitals" panose="03020802060602070202" pitchFamily="66" charset="0"/>
              </a:rPr>
              <a:t>hajók</a:t>
            </a:r>
            <a:endParaRPr lang="sl-SI" dirty="0">
              <a:latin typeface="Matura MT Script Capitals" panose="03020802060602070202" pitchFamily="66" charset="0"/>
            </a:endParaRPr>
          </a:p>
        </p:txBody>
      </p:sp>
      <p:sp>
        <p:nvSpPr>
          <p:cNvPr id="5123" name="Ograda vsebine 4">
            <a:extLst>
              <a:ext uri="{FF2B5EF4-FFF2-40B4-BE49-F238E27FC236}">
                <a16:creationId xmlns:a16="http://schemas.microsoft.com/office/drawing/2014/main" id="{DE991AF7-83F0-4787-BB47-AAD446B79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hitre bojne ladje drakar</a:t>
            </a:r>
          </a:p>
          <a:p>
            <a:r>
              <a:rPr lang="sl-SI" altLang="sl-SI"/>
              <a:t>plovba po rekah in morju</a:t>
            </a:r>
          </a:p>
          <a:p>
            <a:r>
              <a:rPr lang="sl-SI" altLang="sl-SI"/>
              <a:t>podolgovata oblika (dolge, vitke), okretnost</a:t>
            </a:r>
          </a:p>
          <a:p>
            <a:r>
              <a:rPr lang="sl-SI" altLang="sl-SI"/>
              <a:t>lesena krmila in jadro štirikotne oblike iz platna</a:t>
            </a:r>
          </a:p>
          <a:p>
            <a:r>
              <a:rPr lang="sl-SI" altLang="sl-SI"/>
              <a:t>veslači</a:t>
            </a:r>
          </a:p>
          <a:p>
            <a:r>
              <a:rPr lang="sl-SI" altLang="sl-SI"/>
              <a:t>večinoma hrastov in borov les</a:t>
            </a:r>
          </a:p>
        </p:txBody>
      </p:sp>
      <p:pic>
        <p:nvPicPr>
          <p:cNvPr id="5122" name="Picture 2" descr="http://lilasartclasses.files.wordpress.com/2013/03/viking-ship_14248_lg1.gif">
            <a:extLst>
              <a:ext uri="{FF2B5EF4-FFF2-40B4-BE49-F238E27FC236}">
                <a16:creationId xmlns:a16="http://schemas.microsoft.com/office/drawing/2014/main" id="{648F6E79-5D60-442F-8B5B-04EEABBC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9863"/>
            <a:ext cx="8351838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encrypted-tbn1.gstatic.com/images?q=tbn:ANd9GcQ5i2ry4xExiNRzI50v0PPHBqKogCzU8S6jsYuxIV360fIWb3x9">
            <a:extLst>
              <a:ext uri="{FF2B5EF4-FFF2-40B4-BE49-F238E27FC236}">
                <a16:creationId xmlns:a16="http://schemas.microsoft.com/office/drawing/2014/main" id="{15CBF1F1-44F1-405C-BEE1-26E090A9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3663"/>
            <a:ext cx="6361112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B9E1ABCA-DC50-4DAB-8D20-672A6DA4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Matura MT Script Capitals" panose="03020802060602070202" pitchFamily="66" charset="0"/>
              </a:rPr>
              <a:t>Osvajalni pohodi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FD447DB-B480-4E69-B261-7D03019C0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začetek: sredina 8. stoletja, Norvežani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konec 8. stoletja Danci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južna angleška obala, kasneje celotno britansko otočje,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Nizozemska, Francija, Španija, poselitev Normandije -&gt; pokristjanjenje in sodelovanje v boju za </a:t>
            </a:r>
            <a:r>
              <a:rPr lang="sl-SI" sz="3000" dirty="0" err="1">
                <a:latin typeface="Bell MT" panose="02020503060305020303" pitchFamily="18" charset="0"/>
              </a:rPr>
              <a:t>investituro</a:t>
            </a:r>
            <a:endParaRPr lang="sl-SI" sz="3000" dirty="0">
              <a:latin typeface="Bell MT" panose="02020503060305020303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000" dirty="0">
                <a:latin typeface="Bell MT" panose="02020503060305020303" pitchFamily="18" charset="0"/>
              </a:rPr>
              <a:t>Islandija, Grenlandija -&gt; od tam so odpluli južneje do Amerike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oyage Map">
            <a:extLst>
              <a:ext uri="{FF2B5EF4-FFF2-40B4-BE49-F238E27FC236}">
                <a16:creationId xmlns:a16="http://schemas.microsoft.com/office/drawing/2014/main" id="{1EBD3CC7-B5C8-4DF5-BC22-1D3DA7C4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836613"/>
            <a:ext cx="9112250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lika 1" descr="http://powsnert.edublogs.org/files/2010/10/map22.jpg">
            <a:extLst>
              <a:ext uri="{FF2B5EF4-FFF2-40B4-BE49-F238E27FC236}">
                <a16:creationId xmlns:a16="http://schemas.microsoft.com/office/drawing/2014/main" id="{B8F02313-CFC3-46A6-AA13-7DB9DFD6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0773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lika 3" descr="http://thewaythetruthandthelife.net/index/2_background/2-5_cultural/2-5-07_swedish/2-5-7-11_viking-expansion_files/793px-Viking_Expansion_svg.png">
            <a:extLst>
              <a:ext uri="{FF2B5EF4-FFF2-40B4-BE49-F238E27FC236}">
                <a16:creationId xmlns:a16="http://schemas.microsoft.com/office/drawing/2014/main" id="{C60DD3B9-C8B3-4A63-9A76-5DD55732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476250"/>
            <a:ext cx="919956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191E6B05-37F2-40F8-9893-A3060EE36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Matura MT Script Capitals" panose="03020802060602070202" pitchFamily="66" charset="0"/>
              </a:rPr>
              <a:t>Druzba / A társadalom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813BB811-39CF-4D25-91B4-4FF564E83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3446463" cy="4525963"/>
          </a:xfrm>
        </p:spPr>
        <p:txBody>
          <a:bodyPr/>
          <a:lstStyle/>
          <a:p>
            <a:r>
              <a:rPr lang="sl-SI" altLang="sl-SI"/>
              <a:t>sužnji (traell)</a:t>
            </a:r>
          </a:p>
          <a:p>
            <a:r>
              <a:rPr lang="sl-SI" altLang="sl-SI"/>
              <a:t>svobodni ljudje</a:t>
            </a:r>
          </a:p>
          <a:p>
            <a:r>
              <a:rPr lang="sl-SI" altLang="sl-SI"/>
              <a:t>poglavarji</a:t>
            </a:r>
          </a:p>
        </p:txBody>
      </p:sp>
      <p:sp>
        <p:nvSpPr>
          <p:cNvPr id="12" name="L-oblika 11">
            <a:extLst>
              <a:ext uri="{FF2B5EF4-FFF2-40B4-BE49-F238E27FC236}">
                <a16:creationId xmlns:a16="http://schemas.microsoft.com/office/drawing/2014/main" id="{195B7E51-3DE9-4686-834A-53DF4372E06C}"/>
              </a:ext>
            </a:extLst>
          </p:cNvPr>
          <p:cNvSpPr/>
          <p:nvPr/>
        </p:nvSpPr>
        <p:spPr>
          <a:xfrm rot="19461124">
            <a:off x="2889250" y="638175"/>
            <a:ext cx="76200" cy="46038"/>
          </a:xfrm>
          <a:prstGeom prst="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10245" name="Slika 6" descr="http://vallepajares.files.wordpress.com/2010/01/165665_21.jpg">
            <a:extLst>
              <a:ext uri="{FF2B5EF4-FFF2-40B4-BE49-F238E27FC236}">
                <a16:creationId xmlns:a16="http://schemas.microsoft.com/office/drawing/2014/main" id="{77EC172E-9662-4D04-9A0E-306CB899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56800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Bell MT</vt:lpstr>
      <vt:lpstr>Calibri</vt:lpstr>
      <vt:lpstr>Matura MT Script Capitals</vt:lpstr>
      <vt:lpstr>Wingdings</vt:lpstr>
      <vt:lpstr>Officeova tema</vt:lpstr>
      <vt:lpstr>Vikingi /  A Vikingek</vt:lpstr>
      <vt:lpstr>Kdo so bili Vikingi? Kik voltak a Vikingek?</vt:lpstr>
      <vt:lpstr>PowerPoint Presentation</vt:lpstr>
      <vt:lpstr>Vikinško ladjevje/ A Viking hajók</vt:lpstr>
      <vt:lpstr>Osvajalni pohodi</vt:lpstr>
      <vt:lpstr>PowerPoint Presentation</vt:lpstr>
      <vt:lpstr>PowerPoint Presentation</vt:lpstr>
      <vt:lpstr>PowerPoint Presentation</vt:lpstr>
      <vt:lpstr>Druzba / A társadalom</vt:lpstr>
      <vt:lpstr>Verovanje &amp; mitologija/  Vallás &amp;mitológia</vt:lpstr>
      <vt:lpstr>PowerPoint Presentation</vt:lpstr>
      <vt:lpstr>Arhitektura</vt:lpstr>
      <vt:lpstr>Umetnost/ A művészet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2019-06-03T09:16:59Z</dcterms:created>
  <dcterms:modified xsi:type="dcterms:W3CDTF">2019-06-03T09:16:59Z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