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563" autoAdjust="0"/>
  </p:normalViewPr>
  <p:slideViewPr>
    <p:cSldViewPr>
      <p:cViewPr varScale="1">
        <p:scale>
          <a:sx n="163" d="100"/>
          <a:sy n="163" d="100"/>
        </p:scale>
        <p:origin x="15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4A6E5A0-0D55-4CD0-B778-7F3EE7255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3098E0C-B49A-4B57-8E91-CDF87CDD4C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0E296AA-89FD-420D-BC5B-8F311341726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A140CCF-03BA-43A7-9C23-7C86FEEB8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DA73BC1D-02D0-43CC-AD4A-83C10D38E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6892F02-D5D9-407D-A99B-A8DCE93651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C8939A9-3D74-445C-BCCF-535826A08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906D53-F9F5-4F24-B610-29F28A2D940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2FE72ECF-0622-4A48-A746-BA72815D7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C49C4A73-A45E-4637-B3C1-F1F365B51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2EA422CC-08C8-4A48-88C2-F95466AF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B22E9A-CC35-4596-A52D-5E08D8AD7D3E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78486BF-658A-4CFD-8471-85A9A0E24041}"/>
              </a:ext>
            </a:extLst>
          </p:cNvPr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C2AD2D2-5E83-4A31-8439-7855A7B2ED7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03F90AA-0F2E-4A56-BDAC-8FA4B019ADA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A5DD3916-E20B-4ACE-91EF-698A46F9A58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6C4153BD-4DFC-44AA-B1C2-C73FF40FCA2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9B0777C-0CB8-4320-A8B0-66EC5E09183C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A7F64C7-6A16-4522-A1D6-F88742DCD22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C7A59BC3-5C45-48FE-B09A-50C69B857D4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2924AB7-181B-4B6B-9FD1-1917068B686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7FD3C01E-323F-40B7-BCE0-67095B9363F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DEDFC58-FC48-472B-9B71-5E03DEFFCC6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383D3C4C-3172-4B8F-9FF6-B144EEC2079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DC78AF02-634C-47A7-83D4-AB0C5C985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C9AF363D-8B22-4FAA-A637-FBD33CFB795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7D72549A-8C3E-4F0F-AAE4-2DCFD7E25AB5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C8D44D3E-0B8A-401A-AC86-D0E87A619D0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68139F9F-84B7-4215-81FD-57FCF683B84B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31327C51-A9F3-4F19-AA6F-DB52C6D9ABA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B2ABDC96-62EB-44FD-9822-49BAD7F8203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5D6ED181-F45E-4964-8FDA-AE6B208395C1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8871394D-FC31-4CC6-ACB2-C7162EC0F49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</p:grp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1519F1BD-25F9-467F-94CE-0D1042004AE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BDFBD365-EB0D-432C-A482-A515B3C90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27002392-5819-4E9E-ACDA-F54EC3F4B0EC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E1392D9C-198C-448D-8563-B2AEBF4C026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9D59DDAA-C081-41DE-BB3D-BD044CF57859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1ED5BEDC-D08E-4421-BCCF-0AADE0B0E06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3DE4C0DE-3ACD-4ED8-973A-E5B0D98E6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E509B2D4-6B84-4EE5-A47B-F48DA1AFC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942B7C-CB39-4262-99B9-8324881B36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996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1660275-09CD-4ED1-A976-C9EE49DCA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47E71D8-8B7F-4617-97D1-B0B70A8B4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C518918-6199-43D3-8D76-DDFEF50D9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17E30-80B6-4F26-AC19-460D3E5816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89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33D299D-1702-4D61-814F-3A8383B1D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ED6D67E-B4C3-4D89-8F03-4CD09F1C2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020268A-3385-4632-BB4F-294A930B6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D201E-2157-4BDA-BB58-965C0A94ED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385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5E43387-B5DB-4365-B29C-BCEEA4ED3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2FFC978-056E-40BA-B316-92D8AA9BD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60F3119-777F-4106-B7EB-C89E5EDC6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2D855-FB0D-44A2-BDE6-5975E637C9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500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6149DCB-9F91-4209-A0B9-2B38ED9AF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10A73C1-A319-4D36-8D27-D70A23A4B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FFEDD1C-DF76-4A94-B2AE-0FEA88B0A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8BB47-ACDA-40AF-98EE-41ADBEABA3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36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DEFF437-1D38-4C85-A046-6BF36CB74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D0D60EB-761E-47F3-ACA0-E8761B081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9948417-02B1-4FED-9C33-41B0A3A28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A363E-8DC0-4669-8A8C-223E6C8DBF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18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1BCE3E7-8578-463E-B643-0AD281567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150D78F4-4D28-4082-A031-588C7A277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9664D9D8-39E2-4CE9-9EDC-BD8AB1E99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49E4A-B092-469C-85B2-2C2049EC21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329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94F26B01-F320-44DB-BEED-A3B9AEAC0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D67A4FE3-265C-4DF4-AD4A-C3E48C4C9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31B12652-948D-4330-A99E-FBC3868F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268E8-6961-4AFC-B6D4-501AD2CC13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910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9ED375A3-DFAB-479E-85FA-C867054C1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CCC8DED-771E-4449-B9B8-604D08D85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E65AA45-A685-488B-BA4E-07899090F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7558F-CC51-49F3-A4B5-3A9BD51C54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008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8CE66A8-ED86-4A3A-B275-539F412BD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3ECCA45-C07E-4BE9-AD5F-97496CA70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CB0E2C4-6FDC-4CA0-B625-9A21AC817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8B219-3778-4D34-9A8A-93B3910321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627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330C508-44D2-42A4-A4F8-F09897B0B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1C2F6FD-3774-4E10-BF67-C9891A129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75EA3ED3-E187-4BA0-AF70-CC9EA0D2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1124F-7161-40B6-9B65-E2A391A8BA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43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7895FCA-E095-45C6-A3AC-2411A88A6BA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325CF2CC-230B-4F04-A8A9-8E017EA561B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8EE4E9CF-AC08-43B9-9424-C76B24BF0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>
                <a:extLst>
                  <a:ext uri="{FF2B5EF4-FFF2-40B4-BE49-F238E27FC236}">
                    <a16:creationId xmlns:a16="http://schemas.microsoft.com/office/drawing/2014/main" id="{E8518D12-13E9-4165-A370-790CB342929E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39" name="Oval 6">
                <a:extLst>
                  <a:ext uri="{FF2B5EF4-FFF2-40B4-BE49-F238E27FC236}">
                    <a16:creationId xmlns:a16="http://schemas.microsoft.com/office/drawing/2014/main" id="{47E70251-3A5F-4D08-9AE3-8720482B0F1F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0" name="Oval 7">
                <a:extLst>
                  <a:ext uri="{FF2B5EF4-FFF2-40B4-BE49-F238E27FC236}">
                    <a16:creationId xmlns:a16="http://schemas.microsoft.com/office/drawing/2014/main" id="{FC28332D-FFE9-4309-97E6-8E0028A9C999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1" name="Oval 8">
                <a:extLst>
                  <a:ext uri="{FF2B5EF4-FFF2-40B4-BE49-F238E27FC236}">
                    <a16:creationId xmlns:a16="http://schemas.microsoft.com/office/drawing/2014/main" id="{970FDAA8-B1A4-4A4C-9C34-1F2AEB55B82D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2" name="Oval 9">
                <a:extLst>
                  <a:ext uri="{FF2B5EF4-FFF2-40B4-BE49-F238E27FC236}">
                    <a16:creationId xmlns:a16="http://schemas.microsoft.com/office/drawing/2014/main" id="{8FB6DAE3-2B26-4657-A612-009E5E631A8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3" name="Oval 10">
                <a:extLst>
                  <a:ext uri="{FF2B5EF4-FFF2-40B4-BE49-F238E27FC236}">
                    <a16:creationId xmlns:a16="http://schemas.microsoft.com/office/drawing/2014/main" id="{D297FAF4-BFAD-42E2-BAF9-920B79EE6E9C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4" name="Oval 11">
                <a:extLst>
                  <a:ext uri="{FF2B5EF4-FFF2-40B4-BE49-F238E27FC236}">
                    <a16:creationId xmlns:a16="http://schemas.microsoft.com/office/drawing/2014/main" id="{41E13CBB-269B-4B80-B04B-D94EC69E5575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  <p:sp>
            <p:nvSpPr>
              <p:cNvPr id="1045" name="Oval 12">
                <a:extLst>
                  <a:ext uri="{FF2B5EF4-FFF2-40B4-BE49-F238E27FC236}">
                    <a16:creationId xmlns:a16="http://schemas.microsoft.com/office/drawing/2014/main" id="{48C9DFD6-FDB1-4581-9FD2-9ED46E8C931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l-SI" altLang="sl-SI"/>
              </a:p>
            </p:txBody>
          </p:sp>
        </p:grpSp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9BD53EAC-E7EE-43D8-82FB-7A1A8D4B1BE5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5" name="Oval 14">
              <a:extLst>
                <a:ext uri="{FF2B5EF4-FFF2-40B4-BE49-F238E27FC236}">
                  <a16:creationId xmlns:a16="http://schemas.microsoft.com/office/drawing/2014/main" id="{2F60FAA7-BDF5-4B79-8F0C-9DC6150E61A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6" name="Oval 15">
              <a:extLst>
                <a:ext uri="{FF2B5EF4-FFF2-40B4-BE49-F238E27FC236}">
                  <a16:creationId xmlns:a16="http://schemas.microsoft.com/office/drawing/2014/main" id="{50A5D8D5-1778-416F-8DBF-ECDFE9BB29E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1037" name="Oval 16">
              <a:extLst>
                <a:ext uri="{FF2B5EF4-FFF2-40B4-BE49-F238E27FC236}">
                  <a16:creationId xmlns:a16="http://schemas.microsoft.com/office/drawing/2014/main" id="{846CDD14-3348-424E-B794-ED5BD0F14FC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1027" name="Rectangle 17">
            <a:extLst>
              <a:ext uri="{FF2B5EF4-FFF2-40B4-BE49-F238E27FC236}">
                <a16:creationId xmlns:a16="http://schemas.microsoft.com/office/drawing/2014/main" id="{04C5A519-11CA-4E0F-BFF6-6FD64EA9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8" name="Rectangle 18">
            <a:extLst>
              <a:ext uri="{FF2B5EF4-FFF2-40B4-BE49-F238E27FC236}">
                <a16:creationId xmlns:a16="http://schemas.microsoft.com/office/drawing/2014/main" id="{D9F24F4D-DBAB-4D0B-B2DD-39E8C91F7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E1D82F8-584B-42A8-844F-7A9AF3816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dirty="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9D4D997B-C5A4-44D1-BC95-E6B0979CCC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dirty="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F127728F-7CD3-4E11-8BC4-8480D4E028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A063F1E6-ED88-4833-ACFC-73D51ABEB4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britannica.com/" TargetMode="External"/><Relationship Id="rId2" Type="http://schemas.openxmlformats.org/officeDocument/2006/relationships/hyperlink" Target="http://www.druga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l.wikipedia.org/wiki/Vikingi" TargetMode="External"/><Relationship Id="rId4" Type="http://schemas.openxmlformats.org/officeDocument/2006/relationships/hyperlink" Target="http://sl.wikipedia.org/wiki/Draka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slov 2">
            <a:extLst>
              <a:ext uri="{FF2B5EF4-FFF2-40B4-BE49-F238E27FC236}">
                <a16:creationId xmlns:a16="http://schemas.microsoft.com/office/drawing/2014/main" id="{2BFD71F8-9D6F-4EE5-92A2-7DF499A398D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779838" y="5805488"/>
            <a:ext cx="5364162" cy="627062"/>
          </a:xfrm>
        </p:spPr>
        <p:txBody>
          <a:bodyPr/>
          <a:lstStyle/>
          <a:p>
            <a:pPr algn="r"/>
            <a:endParaRPr lang="sl-SI" alt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B450941-08B2-4ADA-8726-9379BF97638D}"/>
              </a:ext>
            </a:extLst>
          </p:cNvPr>
          <p:cNvSpPr/>
          <p:nvPr/>
        </p:nvSpPr>
        <p:spPr>
          <a:xfrm>
            <a:off x="4499992" y="2348880"/>
            <a:ext cx="28777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VIKINGI</a:t>
            </a:r>
          </a:p>
        </p:txBody>
      </p:sp>
      <p:pic>
        <p:nvPicPr>
          <p:cNvPr id="3076" name="Picture 2" descr="C:\Users\Ana Radulovic\Desktop\VIKINGI\vikingi-plus.jpg">
            <a:extLst>
              <a:ext uri="{FF2B5EF4-FFF2-40B4-BE49-F238E27FC236}">
                <a16:creationId xmlns:a16="http://schemas.microsoft.com/office/drawing/2014/main" id="{2F3ADBEC-5A15-4EF7-8CC2-F2EBEB27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00438"/>
            <a:ext cx="3486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Ana Radulovic\Desktop\VIKINGI\_origin_Ko-vikingi-darija-2.jpg">
            <a:extLst>
              <a:ext uri="{FF2B5EF4-FFF2-40B4-BE49-F238E27FC236}">
                <a16:creationId xmlns:a16="http://schemas.microsoft.com/office/drawing/2014/main" id="{25362CD0-ABB2-4FFA-92E1-C027C21F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32400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>
            <a:extLst>
              <a:ext uri="{FF2B5EF4-FFF2-40B4-BE49-F238E27FC236}">
                <a16:creationId xmlns:a16="http://schemas.microsoft.com/office/drawing/2014/main" id="{17BD7C0A-41CB-41A8-9FC4-9766D1D0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65400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7B294B5-3152-495E-AE1B-8767D173C4C2}"/>
              </a:ext>
            </a:extLst>
          </p:cNvPr>
          <p:cNvSpPr/>
          <p:nvPr/>
        </p:nvSpPr>
        <p:spPr>
          <a:xfrm>
            <a:off x="1547664" y="692696"/>
            <a:ext cx="24686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ŠPORT</a:t>
            </a:r>
          </a:p>
        </p:txBody>
      </p:sp>
      <p:sp>
        <p:nvSpPr>
          <p:cNvPr id="12291" name="PoljeZBesedilom 2">
            <a:extLst>
              <a:ext uri="{FF2B5EF4-FFF2-40B4-BE49-F238E27FC236}">
                <a16:creationId xmlns:a16="http://schemas.microsoft.com/office/drawing/2014/main" id="{94CBC4D4-137F-45A2-A6C5-CDB2C8CE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4675"/>
            <a:ext cx="80645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Severnjaki so zelo dobro znali skrbeti za svoje telo, zato je bil šport pomemben del tako njihove osebne nege kot družabnega razvedrila.</a:t>
            </a:r>
          </a:p>
        </p:txBody>
      </p:sp>
      <p:sp>
        <p:nvSpPr>
          <p:cNvPr id="12292" name="Pravokotnik 3">
            <a:extLst>
              <a:ext uri="{FF2B5EF4-FFF2-40B4-BE49-F238E27FC236}">
                <a16:creationId xmlns:a16="http://schemas.microsoft.com/office/drawing/2014/main" id="{403DE3A4-518C-46C0-9E04-87A4ED13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068638"/>
            <a:ext cx="41402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Poleti so prirejali tekmovanja v teku in plavanju.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Pozimi pa v smučanju in sankanju.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Priljubljene so bile tudi  konjske dirke in parade, saj so konja imeli za skoraj božansko žival.</a:t>
            </a:r>
          </a:p>
        </p:txBody>
      </p:sp>
      <p:pic>
        <p:nvPicPr>
          <p:cNvPr id="12293" name="Picture 2" descr="C:\Users\Ana Radulovic\Desktop\VIKINGI\Birkie-800x630_1024x1024.jpg">
            <a:extLst>
              <a:ext uri="{FF2B5EF4-FFF2-40B4-BE49-F238E27FC236}">
                <a16:creationId xmlns:a16="http://schemas.microsoft.com/office/drawing/2014/main" id="{E3008F6C-2D0D-407E-9C35-B0C217E9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75126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748B898-FE62-4684-BC66-24F5A566E174}"/>
              </a:ext>
            </a:extLst>
          </p:cNvPr>
          <p:cNvSpPr/>
          <p:nvPr/>
        </p:nvSpPr>
        <p:spPr>
          <a:xfrm>
            <a:off x="1547664" y="692696"/>
            <a:ext cx="69365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POGREBNI OBIČAJI</a:t>
            </a:r>
          </a:p>
        </p:txBody>
      </p:sp>
      <p:sp>
        <p:nvSpPr>
          <p:cNvPr id="13315" name="PoljeZBesedilom 2">
            <a:extLst>
              <a:ext uri="{FF2B5EF4-FFF2-40B4-BE49-F238E27FC236}">
                <a16:creationId xmlns:a16="http://schemas.microsoft.com/office/drawing/2014/main" id="{DB8D7AED-B855-4DF6-99C7-B69141E28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8137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Vikingi so verjeli v posmrtno življenje. Zato so na pogrebu umrlega opremili za zadnjo pot, po kateri so ga tudi pospremili.</a:t>
            </a:r>
          </a:p>
          <a:p>
            <a:pPr eaLnBrk="1" hangingPunct="1"/>
            <a:endParaRPr lang="sl-SI" altLang="sl-SI" sz="2500"/>
          </a:p>
          <a:p>
            <a:pPr eaLnBrk="1" hangingPunct="1"/>
            <a:r>
              <a:rPr lang="sl-SI" altLang="sl-SI" sz="2500"/>
              <a:t>Najbogatejši Vikinški ljudje so bili pokopani v Drakarju (vikinški ladji).</a:t>
            </a:r>
          </a:p>
        </p:txBody>
      </p:sp>
      <p:pic>
        <p:nvPicPr>
          <p:cNvPr id="13316" name="Picture 2" descr="C:\Users\Ana Radulovic\Desktop\VIKINGI\llkk.jpg">
            <a:extLst>
              <a:ext uri="{FF2B5EF4-FFF2-40B4-BE49-F238E27FC236}">
                <a16:creationId xmlns:a16="http://schemas.microsoft.com/office/drawing/2014/main" id="{93A89012-FE8E-474A-8C31-87BEA98C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240087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Ana Radulovic\Desktop\VIKINGI\b3f9e_ORIG-viking_funeral.jpg">
            <a:extLst>
              <a:ext uri="{FF2B5EF4-FFF2-40B4-BE49-F238E27FC236}">
                <a16:creationId xmlns:a16="http://schemas.microsoft.com/office/drawing/2014/main" id="{ED72FD68-9E56-49FB-BFDF-1B0BDEB9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33875"/>
            <a:ext cx="40322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D33AB16F-17AB-452B-B952-954AC98E79EC}"/>
              </a:ext>
            </a:extLst>
          </p:cNvPr>
          <p:cNvSpPr/>
          <p:nvPr/>
        </p:nvSpPr>
        <p:spPr>
          <a:xfrm>
            <a:off x="1475656" y="692696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LADJE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BB70F3D-DF29-409D-831A-1DBA4A12A66B}"/>
              </a:ext>
            </a:extLst>
          </p:cNvPr>
          <p:cNvSpPr/>
          <p:nvPr/>
        </p:nvSpPr>
        <p:spPr>
          <a:xfrm>
            <a:off x="1403648" y="2708920"/>
            <a:ext cx="315022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ZNAČILNOSTI</a:t>
            </a:r>
          </a:p>
        </p:txBody>
      </p:sp>
      <p:pic>
        <p:nvPicPr>
          <p:cNvPr id="14340" name="Picture 3" descr="C:\Users\Ana Radulovic\Desktop\VIKINGI\ship.jpg">
            <a:extLst>
              <a:ext uri="{FF2B5EF4-FFF2-40B4-BE49-F238E27FC236}">
                <a16:creationId xmlns:a16="http://schemas.microsoft.com/office/drawing/2014/main" id="{589BCAE2-A8F2-471E-8BB4-D1AE6263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33131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oljeZBesedilom 2">
            <a:extLst>
              <a:ext uri="{FF2B5EF4-FFF2-40B4-BE49-F238E27FC236}">
                <a16:creationId xmlns:a16="http://schemas.microsoft.com/office/drawing/2014/main" id="{F0D4206F-0F2E-4D21-9E8F-17875CF5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80645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Vikinška ladja oz. drakar je vojaška ladja, ki je dobila naziv po švedski besedi (drakar – zmaj). </a:t>
            </a:r>
          </a:p>
          <a:p>
            <a:pPr eaLnBrk="1" hangingPunct="1"/>
            <a:r>
              <a:rPr lang="sl-SI" altLang="sl-SI" sz="2500"/>
              <a:t> </a:t>
            </a:r>
          </a:p>
          <a:p>
            <a:pPr eaLnBrk="1" hangingPunct="1"/>
            <a:endParaRPr lang="sl-SI" altLang="sl-SI" sz="25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Plul je s pomočjo vesel in jadra.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Njegov kljun je oblikovan v podobi</a:t>
            </a:r>
          </a:p>
          <a:p>
            <a:pPr eaLnBrk="1" hangingPunct="1"/>
            <a:r>
              <a:rPr lang="sl-SI" altLang="sl-SI" sz="2500"/>
              <a:t>zmajeve glave.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Bil je dolg in ozek ter dosegal izredne hitrosti.</a:t>
            </a:r>
          </a:p>
        </p:txBody>
      </p:sp>
      <p:pic>
        <p:nvPicPr>
          <p:cNvPr id="14342" name="Picture 4" descr="C:\Users\Ana Radulovic\Desktop\VIKINGI\vikings-ship-1okb8x0.jpg">
            <a:extLst>
              <a:ext uri="{FF2B5EF4-FFF2-40B4-BE49-F238E27FC236}">
                <a16:creationId xmlns:a16="http://schemas.microsoft.com/office/drawing/2014/main" id="{681C91AE-D3F5-4869-91B0-84B681C2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280828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6F6FD3F-5E98-4EF0-9747-8289A97ADD20}"/>
              </a:ext>
            </a:extLst>
          </p:cNvPr>
          <p:cNvSpPr/>
          <p:nvPr/>
        </p:nvSpPr>
        <p:spPr>
          <a:xfrm>
            <a:off x="1259632" y="692696"/>
            <a:ext cx="7404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sl-SI" sz="5400" b="1" dirty="0">
                <a:ln w="50800"/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</a:rPr>
              <a:t>VIRI IN LITERATURA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0FDC5C0-0ECF-417D-AC03-184788B5D261}"/>
              </a:ext>
            </a:extLst>
          </p:cNvPr>
          <p:cNvSpPr txBox="1"/>
          <p:nvPr/>
        </p:nvSpPr>
        <p:spPr>
          <a:xfrm>
            <a:off x="827088" y="1916113"/>
            <a:ext cx="72009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  <a:hlinkClick r:id="rId2"/>
              </a:rPr>
              <a:t>http://www.druga.org</a:t>
            </a:r>
            <a:endParaRPr lang="sl-SI" sz="2400" dirty="0">
              <a:solidFill>
                <a:schemeClr val="bg1">
                  <a:lumMod val="20000"/>
                  <a:lumOff val="8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  <a:hlinkClick r:id="rId3"/>
              </a:rPr>
              <a:t>http://kids.britannica.com</a:t>
            </a:r>
            <a:endParaRPr lang="sl-SI" sz="2400" dirty="0">
              <a:solidFill>
                <a:schemeClr val="bg1">
                  <a:lumMod val="20000"/>
                  <a:lumOff val="8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  <a:hlinkClick r:id="rId4"/>
              </a:rPr>
              <a:t>http://sl.wikipedia.org/wiki/Drakar</a:t>
            </a: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  <a:hlinkClick r:id="rId5"/>
              </a:rPr>
              <a:t>http://sl.wikipedia.org/wiki/Vikingi</a:t>
            </a:r>
            <a:r>
              <a:rPr lang="sl-SI" sz="2400" dirty="0">
                <a:solidFill>
                  <a:schemeClr val="bg1">
                    <a:lumMod val="20000"/>
                    <a:lumOff val="80000"/>
                  </a:schemeClr>
                </a:solidFill>
                <a:cs typeface="+mn-cs"/>
              </a:rPr>
              <a:t> </a:t>
            </a:r>
          </a:p>
          <a:p>
            <a:pPr>
              <a:defRPr/>
            </a:pPr>
            <a:endParaRPr lang="sl-SI" sz="2400" dirty="0"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l-SI" sz="2400" dirty="0">
                <a:cs typeface="+mn-cs"/>
              </a:rPr>
              <a:t>   Nougier, Louis-René: V </a:t>
            </a:r>
          </a:p>
          <a:p>
            <a:pPr>
              <a:defRPr/>
            </a:pPr>
            <a:r>
              <a:rPr lang="sl-SI" sz="2400" dirty="0">
                <a:cs typeface="+mn-cs"/>
              </a:rPr>
              <a:t>času Vikingov. Ljubljana: Založba Mladinska knjiga, 1990</a:t>
            </a:r>
          </a:p>
          <a:p>
            <a:pPr>
              <a:defRPr/>
            </a:pPr>
            <a:r>
              <a:rPr lang="sl-SI" dirty="0"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659AD-67ED-40A8-90F1-8105B8FF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852738"/>
            <a:ext cx="7772400" cy="18716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br>
              <a:rPr lang="sl-SI" dirty="0"/>
            </a:br>
            <a:r>
              <a:rPr lang="sl-SI" dirty="0"/>
              <a:t>      HVALA ZA POSLUŠANJE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92399FFB-ADA4-4BAB-B06E-973B93C63E42}"/>
              </a:ext>
            </a:extLst>
          </p:cNvPr>
          <p:cNvSpPr/>
          <p:nvPr/>
        </p:nvSpPr>
        <p:spPr>
          <a:xfrm>
            <a:off x="1403648" y="692696"/>
            <a:ext cx="2209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UVOD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15CA906-EFB3-4D17-94FA-40BF3087AFF3}"/>
              </a:ext>
            </a:extLst>
          </p:cNvPr>
          <p:cNvSpPr txBox="1"/>
          <p:nvPr/>
        </p:nvSpPr>
        <p:spPr>
          <a:xfrm>
            <a:off x="1116013" y="2060575"/>
            <a:ext cx="4751387" cy="355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cs typeface="+mn-cs"/>
              </a:rPr>
              <a:t>Splošni podatki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solidFill>
                  <a:schemeClr val="bg1">
                    <a:lumMod val="50000"/>
                  </a:schemeClr>
                </a:solidFill>
                <a:cs typeface="+mn-cs"/>
              </a:rPr>
              <a:t>Bivališča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cs typeface="+mn-cs"/>
              </a:rPr>
              <a:t>Obleka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solidFill>
                  <a:schemeClr val="bg1">
                    <a:lumMod val="50000"/>
                  </a:schemeClr>
                </a:solidFill>
                <a:cs typeface="+mn-cs"/>
              </a:rPr>
              <a:t>Prehrana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cs typeface="+mn-cs"/>
              </a:rPr>
              <a:t>Izobrazba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solidFill>
                  <a:schemeClr val="bg1">
                    <a:lumMod val="50000"/>
                  </a:schemeClr>
                </a:solidFill>
                <a:cs typeface="+mn-cs"/>
              </a:rPr>
              <a:t>Praznovanja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cs typeface="+mn-cs"/>
              </a:rPr>
              <a:t>Šport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solidFill>
                  <a:schemeClr val="bg1">
                    <a:lumMod val="50000"/>
                  </a:schemeClr>
                </a:solidFill>
                <a:cs typeface="+mn-cs"/>
              </a:rPr>
              <a:t>Pogrebni običaji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sl-SI" sz="2500" dirty="0">
                <a:cs typeface="+mn-cs"/>
              </a:rPr>
              <a:t>Ladje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529BBC20-5AED-4939-B6EF-082A6194D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844675"/>
            <a:ext cx="7772400" cy="1625600"/>
          </a:xfrm>
        </p:spPr>
        <p:txBody>
          <a:bodyPr/>
          <a:lstStyle/>
          <a:p>
            <a:r>
              <a:rPr lang="sl-SI" altLang="sl-SI" sz="2500"/>
              <a:t>Vikingi so bili bojevniki, ki so plenili po obalah Skandinavskega polotoka, Britanskega otočja in ostalih delih Evrope med 8. in 12. stoletjem. </a:t>
            </a:r>
          </a:p>
          <a:p>
            <a:pPr>
              <a:buFontTx/>
              <a:buChar char="•"/>
            </a:pPr>
            <a:r>
              <a:rPr lang="sl-SI" altLang="sl-SI" sz="2500"/>
              <a:t>   Po Evropi so bili znani pod imenom ‘’možje s severa’’.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2ADF026-2844-4BCC-955F-FB51717A0FFD}"/>
              </a:ext>
            </a:extLst>
          </p:cNvPr>
          <p:cNvSpPr/>
          <p:nvPr/>
        </p:nvSpPr>
        <p:spPr>
          <a:xfrm>
            <a:off x="1547664" y="692696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KDO SO BILI?</a:t>
            </a:r>
          </a:p>
        </p:txBody>
      </p:sp>
      <p:pic>
        <p:nvPicPr>
          <p:cNvPr id="5124" name="Picture 2" descr="C:\Users\Ana Radulovic\Desktop\VIKINGI\watermark.php.jpg">
            <a:extLst>
              <a:ext uri="{FF2B5EF4-FFF2-40B4-BE49-F238E27FC236}">
                <a16:creationId xmlns:a16="http://schemas.microsoft.com/office/drawing/2014/main" id="{57C9347E-AE9B-4F32-B251-E27BE1B9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CDEBC5B7-0AC6-4651-9CE6-BE1060CD48D3}"/>
              </a:ext>
            </a:extLst>
          </p:cNvPr>
          <p:cNvSpPr/>
          <p:nvPr/>
        </p:nvSpPr>
        <p:spPr>
          <a:xfrm>
            <a:off x="1384412" y="692696"/>
            <a:ext cx="39426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BIVALIŠČA</a:t>
            </a:r>
          </a:p>
        </p:txBody>
      </p:sp>
      <p:sp>
        <p:nvSpPr>
          <p:cNvPr id="6147" name="PoljeZBesedilom 3">
            <a:extLst>
              <a:ext uri="{FF2B5EF4-FFF2-40B4-BE49-F238E27FC236}">
                <a16:creationId xmlns:a16="http://schemas.microsoft.com/office/drawing/2014/main" id="{B05B5A5E-DB63-4E87-B365-D2B6ABF8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77771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Domovanju so namenjali veliko pozornost, saj je na tistem območju podnebje zelo hladno.</a:t>
            </a:r>
          </a:p>
          <a:p>
            <a:pPr eaLnBrk="1" hangingPunct="1"/>
            <a:endParaRPr lang="sl-SI" altLang="sl-SI" sz="250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48BB6DC-1516-4498-B78E-88E1E185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00438"/>
            <a:ext cx="77771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  Hiše so bile zgrajene iz lesa.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  Po obliki so bile dolge 30m in široke 8m.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  Zelo so spominjale na na glavo obrnjene ladje.  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99688A49-52D4-4DCC-B148-954EB844447E}"/>
              </a:ext>
            </a:extLst>
          </p:cNvPr>
          <p:cNvSpPr/>
          <p:nvPr/>
        </p:nvSpPr>
        <p:spPr>
          <a:xfrm>
            <a:off x="2627784" y="2852936"/>
            <a:ext cx="387792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ZUNANJOST HIŠE</a:t>
            </a:r>
          </a:p>
        </p:txBody>
      </p:sp>
      <p:pic>
        <p:nvPicPr>
          <p:cNvPr id="6150" name="Picture 2" descr="C:\Users\Ana Radulovic\Desktop\VIKINGI\Trelleborg-HouseReconst.jpg">
            <a:extLst>
              <a:ext uri="{FF2B5EF4-FFF2-40B4-BE49-F238E27FC236}">
                <a16:creationId xmlns:a16="http://schemas.microsoft.com/office/drawing/2014/main" id="{67CB4435-2891-4A37-9E1B-BC22A87B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4681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2EFD398-B7DD-4A51-B7C9-03CA302975E2}"/>
              </a:ext>
            </a:extLst>
          </p:cNvPr>
          <p:cNvSpPr/>
          <p:nvPr/>
        </p:nvSpPr>
        <p:spPr>
          <a:xfrm>
            <a:off x="1403648" y="692696"/>
            <a:ext cx="3942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BIVALIŠČA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3971234-60C7-4A63-B901-E10B11F8242A}"/>
              </a:ext>
            </a:extLst>
          </p:cNvPr>
          <p:cNvSpPr/>
          <p:nvPr/>
        </p:nvSpPr>
        <p:spPr>
          <a:xfrm>
            <a:off x="2267744" y="1700808"/>
            <a:ext cx="4177683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NOTRANJOST HIŠE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60B0AFD-5D0E-4573-905A-A1000FE1E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568801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Oprema hiše je bila preprosta.</a:t>
            </a:r>
          </a:p>
          <a:p>
            <a:pPr eaLnBrk="1" hangingPunct="1"/>
            <a:endParaRPr lang="sl-SI" altLang="sl-SI" sz="25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  Na sredini hiše je stalo kamnito ognjišče.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500"/>
              <a:t>    Sedeli in spali so na klopeh, postavljenih vzdolž sten.</a:t>
            </a:r>
          </a:p>
          <a:p>
            <a:pPr eaLnBrk="1" hangingPunct="1"/>
            <a:endParaRPr lang="sl-SI" altLang="sl-SI" sz="2500"/>
          </a:p>
          <a:p>
            <a:pPr eaLnBrk="1" hangingPunct="1"/>
            <a:r>
              <a:rPr lang="sl-SI" altLang="sl-SI" sz="2500"/>
              <a:t>V hišah so preživeli čas, ko je bilo zelo mrzlo, se pripravljali na nove odprave in si pripovedovali zgodbe.</a:t>
            </a:r>
          </a:p>
        </p:txBody>
      </p:sp>
      <p:pic>
        <p:nvPicPr>
          <p:cNvPr id="7173" name="Picture 3" descr="C:\Users\Ana Radulovic\Desktop\VIKINGI\viking house2.jpg">
            <a:extLst>
              <a:ext uri="{FF2B5EF4-FFF2-40B4-BE49-F238E27FC236}">
                <a16:creationId xmlns:a16="http://schemas.microsoft.com/office/drawing/2014/main" id="{67FAD5F5-9FEF-42B7-9765-40284A69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3359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20D14D7-D370-4F0C-BB63-16AACC9BB4BD}"/>
              </a:ext>
            </a:extLst>
          </p:cNvPr>
          <p:cNvSpPr/>
          <p:nvPr/>
        </p:nvSpPr>
        <p:spPr>
          <a:xfrm>
            <a:off x="1403648" y="692696"/>
            <a:ext cx="31470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OBLEKA</a:t>
            </a:r>
          </a:p>
        </p:txBody>
      </p:sp>
      <p:sp>
        <p:nvSpPr>
          <p:cNvPr id="8195" name="PoljeZBesedilom 2">
            <a:extLst>
              <a:ext uri="{FF2B5EF4-FFF2-40B4-BE49-F238E27FC236}">
                <a16:creationId xmlns:a16="http://schemas.microsoft.com/office/drawing/2014/main" id="{D626C258-65B1-4C32-975B-383305E1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700213"/>
            <a:ext cx="511333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sl-SI" altLang="sl-SI" sz="2500" u="sng"/>
              <a:t>Moški</a:t>
            </a:r>
            <a:r>
              <a:rPr lang="sl-SI" altLang="sl-SI" sz="2500"/>
              <a:t> so bili oblečeni v hlače, ki so bile pri gležnjih stisnjene, tuniko, ter ogrinjalo.</a:t>
            </a:r>
          </a:p>
          <a:p>
            <a:pPr algn="r" eaLnBrk="1" hangingPunct="1"/>
            <a:endParaRPr lang="sl-SI" altLang="sl-SI" sz="2500"/>
          </a:p>
          <a:p>
            <a:pPr algn="r" eaLnBrk="1" hangingPunct="1"/>
            <a:r>
              <a:rPr lang="sl-SI" altLang="sl-SI" sz="2500" u="sng"/>
              <a:t>Ženske</a:t>
            </a:r>
            <a:r>
              <a:rPr lang="sl-SI" altLang="sl-SI" sz="2500"/>
              <a:t> so nosile spodnja krila, čez njih pa dolge ravne obleke ali predpasnike.</a:t>
            </a:r>
          </a:p>
          <a:p>
            <a:pPr algn="r" eaLnBrk="1" hangingPunct="1"/>
            <a:endParaRPr lang="sl-SI" altLang="sl-SI" sz="2500"/>
          </a:p>
          <a:p>
            <a:pPr algn="r" eaLnBrk="1" hangingPunct="1"/>
            <a:r>
              <a:rPr lang="sl-SI" altLang="sl-SI" sz="2500"/>
              <a:t>Oblačila so bila zelo udobna. Na nogah so nosili debele volnene nogavice, čez njih pa so obuli škornje ali čevlje iz mehkega usnja. </a:t>
            </a:r>
          </a:p>
        </p:txBody>
      </p:sp>
      <p:pic>
        <p:nvPicPr>
          <p:cNvPr id="8196" name="Picture 2" descr="C:\Users\Ana Radulovic\Desktop\VIKINGI\tunicpants_aprondress_BrownBlueOtmeal.jpg">
            <a:extLst>
              <a:ext uri="{FF2B5EF4-FFF2-40B4-BE49-F238E27FC236}">
                <a16:creationId xmlns:a16="http://schemas.microsoft.com/office/drawing/2014/main" id="{F6BAADD7-E4D0-429E-B183-4A08E5FB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25717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0FEE454-F210-4B16-B371-B1911C5B98E3}"/>
              </a:ext>
            </a:extLst>
          </p:cNvPr>
          <p:cNvSpPr/>
          <p:nvPr/>
        </p:nvSpPr>
        <p:spPr>
          <a:xfrm>
            <a:off x="1403648" y="692696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PREHRANA</a:t>
            </a:r>
          </a:p>
        </p:txBody>
      </p:sp>
      <p:sp>
        <p:nvSpPr>
          <p:cNvPr id="9219" name="PoljeZBesedilom 3">
            <a:extLst>
              <a:ext uri="{FF2B5EF4-FFF2-40B4-BE49-F238E27FC236}">
                <a16:creationId xmlns:a16="http://schemas.microsoft.com/office/drawing/2014/main" id="{88FF2538-BE30-428D-891A-7DB5EF79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74168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Vikingom je njihovo glavno prehrano nudilo morje.</a:t>
            </a:r>
          </a:p>
          <a:p>
            <a:pPr eaLnBrk="1" hangingPunct="1"/>
            <a:r>
              <a:rPr lang="sl-SI" altLang="sl-SI" sz="2500"/>
              <a:t>S trnkom ali mrežo so ulovili ribe, ki so jih posušili na      izdelanih stojalih, posolili in naložili v sode. </a:t>
            </a:r>
          </a:p>
          <a:p>
            <a:pPr eaLnBrk="1" hangingPunct="1"/>
            <a:endParaRPr lang="sl-SI" altLang="sl-SI" sz="2500"/>
          </a:p>
          <a:p>
            <a:pPr eaLnBrk="1" hangingPunct="1"/>
            <a:endParaRPr lang="sl-SI" altLang="sl-SI" sz="2500"/>
          </a:p>
          <a:p>
            <a:pPr eaLnBrk="1" hangingPunct="1"/>
            <a:endParaRPr lang="sl-SI" altLang="sl-SI" sz="2500"/>
          </a:p>
          <a:p>
            <a:pPr eaLnBrk="1" hangingPunct="1"/>
            <a:endParaRPr lang="sl-SI" altLang="sl-SI" sz="2500"/>
          </a:p>
          <a:p>
            <a:pPr eaLnBrk="1" hangingPunct="1"/>
            <a:endParaRPr lang="sl-SI" altLang="sl-SI" sz="2500"/>
          </a:p>
          <a:p>
            <a:pPr eaLnBrk="1" hangingPunct="1"/>
            <a:endParaRPr lang="sl-SI" altLang="sl-SI" sz="2500"/>
          </a:p>
          <a:p>
            <a:pPr eaLnBrk="1" hangingPunct="1"/>
            <a:r>
              <a:rPr lang="sl-SI" altLang="sl-SI" sz="2500"/>
              <a:t>Lovili so predvsem kite, mrože in tjulne, ki so jih nagnali k obali, saj na kopnem niso bili spretni, ter jih tam pokončali s sulico ali podobnim orožjem.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7ED3FA5-E15A-438D-8E09-AD26E6EC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9527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5A61385F-7465-41B6-ABCF-05B0106E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985" flipH="1">
            <a:off x="7202488" y="3589338"/>
            <a:ext cx="1025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88A2C653-0000-479E-B83F-9E68B98D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076700"/>
            <a:ext cx="52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0DEFF27-4D90-4C88-9FBF-EBF76C16FFE2}"/>
              </a:ext>
            </a:extLst>
          </p:cNvPr>
          <p:cNvSpPr/>
          <p:nvPr/>
        </p:nvSpPr>
        <p:spPr>
          <a:xfrm>
            <a:off x="1403648" y="692696"/>
            <a:ext cx="4339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IZOBRAZBA</a:t>
            </a:r>
          </a:p>
        </p:txBody>
      </p:sp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C45317BE-CE99-4C8F-8188-611DA96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70564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Otroci so se izobraževali doma, torej niso imeli javnih šol.</a:t>
            </a:r>
          </a:p>
          <a:p>
            <a:pPr eaLnBrk="1" hangingPunct="1"/>
            <a:r>
              <a:rPr lang="sl-SI" altLang="sl-SI" sz="2500"/>
              <a:t>Vsa izobrazba je bila dana s strani staršev, negovalcev ali pa obiskovalcev, ki so nadomeščali današnje učitelje.</a:t>
            </a:r>
          </a:p>
        </p:txBody>
      </p:sp>
      <p:pic>
        <p:nvPicPr>
          <p:cNvPr id="10244" name="Picture 2" descr="C:\Users\Ana Radulovic\Desktop\VIKINGI\singing.jpg">
            <a:extLst>
              <a:ext uri="{FF2B5EF4-FFF2-40B4-BE49-F238E27FC236}">
                <a16:creationId xmlns:a16="http://schemas.microsoft.com/office/drawing/2014/main" id="{D41636A2-20CD-4B64-AAAD-60B275E7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23050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ravokotnik 4">
            <a:extLst>
              <a:ext uri="{FF2B5EF4-FFF2-40B4-BE49-F238E27FC236}">
                <a16:creationId xmlns:a16="http://schemas.microsoft.com/office/drawing/2014/main" id="{AEED0566-3A57-4BD4-A5A0-8C9515B4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644900"/>
            <a:ext cx="37433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Fantje in dekleta so se morali naučiti peti, recitirati poezije in pripovedovati sage. </a:t>
            </a:r>
          </a:p>
          <a:p>
            <a:pPr eaLnBrk="1" hangingPunct="1"/>
            <a:r>
              <a:rPr lang="sl-SI" altLang="sl-SI" sz="2500"/>
              <a:t>Dekleta pa so še posebej naučili dela z volno (tkanje, šivanje…).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1593A8C-9548-40F0-8434-010A81BF0E4A}"/>
              </a:ext>
            </a:extLst>
          </p:cNvPr>
          <p:cNvSpPr/>
          <p:nvPr/>
        </p:nvSpPr>
        <p:spPr>
          <a:xfrm>
            <a:off x="1403648" y="692696"/>
            <a:ext cx="53660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n-cs"/>
              </a:rPr>
              <a:t>PRAZNOVANJA</a:t>
            </a:r>
          </a:p>
        </p:txBody>
      </p:sp>
      <p:pic>
        <p:nvPicPr>
          <p:cNvPr id="11267" name="Picture 2" descr="C:\Users\Ana Radulovic\Desktop\VIKINGI\d790e4cf056406cc9ed1ef9a8b7ffff9-d63topy.jpg">
            <a:extLst>
              <a:ext uri="{FF2B5EF4-FFF2-40B4-BE49-F238E27FC236}">
                <a16:creationId xmlns:a16="http://schemas.microsoft.com/office/drawing/2014/main" id="{455F8812-CE95-48CF-86F1-5AC68B86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72000"/>
            <a:ext cx="31686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oljeZBesedilom 2">
            <a:extLst>
              <a:ext uri="{FF2B5EF4-FFF2-40B4-BE49-F238E27FC236}">
                <a16:creationId xmlns:a16="http://schemas.microsoft.com/office/drawing/2014/main" id="{CACCA47B-4B33-4660-B031-1E6E361BA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85328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2500"/>
              <a:t>Vikingi so se radi poveselili in zagrabili priložnost za praznovanje.</a:t>
            </a:r>
          </a:p>
          <a:p>
            <a:pPr eaLnBrk="1" hangingPunct="1"/>
            <a:r>
              <a:rPr lang="sl-SI" altLang="sl-SI" sz="2500"/>
              <a:t>Najpomembnejši prazniki so bili povezani z letnimi časi, poljskimi deli in plovbami po morju. Ob takih priložnostih so radi peli, plesali, veliko popili in si pripovedovali zgodbe. </a:t>
            </a:r>
          </a:p>
          <a:p>
            <a:pPr eaLnBrk="1" hangingPunct="1"/>
            <a:endParaRPr lang="sl-SI" altLang="sl-SI" sz="2500"/>
          </a:p>
          <a:p>
            <a:pPr eaLnBrk="1" hangingPunct="1"/>
            <a:r>
              <a:rPr lang="sl-SI" altLang="sl-SI" sz="2500"/>
              <a:t>Vikingi so znani po tem, da so imeli smisel za humor in da so bili nadarjeni govorniki.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mporary design template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design template</Template>
  <TotalTime>0</TotalTime>
  <Words>617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Contemporary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HVALA ZA POSLUŠANJE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2019-06-03T09:17:00Z</dcterms:created>
  <dcterms:modified xsi:type="dcterms:W3CDTF">2019-06-03T09:17:00Z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