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7"/>
  </p:notesMasterIdLst>
  <p:sldIdLst>
    <p:sldId id="256" r:id="rId2"/>
    <p:sldId id="260" r:id="rId3"/>
    <p:sldId id="257" r:id="rId4"/>
    <p:sldId id="258" r:id="rId5"/>
    <p:sldId id="261" r:id="rId6"/>
    <p:sldId id="262" r:id="rId7"/>
    <p:sldId id="263" r:id="rId8"/>
    <p:sldId id="265" r:id="rId9"/>
    <p:sldId id="266" r:id="rId10"/>
    <p:sldId id="267" r:id="rId11"/>
    <p:sldId id="271" r:id="rId12"/>
    <p:sldId id="268" r:id="rId13"/>
    <p:sldId id="259" r:id="rId14"/>
    <p:sldId id="272" r:id="rId15"/>
    <p:sldId id="269" r:id="rId16"/>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C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78551" autoAdjust="0"/>
  </p:normalViewPr>
  <p:slideViewPr>
    <p:cSldViewPr>
      <p:cViewPr varScale="1">
        <p:scale>
          <a:sx n="58" d="100"/>
          <a:sy n="58" d="100"/>
        </p:scale>
        <p:origin x="-16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33442408-6D43-4ABC-A997-207060672E9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618BA9BA-325A-4958-95BF-B0FBEB3DDA8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F3AAF90-BA54-4E56-B042-3BBB75CDDBFC}" type="datetimeFigureOut">
              <a:rPr lang="sl-SI"/>
              <a:pPr>
                <a:defRPr/>
              </a:pPr>
              <a:t>3. 06. 2019</a:t>
            </a:fld>
            <a:endParaRPr lang="sl-SI"/>
          </a:p>
        </p:txBody>
      </p:sp>
      <p:sp>
        <p:nvSpPr>
          <p:cNvPr id="4" name="Ograda stranske slike 3">
            <a:extLst>
              <a:ext uri="{FF2B5EF4-FFF2-40B4-BE49-F238E27FC236}">
                <a16:creationId xmlns:a16="http://schemas.microsoft.com/office/drawing/2014/main" id="{00D709BD-07C9-4A85-ADCB-565B75FECDE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D1DC13AC-AA8E-41C7-99F4-450028237CD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106B5A61-25F0-4853-B7F6-5E43B6EAFC9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Ograda številke diapozitiva 6">
            <a:extLst>
              <a:ext uri="{FF2B5EF4-FFF2-40B4-BE49-F238E27FC236}">
                <a16:creationId xmlns:a16="http://schemas.microsoft.com/office/drawing/2014/main" id="{46BA7918-4F06-4A4E-8919-F66E71029E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1DD2C6C-0286-4786-BF4E-91FAF47D7594}"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grada stranske slike 1">
            <a:extLst>
              <a:ext uri="{FF2B5EF4-FFF2-40B4-BE49-F238E27FC236}">
                <a16:creationId xmlns:a16="http://schemas.microsoft.com/office/drawing/2014/main" id="{CF98BD9A-B7A6-4114-AC7D-9C47D255D0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Ograda opomb 2">
            <a:extLst>
              <a:ext uri="{FF2B5EF4-FFF2-40B4-BE49-F238E27FC236}">
                <a16:creationId xmlns:a16="http://schemas.microsoft.com/office/drawing/2014/main" id="{F9218186-9E7A-4C8E-97ED-3E909CE6C4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Na odgovor zakaj je prišlo do ustanovitve vojne krajine vam lahko odgovoriva z enostavnim posplošenim odgovorom: zaradi obrambe pred turškimi vpadi</a:t>
            </a:r>
          </a:p>
        </p:txBody>
      </p:sp>
      <p:sp>
        <p:nvSpPr>
          <p:cNvPr id="21508" name="Ograda številke diapozitiva 3">
            <a:extLst>
              <a:ext uri="{FF2B5EF4-FFF2-40B4-BE49-F238E27FC236}">
                <a16:creationId xmlns:a16="http://schemas.microsoft.com/office/drawing/2014/main" id="{C2BC6F57-2EAF-49CE-B87E-FC144A6FB2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137A0EF2-7BD7-4403-AA6B-9919D7EB31A2}" type="slidenum">
              <a:rPr lang="sl-SI" altLang="sl-SI">
                <a:latin typeface="Calibri" panose="020F0502020204030204" pitchFamily="34" charset="0"/>
              </a:rPr>
              <a:pPr/>
              <a:t>2</a:t>
            </a:fld>
            <a:endParaRPr lang="sl-SI" altLang="sl-SI">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grada stranske slike 1">
            <a:extLst>
              <a:ext uri="{FF2B5EF4-FFF2-40B4-BE49-F238E27FC236}">
                <a16:creationId xmlns:a16="http://schemas.microsoft.com/office/drawing/2014/main" id="{D15319CC-929A-42AF-B969-D3636B16B6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Ograda opomb 2">
            <a:extLst>
              <a:ext uri="{FF2B5EF4-FFF2-40B4-BE49-F238E27FC236}">
                <a16:creationId xmlns:a16="http://schemas.microsoft.com/office/drawing/2014/main" id="{8FF350D6-A9C3-4264-98B8-A9FEC1169F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Nadvojvoda Karel II. jih je povezal v skoraj samostojno državo z glavnim mestom Gradcem. Ustanovil je enake osrednje urade, kot so bili na Dunaju. Leta 1578 je ustanovil še vojni svet in takrat je odgovornost za obmejni pas utrdb, ki so ga zgradili na Hrvaškem, prešla na Notranjeavstrijske dežele. </a:t>
            </a:r>
          </a:p>
          <a:p>
            <a:pPr>
              <a:spcBef>
                <a:spcPct val="0"/>
              </a:spcBef>
            </a:pPr>
            <a:r>
              <a:rPr lang="sl-SI" altLang="sl-SI"/>
              <a:t>Deželni stanovi Notranjeavstrijskih dežel so se zavedali da je učinkovita obramba odvisna od dobre obveščevalne in signalne organizacije. Poskrbeli so za vohunsko službo v bližnjih turških krajih in za veliko mrežo signalnih točk, preko katerih so z ognjem opozarjali na prihajajočo nevarnost. Tako je bilo mogoče o turškem vpadu celotno Kranjsko obvestiti v 2-3 urah. Zavedali so se, da je protiturško obrambo bolje zasnovati zunaj svojih ozemelj, na Hrvaškem. V oskrbo so prevzemali obmejne hrvaške trdnjave. Do l.1578 so jih v oskrbi imeli že 88. </a:t>
            </a:r>
          </a:p>
          <a:p>
            <a:pPr>
              <a:spcBef>
                <a:spcPct val="0"/>
              </a:spcBef>
            </a:pPr>
            <a:endParaRPr lang="sl-SI" altLang="sl-SI"/>
          </a:p>
        </p:txBody>
      </p:sp>
      <p:sp>
        <p:nvSpPr>
          <p:cNvPr id="30724" name="Ograda številke diapozitiva 3">
            <a:extLst>
              <a:ext uri="{FF2B5EF4-FFF2-40B4-BE49-F238E27FC236}">
                <a16:creationId xmlns:a16="http://schemas.microsoft.com/office/drawing/2014/main" id="{601F954C-6FDD-4DB7-9B8F-E064339AF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ADC6C6EC-1B92-41E1-8F4D-1E3C214CA9FB}" type="slidenum">
              <a:rPr lang="sl-SI" altLang="sl-SI">
                <a:latin typeface="Calibri" panose="020F0502020204030204" pitchFamily="34" charset="0"/>
              </a:rPr>
              <a:pPr/>
              <a:t>12</a:t>
            </a:fld>
            <a:endParaRPr lang="sl-SI" altLang="sl-SI">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grada stranske slike 1">
            <a:extLst>
              <a:ext uri="{FF2B5EF4-FFF2-40B4-BE49-F238E27FC236}">
                <a16:creationId xmlns:a16="http://schemas.microsoft.com/office/drawing/2014/main" id="{74DCB29F-5358-446E-BE04-D0E37A1686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Ograda opomb 2">
            <a:extLst>
              <a:ext uri="{FF2B5EF4-FFF2-40B4-BE49-F238E27FC236}">
                <a16:creationId xmlns:a16="http://schemas.microsoft.com/office/drawing/2014/main" id="{A0D6B7FB-4D38-490B-B964-CAF1504DA4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Obrambni pas vzdolž turške meje se je počasi izoblikoval v Vojno krajino. Od l.1556 je to ozemlje spadalo pod upravno pristojnost cesarskega dvornega vojnega sveta na Dunaju. Deželni stanovi Notranje Avstrije so dobili pravico v Vojni krajini zasedati najpomembnejša oficirska in uradniška mesta. Ta pravica je bila povezana s financiranjem obrambnih aktivnosti v Vojni krajini. Notranjeavstrijske dežele so morale v ta namen zagotoviti milijonske vsote, cesarska blagajna pa je prispevala manj kot desetino.</a:t>
            </a:r>
          </a:p>
          <a:p>
            <a:pPr>
              <a:spcBef>
                <a:spcPct val="0"/>
              </a:spcBef>
            </a:pPr>
            <a:endParaRPr lang="sl-SI" altLang="sl-SI"/>
          </a:p>
          <a:p>
            <a:pPr>
              <a:spcBef>
                <a:spcPct val="0"/>
              </a:spcBef>
            </a:pPr>
            <a:r>
              <a:rPr lang="sl-SI" altLang="sl-SI"/>
              <a:t>Ustanovljena je bila leta 1460, trajala pa je do leta 1881, takrat je bila ukinjena.</a:t>
            </a:r>
          </a:p>
          <a:p>
            <a:pPr>
              <a:spcBef>
                <a:spcPct val="0"/>
              </a:spcBef>
            </a:pPr>
            <a:r>
              <a:rPr lang="sl-SI" altLang="sl-SI"/>
              <a:t>Slovenci imamo od nje veliko koristi – vojaški poveljniki so Slovenci. </a:t>
            </a:r>
          </a:p>
          <a:p>
            <a:pPr>
              <a:spcBef>
                <a:spcPct val="0"/>
              </a:spcBef>
            </a:pPr>
            <a:r>
              <a:rPr lang="sl-SI" altLang="sl-SI"/>
              <a:t>Poleg vojne funkcije je imela tudi funkcijo, da je preprečevala prehod kužnih bolezni in epidemij. V 18. stoletju se jo je prijel izraz PREDZID KRŠČANSTVA</a:t>
            </a:r>
          </a:p>
          <a:p>
            <a:pPr>
              <a:spcBef>
                <a:spcPct val="0"/>
              </a:spcBef>
            </a:pPr>
            <a:r>
              <a:rPr lang="sl-SI" altLang="sl-SI"/>
              <a:t>IN ZDRAVJA. </a:t>
            </a:r>
          </a:p>
          <a:p>
            <a:pPr>
              <a:spcBef>
                <a:spcPct val="0"/>
              </a:spcBef>
            </a:pPr>
            <a:r>
              <a:rPr lang="sl-SI" altLang="sl-SI"/>
              <a:t>Samo ozemlje krajine se leta 1881 razdeli dva svetova oz. imperija in sicer Habsburškega in Osmanskega. Njen obstoj se deli na več obdobji:</a:t>
            </a:r>
          </a:p>
          <a:p>
            <a:pPr>
              <a:spcBef>
                <a:spcPct val="0"/>
              </a:spcBef>
            </a:pPr>
            <a:endParaRPr lang="sl-SI" altLang="sl-SI"/>
          </a:p>
          <a:p>
            <a:pPr>
              <a:spcBef>
                <a:spcPct val="0"/>
              </a:spcBef>
            </a:pPr>
            <a:endParaRPr lang="sl-SI" altLang="sl-SI"/>
          </a:p>
        </p:txBody>
      </p:sp>
      <p:sp>
        <p:nvSpPr>
          <p:cNvPr id="31748" name="Ograda številke diapozitiva 3">
            <a:extLst>
              <a:ext uri="{FF2B5EF4-FFF2-40B4-BE49-F238E27FC236}">
                <a16:creationId xmlns:a16="http://schemas.microsoft.com/office/drawing/2014/main" id="{52B62628-2473-4A72-AA9A-31FCB60EE1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D80C505C-3101-476C-A5CE-5050107D795E}" type="slidenum">
              <a:rPr lang="sl-SI" altLang="sl-SI">
                <a:latin typeface="Calibri" panose="020F0502020204030204" pitchFamily="34" charset="0"/>
              </a:rPr>
              <a:pPr/>
              <a:t>13</a:t>
            </a:fld>
            <a:endParaRPr lang="sl-SI" altLang="sl-S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grada stranske slike 1">
            <a:extLst>
              <a:ext uri="{FF2B5EF4-FFF2-40B4-BE49-F238E27FC236}">
                <a16:creationId xmlns:a16="http://schemas.microsoft.com/office/drawing/2014/main" id="{311D2165-5C6A-41EA-B976-16B02A44AE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Ograda opomb 2">
            <a:extLst>
              <a:ext uri="{FF2B5EF4-FFF2-40B4-BE49-F238E27FC236}">
                <a16:creationId xmlns:a16="http://schemas.microsoft.com/office/drawing/2014/main" id="{A7831279-285D-47E3-9243-057EEBE699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Za začetek bi bilo najbolje da začneva s Turškimi vpadi, saj so močno povezani z ustanovitvijo Vojne krajine. Pisalo se je 14. st, ko </a:t>
            </a:r>
            <a:r>
              <a:rPr lang="sl-SI" altLang="sl-SI">
                <a:latin typeface="Century Gothic" panose="020B0502020202020204" pitchFamily="34" charset="0"/>
              </a:rPr>
              <a:t>se je Turško osvajanje močno razširilo po Balkanskem polotoku, meje Turškega osvajanja pa so se vedno bolj približevale deželam na JV Rimsko-nemškega cesarstva. Turki so svojo državo proti S širili tako, da so najprej s plenilskimi napadi oslabili moč nasprotnikove obrambe, nato pa njihove kraje napadli z močno osvajalsko silo. </a:t>
            </a:r>
          </a:p>
          <a:p>
            <a:pPr>
              <a:spcBef>
                <a:spcPct val="0"/>
              </a:spcBef>
            </a:pPr>
            <a:r>
              <a:rPr lang="sl-SI" altLang="sl-SI">
                <a:latin typeface="Century Gothic" panose="020B0502020202020204" pitchFamily="34" charset="0"/>
              </a:rPr>
              <a:t>V osvojene kraje so širili Islam, svojo vojaško organizacijo in njihove kulturne navade.</a:t>
            </a:r>
          </a:p>
          <a:p>
            <a:pPr>
              <a:spcBef>
                <a:spcPct val="0"/>
              </a:spcBef>
            </a:pPr>
            <a:r>
              <a:rPr lang="sl-SI" altLang="sl-SI">
                <a:latin typeface="Century Gothic" panose="020B0502020202020204" pitchFamily="34" charset="0"/>
              </a:rPr>
              <a:t> </a:t>
            </a:r>
          </a:p>
          <a:p>
            <a:pPr>
              <a:spcBef>
                <a:spcPct val="0"/>
              </a:spcBef>
            </a:pPr>
            <a:endParaRPr lang="sl-SI" altLang="sl-SI"/>
          </a:p>
        </p:txBody>
      </p:sp>
      <p:sp>
        <p:nvSpPr>
          <p:cNvPr id="22532" name="Ograda številke diapozitiva 3">
            <a:extLst>
              <a:ext uri="{FF2B5EF4-FFF2-40B4-BE49-F238E27FC236}">
                <a16:creationId xmlns:a16="http://schemas.microsoft.com/office/drawing/2014/main" id="{A9A9AB31-389F-4681-B387-DB5887B88E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533FF8F0-FF2F-4DAA-9662-C3106E869668}" type="slidenum">
              <a:rPr lang="sl-SI" altLang="sl-SI">
                <a:latin typeface="Calibri" panose="020F0502020204030204" pitchFamily="34" charset="0"/>
              </a:rPr>
              <a:pPr/>
              <a:t>3</a:t>
            </a:fld>
            <a:endParaRPr lang="sl-SI" altLang="sl-SI">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grada stranske slike 1">
            <a:extLst>
              <a:ext uri="{FF2B5EF4-FFF2-40B4-BE49-F238E27FC236}">
                <a16:creationId xmlns:a16="http://schemas.microsoft.com/office/drawing/2014/main" id="{12369F55-44B9-42DC-8CC4-9950BB1145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Ograda opomb 2">
            <a:extLst>
              <a:ext uri="{FF2B5EF4-FFF2-40B4-BE49-F238E27FC236}">
                <a16:creationId xmlns:a16="http://schemas.microsoft.com/office/drawing/2014/main" id="{C2029A14-864D-4923-945B-AD0C15A7F7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i="1">
                <a:latin typeface="Century Gothic" panose="020B0502020202020204" pitchFamily="34" charset="0"/>
              </a:rPr>
              <a:t>Ker je bila ustanovitev Vojne Krajine zelo pomembna za ubranitev ozemlja, na katerem se nahaja današnja Slovenija, vam bova povedali na kratko o turkih vpadih na slovensko ozemlje.</a:t>
            </a:r>
            <a:r>
              <a:rPr lang="sl-SI" altLang="sl-SI">
                <a:latin typeface="Century Gothic" panose="020B0502020202020204" pitchFamily="34" charset="0"/>
              </a:rPr>
              <a:t> </a:t>
            </a:r>
          </a:p>
          <a:p>
            <a:pPr>
              <a:spcBef>
                <a:spcPct val="0"/>
              </a:spcBef>
            </a:pPr>
            <a:r>
              <a:rPr lang="sl-SI" altLang="sl-SI">
                <a:latin typeface="Century Gothic" panose="020B0502020202020204" pitchFamily="34" charset="0"/>
              </a:rPr>
              <a:t> 1. turški napad na slovensko ozemlje je bil l. 1408. O njem edini poroča Valvasor, ki pravi, da so Turki vpadli 9. oktobra v Slovensko marko(več združenih pokrajin), izropali okolico Metlike, ljudi pobili ali odpeljali, vse drugo pa požgali. &lt;- to je zapisal, in omenil kar trikrat v znanem Valvasorjevem delu im. Slava vojvodine Kranjske.</a:t>
            </a:r>
          </a:p>
          <a:p>
            <a:pPr>
              <a:spcBef>
                <a:spcPct val="0"/>
              </a:spcBef>
            </a:pPr>
            <a:r>
              <a:rPr lang="sl-SI" altLang="sl-SI">
                <a:latin typeface="Century Gothic" panose="020B0502020202020204" pitchFamily="34" charset="0"/>
              </a:rPr>
              <a:t> </a:t>
            </a:r>
          </a:p>
          <a:p>
            <a:pPr>
              <a:spcBef>
                <a:spcPct val="0"/>
              </a:spcBef>
            </a:pPr>
            <a:r>
              <a:rPr lang="sl-SI" altLang="sl-SI">
                <a:latin typeface="Century Gothic" panose="020B0502020202020204" pitchFamily="34" charset="0"/>
              </a:rPr>
              <a:t> </a:t>
            </a:r>
          </a:p>
          <a:p>
            <a:pPr>
              <a:spcBef>
                <a:spcPct val="0"/>
              </a:spcBef>
            </a:pPr>
            <a:endParaRPr lang="sl-SI" altLang="sl-SI"/>
          </a:p>
        </p:txBody>
      </p:sp>
      <p:sp>
        <p:nvSpPr>
          <p:cNvPr id="23556" name="Ograda številke diapozitiva 3">
            <a:extLst>
              <a:ext uri="{FF2B5EF4-FFF2-40B4-BE49-F238E27FC236}">
                <a16:creationId xmlns:a16="http://schemas.microsoft.com/office/drawing/2014/main" id="{898711C2-5A70-4EED-98BD-B36E29329A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248BDE82-244E-4DD1-AC5F-6BFB417394B5}" type="slidenum">
              <a:rPr lang="sl-SI" altLang="sl-SI">
                <a:latin typeface="Calibri" panose="020F0502020204030204" pitchFamily="34" charset="0"/>
              </a:rPr>
              <a:pPr/>
              <a:t>4</a:t>
            </a:fld>
            <a:endParaRPr lang="sl-SI" altLang="sl-SI">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grada stranske slike 1">
            <a:extLst>
              <a:ext uri="{FF2B5EF4-FFF2-40B4-BE49-F238E27FC236}">
                <a16:creationId xmlns:a16="http://schemas.microsoft.com/office/drawing/2014/main" id="{7C0733D9-5116-40CA-AB6D-910CAB2269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Ograda opomb 2">
            <a:extLst>
              <a:ext uri="{FF2B5EF4-FFF2-40B4-BE49-F238E27FC236}">
                <a16:creationId xmlns:a16="http://schemas.microsoft.com/office/drawing/2014/main" id="{BBE9578C-FE9B-426A-9705-6E61AD00EF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Torej prvih nekaj vpadov se je zgodilo v začetku 15.st, ti vpadi pa so imeli izključno roparski namen. Ob teh napadih je bilo očitno, da so bile napadene dežele popolnoma nezaščitene. Tako so si deželni stanovi prizadevali spremeniti obrambo, ki bi omogočala zaščito vsem deželam, zato so na deželnih zborih sprejeli nove </a:t>
            </a:r>
            <a:r>
              <a:rPr lang="sl-SI" altLang="sl-SI" b="1"/>
              <a:t>obrambne rede</a:t>
            </a:r>
            <a:r>
              <a:rPr lang="sl-SI" altLang="sl-SI"/>
              <a:t>. V nov obrambni sistem so bili udeleženi vsi, ki so imeli v lasti posest, tudi cerkvena zemljiška gospostva. Opremili so konjenico in pešce po denarni zmožnosti, v vojsko pa vpoklicali tudi podložnike. Mesta so morala sama poskrbeti za lastno obrambo in glede na velikost mesta/dežele postaviti primerno število pešcev. S tem je bila postavljena organizacijska osnova za obrambo dežel.</a:t>
            </a:r>
          </a:p>
          <a:p>
            <a:pPr>
              <a:spcBef>
                <a:spcPct val="0"/>
              </a:spcBef>
            </a:pPr>
            <a:endParaRPr lang="sl-SI" altLang="sl-SI"/>
          </a:p>
        </p:txBody>
      </p:sp>
      <p:sp>
        <p:nvSpPr>
          <p:cNvPr id="24580" name="Ograda številke diapozitiva 3">
            <a:extLst>
              <a:ext uri="{FF2B5EF4-FFF2-40B4-BE49-F238E27FC236}">
                <a16:creationId xmlns:a16="http://schemas.microsoft.com/office/drawing/2014/main" id="{32160B72-6D9F-4F3E-83EA-A12C729C07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44B5C460-1D41-45AC-ADA7-944035E9D322}" type="slidenum">
              <a:rPr lang="sl-SI" altLang="sl-SI">
                <a:latin typeface="Calibri" panose="020F0502020204030204" pitchFamily="34" charset="0"/>
              </a:rPr>
              <a:pPr/>
              <a:t>5</a:t>
            </a:fld>
            <a:endParaRPr lang="sl-SI" altLang="sl-SI">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a:extLst>
              <a:ext uri="{FF2B5EF4-FFF2-40B4-BE49-F238E27FC236}">
                <a16:creationId xmlns:a16="http://schemas.microsoft.com/office/drawing/2014/main" id="{23C670BD-AF4F-4D01-A49D-5E9933688D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Ograda opomb 2">
            <a:extLst>
              <a:ext uri="{FF2B5EF4-FFF2-40B4-BE49-F238E27FC236}">
                <a16:creationId xmlns:a16="http://schemas.microsoft.com/office/drawing/2014/main" id="{EBA8C150-B63F-42A1-8318-203E2185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Po l.1469 so se začeli </a:t>
            </a:r>
            <a:r>
              <a:rPr lang="sl-SI" altLang="sl-SI" b="1"/>
              <a:t>siloviti turški vpadi na slovensko ozemlje</a:t>
            </a:r>
            <a:r>
              <a:rPr lang="sl-SI" altLang="sl-SI"/>
              <a:t>, vanj so vdirali z močnimi in številnimi odredi konjenice. Napadi so bili tako hitri, dobro organizirani in nepričakovani, da se jih ni dalo dobro obraniti. Navadno so se usmerili v eno od dežel, ali pa več hkrati. Tako so potekali 2,3 ali 4 napadi turkov v enem letu. Trajali so lahko dva tedna ali kar ves mesec. Turški napadi pa so bili tudi zelo kruti, saj so neusmiljeno ubijali ljudi, kradli otroke, zasužnjevali, požigali mesta, posiljevali ženske…</a:t>
            </a:r>
          </a:p>
          <a:p>
            <a:pPr>
              <a:spcBef>
                <a:spcPct val="0"/>
              </a:spcBef>
            </a:pPr>
            <a:endParaRPr lang="sl-SI" altLang="sl-SI"/>
          </a:p>
        </p:txBody>
      </p:sp>
      <p:sp>
        <p:nvSpPr>
          <p:cNvPr id="25604" name="Ograda številke diapozitiva 3">
            <a:extLst>
              <a:ext uri="{FF2B5EF4-FFF2-40B4-BE49-F238E27FC236}">
                <a16:creationId xmlns:a16="http://schemas.microsoft.com/office/drawing/2014/main" id="{279CC30B-1714-4F99-A5D2-12828B8216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53E34F3D-117C-41B7-8D05-DD8660148BDB}" type="slidenum">
              <a:rPr lang="sl-SI" altLang="sl-SI">
                <a:latin typeface="Calibri" panose="020F0502020204030204" pitchFamily="34" charset="0"/>
              </a:rPr>
              <a:pPr/>
              <a:t>6</a:t>
            </a:fld>
            <a:endParaRPr lang="sl-SI" altLang="sl-SI">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grada stranske slike 1">
            <a:extLst>
              <a:ext uri="{FF2B5EF4-FFF2-40B4-BE49-F238E27FC236}">
                <a16:creationId xmlns:a16="http://schemas.microsoft.com/office/drawing/2014/main" id="{BBC9E650-B4F6-448C-997E-87D1844079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Ograda opomb 2">
            <a:extLst>
              <a:ext uri="{FF2B5EF4-FFF2-40B4-BE49-F238E27FC236}">
                <a16:creationId xmlns:a16="http://schemas.microsoft.com/office/drawing/2014/main" id="{109AA3A3-B3C8-44D0-9F7B-65F4D32C63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OBRAMBA NA DEŽELAH IN V MESTIH</a:t>
            </a:r>
          </a:p>
          <a:p>
            <a:pPr>
              <a:spcBef>
                <a:spcPct val="0"/>
              </a:spcBef>
            </a:pPr>
            <a:r>
              <a:rPr lang="sl-SI" altLang="sl-SI"/>
              <a:t>Dežele naj bi v manjši meri pred turškimi vpadi varovale dolinske pregrade, nasipi in gozdne zaseke, mesta pa trdni zidovi. Večina mest je dobila preurejeno obzidje nekateri bolj izpostavljeni kraji v bližini slovensko-hrvaške meje pa so dobili pravico do obzidja(Kočevje, Lož, Krško, Višnja Gora). Kmetje so si za svojo zaščito zidali utrdbe, tako im. tabore(na etničnem ozemlju jih je v 15. In 16.st. nastalo 350). Poleg taborov pa so kmetje za pribežališča uporabljali jame. Nekateri tabori so se tako razširili da so lahko sprejeli do 2000 ljudi.</a:t>
            </a:r>
          </a:p>
          <a:p>
            <a:pPr>
              <a:spcBef>
                <a:spcPct val="0"/>
              </a:spcBef>
            </a:pPr>
            <a:endParaRPr lang="sl-SI" altLang="sl-SI"/>
          </a:p>
        </p:txBody>
      </p:sp>
      <p:sp>
        <p:nvSpPr>
          <p:cNvPr id="26628" name="Ograda številke diapozitiva 3">
            <a:extLst>
              <a:ext uri="{FF2B5EF4-FFF2-40B4-BE49-F238E27FC236}">
                <a16:creationId xmlns:a16="http://schemas.microsoft.com/office/drawing/2014/main" id="{4DCF5B7B-0053-4C6A-B1BC-652B5FC31D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0B4B931B-F7AC-4286-8ADB-835209E668BB}" type="slidenum">
              <a:rPr lang="sl-SI" altLang="sl-SI">
                <a:latin typeface="Calibri" panose="020F0502020204030204" pitchFamily="34" charset="0"/>
              </a:rPr>
              <a:pPr/>
              <a:t>7</a:t>
            </a:fld>
            <a:endParaRPr lang="sl-SI" altLang="sl-SI">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grada stranske slike 1">
            <a:extLst>
              <a:ext uri="{FF2B5EF4-FFF2-40B4-BE49-F238E27FC236}">
                <a16:creationId xmlns:a16="http://schemas.microsoft.com/office/drawing/2014/main" id="{8C5A6878-5E6C-4C65-8BFE-279CFC4C5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Ograda opomb 2">
            <a:extLst>
              <a:ext uri="{FF2B5EF4-FFF2-40B4-BE49-F238E27FC236}">
                <a16:creationId xmlns:a16="http://schemas.microsoft.com/office/drawing/2014/main" id="{E3F952BE-7E2D-488F-B6CA-A471DFC57D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 </a:t>
            </a:r>
          </a:p>
          <a:p>
            <a:pPr>
              <a:spcBef>
                <a:spcPct val="0"/>
              </a:spcBef>
            </a:pPr>
            <a:r>
              <a:rPr lang="sl-SI" altLang="sl-SI"/>
              <a:t>Proti koncu 15.st. so se vpadi redčili, a spet razmahnili v letih 1522-40. To obdobje vpadov je povezano z osvajalskimi težnjami sultana Sulejmana Veličastnega(prizadeval zavzeti Dunaj).</a:t>
            </a:r>
          </a:p>
          <a:p>
            <a:pPr>
              <a:spcBef>
                <a:spcPct val="0"/>
              </a:spcBef>
            </a:pPr>
            <a:r>
              <a:rPr lang="sl-SI" altLang="sl-SI"/>
              <a:t>Ena izmed posledic turških vpadov je bilo </a:t>
            </a:r>
            <a:r>
              <a:rPr lang="sl-SI" altLang="sl-SI" b="1"/>
              <a:t>priseljevanje uskokov</a:t>
            </a:r>
            <a:r>
              <a:rPr lang="sl-SI" altLang="sl-SI"/>
              <a:t> v dvajsetih in tridesetih letih 16.st. na slovensko ozemlje. </a:t>
            </a:r>
          </a:p>
          <a:p>
            <a:pPr>
              <a:spcBef>
                <a:spcPct val="0"/>
              </a:spcBef>
            </a:pPr>
            <a:endParaRPr lang="sl-SI" altLang="sl-SI"/>
          </a:p>
        </p:txBody>
      </p:sp>
      <p:sp>
        <p:nvSpPr>
          <p:cNvPr id="27652" name="Ograda številke diapozitiva 3">
            <a:extLst>
              <a:ext uri="{FF2B5EF4-FFF2-40B4-BE49-F238E27FC236}">
                <a16:creationId xmlns:a16="http://schemas.microsoft.com/office/drawing/2014/main" id="{77EEAE6A-DD02-44F9-8E5F-8DEF000C42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3E3D591C-D98E-4B0B-ACB1-18E9DD96EC10}" type="slidenum">
              <a:rPr lang="sl-SI" altLang="sl-SI">
                <a:latin typeface="Calibri" panose="020F0502020204030204" pitchFamily="34" charset="0"/>
              </a:rPr>
              <a:pPr/>
              <a:t>8</a:t>
            </a:fld>
            <a:endParaRPr lang="sl-SI" altLang="sl-SI">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grada stranske slike 1">
            <a:extLst>
              <a:ext uri="{FF2B5EF4-FFF2-40B4-BE49-F238E27FC236}">
                <a16:creationId xmlns:a16="http://schemas.microsoft.com/office/drawing/2014/main" id="{40E4E3CC-0E6F-4FB4-9346-50B6CDF301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Ograda opomb 2">
            <a:extLst>
              <a:ext uri="{FF2B5EF4-FFF2-40B4-BE49-F238E27FC236}">
                <a16:creationId xmlns:a16="http://schemas.microsoft.com/office/drawing/2014/main" id="{011B09BD-192E-47FE-9090-7A26AF2F5E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b="1"/>
              <a:t>USKOKI </a:t>
            </a:r>
            <a:r>
              <a:rPr lang="sl-SI" altLang="sl-SI"/>
              <a:t>so begunci pred Turki, večina jih je prišla iz balkanskih narodov, k nam prihajajo iz JV </a:t>
            </a:r>
            <a:r>
              <a:rPr lang="sl-SI" altLang="sl-SI">
                <a:sym typeface="Wingdings" panose="05000000000000000000" pitchFamily="2" charset="2"/>
              </a:rPr>
              <a:t></a:t>
            </a:r>
            <a:r>
              <a:rPr lang="sl-SI" altLang="sl-SI"/>
              <a:t> SZ, so večinoma pravoslavne vere</a:t>
            </a:r>
            <a:r>
              <a:rPr lang="sl-SI" altLang="sl-SI" b="1"/>
              <a:t>. </a:t>
            </a:r>
            <a:r>
              <a:rPr lang="sl-SI" altLang="sl-SI"/>
              <a:t>Živeli so na območju Vojne Krajine, ki so v zameno za svobodo, hrano in zemljo branili ozemlje Slovenije in Avstrijskega cesarstva pred vpadi Turkov. Naselili so se na J Štajersko, Notranjsko, Kras, Furlaniji in Žumbrek. Predvsem so se poseljevali v zapuščena območja.</a:t>
            </a:r>
          </a:p>
          <a:p>
            <a:pPr>
              <a:spcBef>
                <a:spcPct val="0"/>
              </a:spcBef>
            </a:pPr>
            <a:r>
              <a:rPr lang="sl-SI" altLang="sl-SI"/>
              <a:t>Za uskoke je značilno, da so bili oboroženi dan in noč. Celo, ko so delali na poljih so bili oboroženi in pripravljeni na bitko s Turki.</a:t>
            </a:r>
          </a:p>
          <a:p>
            <a:pPr>
              <a:spcBef>
                <a:spcPct val="0"/>
              </a:spcBef>
            </a:pPr>
            <a:endParaRPr lang="sl-SI" altLang="sl-SI"/>
          </a:p>
        </p:txBody>
      </p:sp>
      <p:sp>
        <p:nvSpPr>
          <p:cNvPr id="28676" name="Ograda številke diapozitiva 3">
            <a:extLst>
              <a:ext uri="{FF2B5EF4-FFF2-40B4-BE49-F238E27FC236}">
                <a16:creationId xmlns:a16="http://schemas.microsoft.com/office/drawing/2014/main" id="{4D80B374-BC93-4D92-AAFA-DDD6FB5EA6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3CAFB539-8D9A-4B90-9CDE-B3EB28BDBE36}" type="slidenum">
              <a:rPr lang="sl-SI" altLang="sl-SI">
                <a:latin typeface="Calibri" panose="020F0502020204030204" pitchFamily="34" charset="0"/>
              </a:rPr>
              <a:pPr/>
              <a:t>9</a:t>
            </a:fld>
            <a:endParaRPr lang="sl-SI" altLang="sl-SI">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grada stranske slike 1">
            <a:extLst>
              <a:ext uri="{FF2B5EF4-FFF2-40B4-BE49-F238E27FC236}">
                <a16:creationId xmlns:a16="http://schemas.microsoft.com/office/drawing/2014/main" id="{BD85C086-9D88-4E2F-9E57-CCBC58356E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Ograda opomb 2">
            <a:extLst>
              <a:ext uri="{FF2B5EF4-FFF2-40B4-BE49-F238E27FC236}">
                <a16:creationId xmlns:a16="http://schemas.microsoft.com/office/drawing/2014/main" id="{4DED5439-CD12-4384-A7E6-109A1A5818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latin typeface="Century Gothic" panose="020B0502020202020204" pitchFamily="34" charset="0"/>
              </a:rPr>
              <a:t>Omenjeno redčenje turških vpadov je bilo tesno povezano s krepitvijo obrambe habsburških dežel v času vladanja cesarja </a:t>
            </a:r>
            <a:r>
              <a:rPr lang="sl-SI" altLang="sl-SI" b="1">
                <a:latin typeface="Century Gothic" panose="020B0502020202020204" pitchFamily="34" charset="0"/>
              </a:rPr>
              <a:t>Maksimiljana I.</a:t>
            </a:r>
            <a:r>
              <a:rPr lang="sl-SI" altLang="sl-SI">
                <a:latin typeface="Century Gothic" panose="020B0502020202020204" pitchFamily="34" charset="0"/>
              </a:rPr>
              <a:t> (cesar 1508-19)</a:t>
            </a:r>
          </a:p>
          <a:p>
            <a:pPr>
              <a:spcBef>
                <a:spcPct val="0"/>
              </a:spcBef>
            </a:pPr>
            <a:r>
              <a:rPr lang="sl-SI" altLang="sl-SI">
                <a:latin typeface="Century Gothic" panose="020B0502020202020204" pitchFamily="34" charset="0"/>
              </a:rPr>
              <a:t>Rodbinske dežele v V Alpah je razdelil na gornje- in spodnjeavstrijske in dal v njih </a:t>
            </a:r>
            <a:r>
              <a:rPr lang="sl-SI" altLang="sl-SI" b="1">
                <a:latin typeface="Century Gothic" panose="020B0502020202020204" pitchFamily="34" charset="0"/>
              </a:rPr>
              <a:t>ustanoviti osrednje državne urade</a:t>
            </a:r>
            <a:r>
              <a:rPr lang="sl-SI" altLang="sl-SI">
                <a:latin typeface="Century Gothic" panose="020B0502020202020204" pitchFamily="34" charset="0"/>
              </a:rPr>
              <a:t> z ločenim pristojnostmi (finance,sodstvo,politične zadeve).</a:t>
            </a:r>
          </a:p>
          <a:p>
            <a:pPr>
              <a:spcBef>
                <a:spcPct val="0"/>
              </a:spcBef>
            </a:pPr>
            <a:r>
              <a:rPr lang="sl-SI" altLang="sl-SI"/>
              <a:t>Dežele Štajerska, Koroška in Kranjska in po l.1500 tudi Goriška so bile povezane v skupino, im. Notranja Avstrija iz  Notranjeavstrijske dežele. Namen povezave je bila učinkovitejša protiturška obramba, še bolj povezane pa so bile od l.1530, po sprejemu sklepa o imenovanju </a:t>
            </a:r>
            <a:r>
              <a:rPr lang="sl-SI" altLang="sl-SI" b="1"/>
              <a:t>skupnega vojaškega vodstva</a:t>
            </a:r>
            <a:r>
              <a:rPr lang="sl-SI" altLang="sl-SI"/>
              <a:t>.</a:t>
            </a:r>
          </a:p>
          <a:p>
            <a:pPr>
              <a:spcBef>
                <a:spcPct val="0"/>
              </a:spcBef>
            </a:pPr>
            <a:endParaRPr lang="sl-SI" altLang="sl-SI">
              <a:latin typeface="Century Gothic" panose="020B0502020202020204" pitchFamily="34" charset="0"/>
            </a:endParaRPr>
          </a:p>
          <a:p>
            <a:pPr>
              <a:spcBef>
                <a:spcPct val="0"/>
              </a:spcBef>
            </a:pPr>
            <a:endParaRPr lang="sl-SI" altLang="sl-SI">
              <a:latin typeface="Century Gothic" panose="020B0502020202020204" pitchFamily="34" charset="0"/>
            </a:endParaRPr>
          </a:p>
          <a:p>
            <a:pPr>
              <a:spcBef>
                <a:spcPct val="0"/>
              </a:spcBef>
            </a:pPr>
            <a:endParaRPr lang="sl-SI" altLang="sl-SI"/>
          </a:p>
        </p:txBody>
      </p:sp>
      <p:sp>
        <p:nvSpPr>
          <p:cNvPr id="29700" name="Ograda številke diapozitiva 3">
            <a:extLst>
              <a:ext uri="{FF2B5EF4-FFF2-40B4-BE49-F238E27FC236}">
                <a16:creationId xmlns:a16="http://schemas.microsoft.com/office/drawing/2014/main" id="{80B4BBE9-61E4-494D-A2A8-1E5122BA73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6F026FF2-9AA2-4DB3-A6BA-15C8D529B78F}" type="slidenum">
              <a:rPr lang="sl-SI" altLang="sl-SI">
                <a:latin typeface="Calibri" panose="020F0502020204030204" pitchFamily="34" charset="0"/>
              </a:rPr>
              <a:pPr/>
              <a:t>10</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4" name="Pravokotnik 22">
            <a:extLst>
              <a:ext uri="{FF2B5EF4-FFF2-40B4-BE49-F238E27FC236}">
                <a16:creationId xmlns:a16="http://schemas.microsoft.com/office/drawing/2014/main" id="{0C19C688-6BDE-437E-B626-6204B0E2F8CB}"/>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23">
            <a:extLst>
              <a:ext uri="{FF2B5EF4-FFF2-40B4-BE49-F238E27FC236}">
                <a16:creationId xmlns:a16="http://schemas.microsoft.com/office/drawing/2014/main" id="{2F3C650F-E44C-416B-9D4E-3F6A25141114}"/>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24">
            <a:extLst>
              <a:ext uri="{FF2B5EF4-FFF2-40B4-BE49-F238E27FC236}">
                <a16:creationId xmlns:a16="http://schemas.microsoft.com/office/drawing/2014/main" id="{7B191EDC-102C-4679-A8E0-FE76C65D0F13}"/>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avokotnik 25">
            <a:extLst>
              <a:ext uri="{FF2B5EF4-FFF2-40B4-BE49-F238E27FC236}">
                <a16:creationId xmlns:a16="http://schemas.microsoft.com/office/drawing/2014/main" id="{ED32F31D-4615-40FA-A957-00A967619CAA}"/>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Pravokotnik 26">
            <a:extLst>
              <a:ext uri="{FF2B5EF4-FFF2-40B4-BE49-F238E27FC236}">
                <a16:creationId xmlns:a16="http://schemas.microsoft.com/office/drawing/2014/main" id="{FCD8FBE4-25A9-43FD-91A6-ECABAD257B61}"/>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Zaobljeni pravokotnik 29">
            <a:extLst>
              <a:ext uri="{FF2B5EF4-FFF2-40B4-BE49-F238E27FC236}">
                <a16:creationId xmlns:a16="http://schemas.microsoft.com/office/drawing/2014/main" id="{83039C7B-F39F-468D-A7FB-4E9E3A038EFA}"/>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Zaobljeni pravokotnik 30">
            <a:extLst>
              <a:ext uri="{FF2B5EF4-FFF2-40B4-BE49-F238E27FC236}">
                <a16:creationId xmlns:a16="http://schemas.microsoft.com/office/drawing/2014/main" id="{B82561A8-0D95-4B22-A9C8-AF8238EB416C}"/>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Pravokotnik 6">
            <a:extLst>
              <a:ext uri="{FF2B5EF4-FFF2-40B4-BE49-F238E27FC236}">
                <a16:creationId xmlns:a16="http://schemas.microsoft.com/office/drawing/2014/main" id="{033223CB-E8F5-4A3E-BA38-2EA64671D1A9}"/>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Pravokotnik 9">
            <a:extLst>
              <a:ext uri="{FF2B5EF4-FFF2-40B4-BE49-F238E27FC236}">
                <a16:creationId xmlns:a16="http://schemas.microsoft.com/office/drawing/2014/main" id="{C928E6A7-5B48-4598-A97C-C4679F23846B}"/>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Pravokotnik 10">
            <a:extLst>
              <a:ext uri="{FF2B5EF4-FFF2-40B4-BE49-F238E27FC236}">
                <a16:creationId xmlns:a16="http://schemas.microsoft.com/office/drawing/2014/main" id="{5E7BC7A4-E095-4831-8C90-ABB05E7FBBE3}"/>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Pravokotnik 18">
            <a:extLst>
              <a:ext uri="{FF2B5EF4-FFF2-40B4-BE49-F238E27FC236}">
                <a16:creationId xmlns:a16="http://schemas.microsoft.com/office/drawing/2014/main" id="{0A23566A-7FD1-4FE8-8E3B-F740A920D7DC}"/>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Naslov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sl-SI"/>
              <a:t>Kliknite, če želite urediti slog naslova matrice</a:t>
            </a:r>
            <a:endParaRPr lang="en-US"/>
          </a:p>
        </p:txBody>
      </p:sp>
      <p:sp>
        <p:nvSpPr>
          <p:cNvPr id="9" name="Podnaslov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17" name="Ograda datuma 27">
            <a:extLst>
              <a:ext uri="{FF2B5EF4-FFF2-40B4-BE49-F238E27FC236}">
                <a16:creationId xmlns:a16="http://schemas.microsoft.com/office/drawing/2014/main" id="{B86A82CD-5955-4326-A31C-E1B5BDA4F319}"/>
              </a:ext>
            </a:extLst>
          </p:cNvPr>
          <p:cNvSpPr>
            <a:spLocks noGrp="1"/>
          </p:cNvSpPr>
          <p:nvPr>
            <p:ph type="dt" sz="half" idx="10"/>
          </p:nvPr>
        </p:nvSpPr>
        <p:spPr>
          <a:xfrm>
            <a:off x="6705600" y="4206875"/>
            <a:ext cx="960438" cy="457200"/>
          </a:xfrm>
        </p:spPr>
        <p:txBody>
          <a:bodyPr/>
          <a:lstStyle>
            <a:lvl1pPr>
              <a:defRPr/>
            </a:lvl1pPr>
          </a:lstStyle>
          <a:p>
            <a:pPr>
              <a:defRPr/>
            </a:pPr>
            <a:fld id="{6EA57F0D-FFF1-4773-A0B7-CE8FA21D10DC}" type="datetimeFigureOut">
              <a:rPr lang="sl-SI"/>
              <a:pPr>
                <a:defRPr/>
              </a:pPr>
              <a:t>3. 06. 2019</a:t>
            </a:fld>
            <a:endParaRPr lang="sl-SI"/>
          </a:p>
        </p:txBody>
      </p:sp>
      <p:sp>
        <p:nvSpPr>
          <p:cNvPr id="18" name="Ograda noge 16">
            <a:extLst>
              <a:ext uri="{FF2B5EF4-FFF2-40B4-BE49-F238E27FC236}">
                <a16:creationId xmlns:a16="http://schemas.microsoft.com/office/drawing/2014/main" id="{0CE28288-50FA-4368-9E73-82BA5180C790}"/>
              </a:ext>
            </a:extLst>
          </p:cNvPr>
          <p:cNvSpPr>
            <a:spLocks noGrp="1"/>
          </p:cNvSpPr>
          <p:nvPr>
            <p:ph type="ftr" sz="quarter" idx="11"/>
          </p:nvPr>
        </p:nvSpPr>
        <p:spPr>
          <a:xfrm>
            <a:off x="5410200" y="4205288"/>
            <a:ext cx="1295400" cy="457200"/>
          </a:xfrm>
        </p:spPr>
        <p:txBody>
          <a:bodyPr/>
          <a:lstStyle>
            <a:lvl1pPr>
              <a:defRPr/>
            </a:lvl1pPr>
          </a:lstStyle>
          <a:p>
            <a:pPr>
              <a:defRPr/>
            </a:pPr>
            <a:endParaRPr lang="sl-SI"/>
          </a:p>
        </p:txBody>
      </p:sp>
      <p:sp>
        <p:nvSpPr>
          <p:cNvPr id="19" name="Ograda številke diapozitiva 28">
            <a:extLst>
              <a:ext uri="{FF2B5EF4-FFF2-40B4-BE49-F238E27FC236}">
                <a16:creationId xmlns:a16="http://schemas.microsoft.com/office/drawing/2014/main" id="{47C9D6ED-B6D0-4B8D-8B98-C763BEF05C70}"/>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fld id="{C51CE158-D404-4F7A-925D-E9E0DB80EB8A}" type="slidenum">
              <a:rPr lang="sl-SI" altLang="sl-SI"/>
              <a:pPr/>
              <a:t>‹#›</a:t>
            </a:fld>
            <a:endParaRPr lang="sl-SI" altLang="sl-SI"/>
          </a:p>
        </p:txBody>
      </p:sp>
    </p:spTree>
    <p:extLst>
      <p:ext uri="{BB962C8B-B14F-4D97-AF65-F5344CB8AC3E}">
        <p14:creationId xmlns:p14="http://schemas.microsoft.com/office/powerpoint/2010/main" val="423263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9750C09E-1668-4969-8F3B-578C9F4A3AD7}"/>
              </a:ext>
            </a:extLst>
          </p:cNvPr>
          <p:cNvSpPr>
            <a:spLocks noGrp="1"/>
          </p:cNvSpPr>
          <p:nvPr>
            <p:ph type="dt" sz="half" idx="10"/>
          </p:nvPr>
        </p:nvSpPr>
        <p:spPr/>
        <p:txBody>
          <a:bodyPr/>
          <a:lstStyle>
            <a:lvl1pPr>
              <a:defRPr/>
            </a:lvl1pPr>
          </a:lstStyle>
          <a:p>
            <a:pPr>
              <a:defRPr/>
            </a:pPr>
            <a:fld id="{F8AEF11F-B047-45A0-9967-05926C121923}" type="datetimeFigureOut">
              <a:rPr lang="sl-SI"/>
              <a:pPr>
                <a:defRPr/>
              </a:pPr>
              <a:t>3. 06. 2019</a:t>
            </a:fld>
            <a:endParaRPr lang="sl-SI"/>
          </a:p>
        </p:txBody>
      </p:sp>
      <p:sp>
        <p:nvSpPr>
          <p:cNvPr id="5" name="Ograda noge 2">
            <a:extLst>
              <a:ext uri="{FF2B5EF4-FFF2-40B4-BE49-F238E27FC236}">
                <a16:creationId xmlns:a16="http://schemas.microsoft.com/office/drawing/2014/main" id="{335205DB-C4C6-4EDB-AE4F-D565B728387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16261041-A79B-43CE-AE38-8396E53B3282}"/>
              </a:ext>
            </a:extLst>
          </p:cNvPr>
          <p:cNvSpPr>
            <a:spLocks noGrp="1"/>
          </p:cNvSpPr>
          <p:nvPr>
            <p:ph type="sldNum" sz="quarter" idx="12"/>
          </p:nvPr>
        </p:nvSpPr>
        <p:spPr/>
        <p:txBody>
          <a:bodyPr/>
          <a:lstStyle>
            <a:lvl1pPr>
              <a:defRPr/>
            </a:lvl1pPr>
          </a:lstStyle>
          <a:p>
            <a:fld id="{DEFE803D-E4E5-4AB8-9F82-5E80928F596B}" type="slidenum">
              <a:rPr lang="sl-SI" altLang="sl-SI"/>
              <a:pPr/>
              <a:t>‹#›</a:t>
            </a:fld>
            <a:endParaRPr lang="sl-SI" altLang="sl-SI"/>
          </a:p>
        </p:txBody>
      </p:sp>
    </p:spTree>
    <p:extLst>
      <p:ext uri="{BB962C8B-B14F-4D97-AF65-F5344CB8AC3E}">
        <p14:creationId xmlns:p14="http://schemas.microsoft.com/office/powerpoint/2010/main" val="42340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81800" y="1143000"/>
            <a:ext cx="1905000" cy="5486400"/>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1143000"/>
            <a:ext cx="6248400" cy="5486400"/>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48C7C008-D366-4B79-9F79-89D7B0FD362D}"/>
              </a:ext>
            </a:extLst>
          </p:cNvPr>
          <p:cNvSpPr>
            <a:spLocks noGrp="1"/>
          </p:cNvSpPr>
          <p:nvPr>
            <p:ph type="dt" sz="half" idx="10"/>
          </p:nvPr>
        </p:nvSpPr>
        <p:spPr/>
        <p:txBody>
          <a:bodyPr/>
          <a:lstStyle>
            <a:lvl1pPr>
              <a:defRPr/>
            </a:lvl1pPr>
          </a:lstStyle>
          <a:p>
            <a:pPr>
              <a:defRPr/>
            </a:pPr>
            <a:fld id="{5F2811C2-698F-4592-8311-70A67F6F241E}" type="datetimeFigureOut">
              <a:rPr lang="sl-SI"/>
              <a:pPr>
                <a:defRPr/>
              </a:pPr>
              <a:t>3. 06. 2019</a:t>
            </a:fld>
            <a:endParaRPr lang="sl-SI"/>
          </a:p>
        </p:txBody>
      </p:sp>
      <p:sp>
        <p:nvSpPr>
          <p:cNvPr id="5" name="Ograda noge 2">
            <a:extLst>
              <a:ext uri="{FF2B5EF4-FFF2-40B4-BE49-F238E27FC236}">
                <a16:creationId xmlns:a16="http://schemas.microsoft.com/office/drawing/2014/main" id="{F56045E6-7F3C-493D-A79F-FA90A77C5CC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8B45BFB8-F648-4728-BF86-33D37DFA8DB3}"/>
              </a:ext>
            </a:extLst>
          </p:cNvPr>
          <p:cNvSpPr>
            <a:spLocks noGrp="1"/>
          </p:cNvSpPr>
          <p:nvPr>
            <p:ph type="sldNum" sz="quarter" idx="12"/>
          </p:nvPr>
        </p:nvSpPr>
        <p:spPr/>
        <p:txBody>
          <a:bodyPr/>
          <a:lstStyle>
            <a:lvl1pPr>
              <a:defRPr/>
            </a:lvl1pPr>
          </a:lstStyle>
          <a:p>
            <a:fld id="{8C12F05A-7343-47A8-9770-C8256ECBB4FD}" type="slidenum">
              <a:rPr lang="sl-SI" altLang="sl-SI"/>
              <a:pPr/>
              <a:t>‹#›</a:t>
            </a:fld>
            <a:endParaRPr lang="sl-SI" altLang="sl-SI"/>
          </a:p>
        </p:txBody>
      </p:sp>
    </p:spTree>
    <p:extLst>
      <p:ext uri="{BB962C8B-B14F-4D97-AF65-F5344CB8AC3E}">
        <p14:creationId xmlns:p14="http://schemas.microsoft.com/office/powerpoint/2010/main" val="120393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53F68C6D-7AA6-4673-8AED-D546C444DE7D}"/>
              </a:ext>
            </a:extLst>
          </p:cNvPr>
          <p:cNvSpPr>
            <a:spLocks noGrp="1"/>
          </p:cNvSpPr>
          <p:nvPr>
            <p:ph type="dt" sz="half" idx="10"/>
          </p:nvPr>
        </p:nvSpPr>
        <p:spPr/>
        <p:txBody>
          <a:bodyPr/>
          <a:lstStyle>
            <a:lvl1pPr>
              <a:defRPr/>
            </a:lvl1pPr>
          </a:lstStyle>
          <a:p>
            <a:pPr>
              <a:defRPr/>
            </a:pPr>
            <a:fld id="{408D98A8-53BD-4FFA-81CB-B4AF2474A5C5}" type="datetimeFigureOut">
              <a:rPr lang="sl-SI"/>
              <a:pPr>
                <a:defRPr/>
              </a:pPr>
              <a:t>3. 06. 2019</a:t>
            </a:fld>
            <a:endParaRPr lang="sl-SI"/>
          </a:p>
        </p:txBody>
      </p:sp>
      <p:sp>
        <p:nvSpPr>
          <p:cNvPr id="5" name="Ograda noge 2">
            <a:extLst>
              <a:ext uri="{FF2B5EF4-FFF2-40B4-BE49-F238E27FC236}">
                <a16:creationId xmlns:a16="http://schemas.microsoft.com/office/drawing/2014/main" id="{E9ACEED4-B10A-41DB-AFC7-544B7D880C8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8A578283-BDB4-4A51-8F87-6BB181978328}"/>
              </a:ext>
            </a:extLst>
          </p:cNvPr>
          <p:cNvSpPr>
            <a:spLocks noGrp="1"/>
          </p:cNvSpPr>
          <p:nvPr>
            <p:ph type="sldNum" sz="quarter" idx="12"/>
          </p:nvPr>
        </p:nvSpPr>
        <p:spPr/>
        <p:txBody>
          <a:bodyPr/>
          <a:lstStyle>
            <a:lvl1pPr>
              <a:defRPr/>
            </a:lvl1pPr>
          </a:lstStyle>
          <a:p>
            <a:fld id="{0D0E25D2-A7D3-4B67-BD37-3CCE668A3767}" type="slidenum">
              <a:rPr lang="sl-SI" altLang="sl-SI"/>
              <a:pPr/>
              <a:t>‹#›</a:t>
            </a:fld>
            <a:endParaRPr lang="sl-SI" altLang="sl-SI"/>
          </a:p>
        </p:txBody>
      </p:sp>
    </p:spTree>
    <p:extLst>
      <p:ext uri="{BB962C8B-B14F-4D97-AF65-F5344CB8AC3E}">
        <p14:creationId xmlns:p14="http://schemas.microsoft.com/office/powerpoint/2010/main" val="162704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sl-SI"/>
              <a:t>Kliknite, če želite urediti slog naslova matrice</a:t>
            </a:r>
            <a:endParaRPr lang="en-US"/>
          </a:p>
        </p:txBody>
      </p:sp>
      <p:sp>
        <p:nvSpPr>
          <p:cNvPr id="3" name="Ograda besedila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4" name="Ograda datuma 13">
            <a:extLst>
              <a:ext uri="{FF2B5EF4-FFF2-40B4-BE49-F238E27FC236}">
                <a16:creationId xmlns:a16="http://schemas.microsoft.com/office/drawing/2014/main" id="{42E3D8F8-E9CF-4600-8C87-C409E3C0C080}"/>
              </a:ext>
            </a:extLst>
          </p:cNvPr>
          <p:cNvSpPr>
            <a:spLocks noGrp="1"/>
          </p:cNvSpPr>
          <p:nvPr>
            <p:ph type="dt" sz="half" idx="10"/>
          </p:nvPr>
        </p:nvSpPr>
        <p:spPr/>
        <p:txBody>
          <a:bodyPr/>
          <a:lstStyle>
            <a:lvl1pPr>
              <a:defRPr/>
            </a:lvl1pPr>
          </a:lstStyle>
          <a:p>
            <a:pPr>
              <a:defRPr/>
            </a:pPr>
            <a:fld id="{8917A1A0-DE10-48B5-A8BC-5B7490818DF6}" type="datetimeFigureOut">
              <a:rPr lang="sl-SI"/>
              <a:pPr>
                <a:defRPr/>
              </a:pPr>
              <a:t>3. 06. 2019</a:t>
            </a:fld>
            <a:endParaRPr lang="sl-SI"/>
          </a:p>
        </p:txBody>
      </p:sp>
      <p:sp>
        <p:nvSpPr>
          <p:cNvPr id="5" name="Ograda noge 2">
            <a:extLst>
              <a:ext uri="{FF2B5EF4-FFF2-40B4-BE49-F238E27FC236}">
                <a16:creationId xmlns:a16="http://schemas.microsoft.com/office/drawing/2014/main" id="{C447C59D-2421-4DF8-85E2-1E7CF8A2387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140FA96C-BDFD-4470-9C49-1BEBCF3B96CB}"/>
              </a:ext>
            </a:extLst>
          </p:cNvPr>
          <p:cNvSpPr>
            <a:spLocks noGrp="1"/>
          </p:cNvSpPr>
          <p:nvPr>
            <p:ph type="sldNum" sz="quarter" idx="12"/>
          </p:nvPr>
        </p:nvSpPr>
        <p:spPr/>
        <p:txBody>
          <a:bodyPr/>
          <a:lstStyle>
            <a:lvl1pPr>
              <a:defRPr/>
            </a:lvl1pPr>
          </a:lstStyle>
          <a:p>
            <a:fld id="{BAB65DCD-961A-4ECB-93FF-D3D7DE18BB65}" type="slidenum">
              <a:rPr lang="sl-SI" altLang="sl-SI"/>
              <a:pPr/>
              <a:t>‹#›</a:t>
            </a:fld>
            <a:endParaRPr lang="sl-SI" altLang="sl-SI"/>
          </a:p>
        </p:txBody>
      </p:sp>
    </p:spTree>
    <p:extLst>
      <p:ext uri="{BB962C8B-B14F-4D97-AF65-F5344CB8AC3E}">
        <p14:creationId xmlns:p14="http://schemas.microsoft.com/office/powerpoint/2010/main" val="93847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6478FAE2-4C46-48F6-A376-6724F0186882}"/>
              </a:ext>
            </a:extLst>
          </p:cNvPr>
          <p:cNvSpPr>
            <a:spLocks noGrp="1"/>
          </p:cNvSpPr>
          <p:nvPr>
            <p:ph type="dt" sz="half" idx="10"/>
          </p:nvPr>
        </p:nvSpPr>
        <p:spPr/>
        <p:txBody>
          <a:bodyPr/>
          <a:lstStyle>
            <a:lvl1pPr>
              <a:defRPr/>
            </a:lvl1pPr>
          </a:lstStyle>
          <a:p>
            <a:pPr>
              <a:defRPr/>
            </a:pPr>
            <a:fld id="{42CCA641-FC37-45FE-95E0-1F1CC1EE402C}" type="datetimeFigureOut">
              <a:rPr lang="sl-SI"/>
              <a:pPr>
                <a:defRPr/>
              </a:pPr>
              <a:t>3. 06. 2019</a:t>
            </a:fld>
            <a:endParaRPr lang="sl-SI"/>
          </a:p>
        </p:txBody>
      </p:sp>
      <p:sp>
        <p:nvSpPr>
          <p:cNvPr id="6" name="Ograda noge 2">
            <a:extLst>
              <a:ext uri="{FF2B5EF4-FFF2-40B4-BE49-F238E27FC236}">
                <a16:creationId xmlns:a16="http://schemas.microsoft.com/office/drawing/2014/main" id="{FC792DE2-B319-4564-AA2A-DD590B915259}"/>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5B8F810D-F1A3-4C10-B238-E4E94BD604FF}"/>
              </a:ext>
            </a:extLst>
          </p:cNvPr>
          <p:cNvSpPr>
            <a:spLocks noGrp="1"/>
          </p:cNvSpPr>
          <p:nvPr>
            <p:ph type="sldNum" sz="quarter" idx="12"/>
          </p:nvPr>
        </p:nvSpPr>
        <p:spPr/>
        <p:txBody>
          <a:bodyPr/>
          <a:lstStyle>
            <a:lvl1pPr>
              <a:defRPr/>
            </a:lvl1pPr>
          </a:lstStyle>
          <a:p>
            <a:fld id="{F458D5A9-7DFE-4C62-BAAD-257C0CF1E028}" type="slidenum">
              <a:rPr lang="sl-SI" altLang="sl-SI"/>
              <a:pPr/>
              <a:t>‹#›</a:t>
            </a:fld>
            <a:endParaRPr lang="sl-SI" altLang="sl-SI"/>
          </a:p>
        </p:txBody>
      </p:sp>
    </p:spTree>
    <p:extLst>
      <p:ext uri="{BB962C8B-B14F-4D97-AF65-F5344CB8AC3E}">
        <p14:creationId xmlns:p14="http://schemas.microsoft.com/office/powerpoint/2010/main" val="270434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381000" y="1143000"/>
            <a:ext cx="8382000" cy="1069848"/>
          </a:xfrm>
        </p:spPr>
        <p:txBody>
          <a:bodyPr/>
          <a:lstStyle>
            <a:lvl1pPr>
              <a:defRPr sz="4000" b="0" i="0" cap="none" baseline="0"/>
            </a:lvl1pPr>
          </a:lstStyle>
          <a:p>
            <a:r>
              <a:rPr lang="sl-SI"/>
              <a:t>Kliknite, če želite urediti slog naslova matrice</a:t>
            </a:r>
            <a:endParaRPr lang="en-US"/>
          </a:p>
        </p:txBody>
      </p:sp>
      <p:sp>
        <p:nvSpPr>
          <p:cNvPr id="3" name="Ograda besedila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25">
            <a:extLst>
              <a:ext uri="{FF2B5EF4-FFF2-40B4-BE49-F238E27FC236}">
                <a16:creationId xmlns:a16="http://schemas.microsoft.com/office/drawing/2014/main" id="{425D1C90-2852-4AD2-A362-796B49B438C1}"/>
              </a:ext>
            </a:extLst>
          </p:cNvPr>
          <p:cNvSpPr>
            <a:spLocks noGrp="1"/>
          </p:cNvSpPr>
          <p:nvPr>
            <p:ph type="dt" sz="half" idx="10"/>
          </p:nvPr>
        </p:nvSpPr>
        <p:spPr/>
        <p:txBody>
          <a:bodyPr rtlCol="0"/>
          <a:lstStyle>
            <a:lvl1pPr>
              <a:defRPr/>
            </a:lvl1pPr>
          </a:lstStyle>
          <a:p>
            <a:pPr>
              <a:defRPr/>
            </a:pPr>
            <a:fld id="{ED7FA785-FEE7-45E7-8851-FD49A105D99F}" type="datetimeFigureOut">
              <a:rPr lang="sl-SI"/>
              <a:pPr>
                <a:defRPr/>
              </a:pPr>
              <a:t>3. 06. 2019</a:t>
            </a:fld>
            <a:endParaRPr lang="sl-SI"/>
          </a:p>
        </p:txBody>
      </p:sp>
      <p:sp>
        <p:nvSpPr>
          <p:cNvPr id="8" name="Ograda številke diapozitiva 26">
            <a:extLst>
              <a:ext uri="{FF2B5EF4-FFF2-40B4-BE49-F238E27FC236}">
                <a16:creationId xmlns:a16="http://schemas.microsoft.com/office/drawing/2014/main" id="{B266574F-11F4-4755-B6E6-2713FDFDD818}"/>
              </a:ext>
            </a:extLst>
          </p:cNvPr>
          <p:cNvSpPr>
            <a:spLocks noGrp="1"/>
          </p:cNvSpPr>
          <p:nvPr>
            <p:ph type="sldNum" sz="quarter" idx="11"/>
          </p:nvPr>
        </p:nvSpPr>
        <p:spPr/>
        <p:txBody>
          <a:bodyPr/>
          <a:lstStyle>
            <a:lvl1pPr>
              <a:defRPr/>
            </a:lvl1pPr>
          </a:lstStyle>
          <a:p>
            <a:fld id="{D43FB94A-3E84-436A-8F77-379F178DA525}" type="slidenum">
              <a:rPr lang="sl-SI" altLang="sl-SI"/>
              <a:pPr/>
              <a:t>‹#›</a:t>
            </a:fld>
            <a:endParaRPr lang="sl-SI" altLang="sl-SI"/>
          </a:p>
        </p:txBody>
      </p:sp>
      <p:sp>
        <p:nvSpPr>
          <p:cNvPr id="9" name="Ograda noge 27">
            <a:extLst>
              <a:ext uri="{FF2B5EF4-FFF2-40B4-BE49-F238E27FC236}">
                <a16:creationId xmlns:a16="http://schemas.microsoft.com/office/drawing/2014/main" id="{D83AC561-11D9-440E-8A12-A7E079141F5F}"/>
              </a:ext>
            </a:extLst>
          </p:cNvPr>
          <p:cNvSpPr>
            <a:spLocks noGrp="1"/>
          </p:cNvSpPr>
          <p:nvPr>
            <p:ph type="ftr" sz="quarter" idx="12"/>
          </p:nvPr>
        </p:nvSpPr>
        <p:spPr/>
        <p:txBody>
          <a:bodyPr rtlCol="0"/>
          <a:lstStyle>
            <a:lvl1pPr>
              <a:defRPr/>
            </a:lvl1pPr>
          </a:lstStyle>
          <a:p>
            <a:pPr>
              <a:defRPr/>
            </a:pPr>
            <a:endParaRPr lang="sl-SI"/>
          </a:p>
        </p:txBody>
      </p:sp>
    </p:spTree>
    <p:extLst>
      <p:ext uri="{BB962C8B-B14F-4D97-AF65-F5344CB8AC3E}">
        <p14:creationId xmlns:p14="http://schemas.microsoft.com/office/powerpoint/2010/main" val="84662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1143000"/>
            <a:ext cx="8229600" cy="1069848"/>
          </a:xfrm>
        </p:spPr>
        <p:txBody>
          <a:bodyPr/>
          <a:lstStyle>
            <a:lvl1pPr>
              <a:defRPr sz="4000">
                <a:solidFill>
                  <a:schemeClr val="tx2"/>
                </a:solidFill>
              </a:defRPr>
            </a:lvl1pPr>
          </a:lstStyle>
          <a:p>
            <a:r>
              <a:rPr lang="sl-SI"/>
              <a:t>Kliknite, če želite urediti slog naslova matrice</a:t>
            </a:r>
            <a:endParaRPr lang="en-US"/>
          </a:p>
        </p:txBody>
      </p:sp>
      <p:sp>
        <p:nvSpPr>
          <p:cNvPr id="3" name="Ograda datuma 2">
            <a:extLst>
              <a:ext uri="{FF2B5EF4-FFF2-40B4-BE49-F238E27FC236}">
                <a16:creationId xmlns:a16="http://schemas.microsoft.com/office/drawing/2014/main" id="{98BB9FD6-2CDA-489E-A007-BFCE7D40658C}"/>
              </a:ext>
            </a:extLst>
          </p:cNvPr>
          <p:cNvSpPr>
            <a:spLocks noGrp="1"/>
          </p:cNvSpPr>
          <p:nvPr>
            <p:ph type="dt" sz="half" idx="10"/>
          </p:nvPr>
        </p:nvSpPr>
        <p:spPr>
          <a:xfrm>
            <a:off x="6583363" y="612775"/>
            <a:ext cx="957262" cy="457200"/>
          </a:xfrm>
        </p:spPr>
        <p:txBody>
          <a:bodyPr/>
          <a:lstStyle>
            <a:lvl1pPr>
              <a:defRPr/>
            </a:lvl1pPr>
          </a:lstStyle>
          <a:p>
            <a:pPr>
              <a:defRPr/>
            </a:pPr>
            <a:fld id="{DADAF80F-BCB0-4E69-B456-F43D63250244}" type="datetimeFigureOut">
              <a:rPr lang="sl-SI"/>
              <a:pPr>
                <a:defRPr/>
              </a:pPr>
              <a:t>3. 06. 2019</a:t>
            </a:fld>
            <a:endParaRPr lang="sl-SI"/>
          </a:p>
        </p:txBody>
      </p:sp>
      <p:sp>
        <p:nvSpPr>
          <p:cNvPr id="4" name="Ograda noge 3">
            <a:extLst>
              <a:ext uri="{FF2B5EF4-FFF2-40B4-BE49-F238E27FC236}">
                <a16:creationId xmlns:a16="http://schemas.microsoft.com/office/drawing/2014/main" id="{46CCF8B4-3851-4CFC-85DC-558558C8C281}"/>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4">
            <a:extLst>
              <a:ext uri="{FF2B5EF4-FFF2-40B4-BE49-F238E27FC236}">
                <a16:creationId xmlns:a16="http://schemas.microsoft.com/office/drawing/2014/main" id="{0AC33AFD-EEC6-498C-A1B4-4BEE846BF48E}"/>
              </a:ext>
            </a:extLst>
          </p:cNvPr>
          <p:cNvSpPr>
            <a:spLocks noGrp="1"/>
          </p:cNvSpPr>
          <p:nvPr>
            <p:ph type="sldNum" sz="quarter" idx="12"/>
          </p:nvPr>
        </p:nvSpPr>
        <p:spPr/>
        <p:txBody>
          <a:bodyPr/>
          <a:lstStyle>
            <a:lvl1pPr>
              <a:defRPr/>
            </a:lvl1pPr>
          </a:lstStyle>
          <a:p>
            <a:fld id="{5FCC182B-C35F-42F7-ABB6-09952A3FD350}" type="slidenum">
              <a:rPr lang="sl-SI" altLang="sl-SI"/>
              <a:pPr/>
              <a:t>‹#›</a:t>
            </a:fld>
            <a:endParaRPr lang="sl-SI" altLang="sl-SI"/>
          </a:p>
        </p:txBody>
      </p:sp>
    </p:spTree>
    <p:extLst>
      <p:ext uri="{BB962C8B-B14F-4D97-AF65-F5344CB8AC3E}">
        <p14:creationId xmlns:p14="http://schemas.microsoft.com/office/powerpoint/2010/main" val="371642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3">
            <a:extLst>
              <a:ext uri="{FF2B5EF4-FFF2-40B4-BE49-F238E27FC236}">
                <a16:creationId xmlns:a16="http://schemas.microsoft.com/office/drawing/2014/main" id="{75F63A2C-C3E6-4666-9724-CC178A4E8394}"/>
              </a:ext>
            </a:extLst>
          </p:cNvPr>
          <p:cNvSpPr>
            <a:spLocks noGrp="1"/>
          </p:cNvSpPr>
          <p:nvPr>
            <p:ph type="dt" sz="half" idx="10"/>
          </p:nvPr>
        </p:nvSpPr>
        <p:spPr/>
        <p:txBody>
          <a:bodyPr/>
          <a:lstStyle>
            <a:lvl1pPr>
              <a:defRPr/>
            </a:lvl1pPr>
          </a:lstStyle>
          <a:p>
            <a:pPr>
              <a:defRPr/>
            </a:pPr>
            <a:fld id="{11998A1B-CFF5-4A55-9C61-3DC466DC0D2A}" type="datetimeFigureOut">
              <a:rPr lang="sl-SI"/>
              <a:pPr>
                <a:defRPr/>
              </a:pPr>
              <a:t>3. 06. 2019</a:t>
            </a:fld>
            <a:endParaRPr lang="sl-SI"/>
          </a:p>
        </p:txBody>
      </p:sp>
      <p:sp>
        <p:nvSpPr>
          <p:cNvPr id="3" name="Ograda noge 2">
            <a:extLst>
              <a:ext uri="{FF2B5EF4-FFF2-40B4-BE49-F238E27FC236}">
                <a16:creationId xmlns:a16="http://schemas.microsoft.com/office/drawing/2014/main" id="{0292400D-CA89-4F6D-97C3-842210DDF9BD}"/>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2">
            <a:extLst>
              <a:ext uri="{FF2B5EF4-FFF2-40B4-BE49-F238E27FC236}">
                <a16:creationId xmlns:a16="http://schemas.microsoft.com/office/drawing/2014/main" id="{70288798-42FB-4579-8ED8-765B7622EFC6}"/>
              </a:ext>
            </a:extLst>
          </p:cNvPr>
          <p:cNvSpPr>
            <a:spLocks noGrp="1"/>
          </p:cNvSpPr>
          <p:nvPr>
            <p:ph type="sldNum" sz="quarter" idx="12"/>
          </p:nvPr>
        </p:nvSpPr>
        <p:spPr/>
        <p:txBody>
          <a:bodyPr/>
          <a:lstStyle>
            <a:lvl1pPr>
              <a:defRPr/>
            </a:lvl1pPr>
          </a:lstStyle>
          <a:p>
            <a:fld id="{DC0B8881-583A-4D97-8625-1AE3FBAFDDD2}" type="slidenum">
              <a:rPr lang="sl-SI" altLang="sl-SI"/>
              <a:pPr/>
              <a:t>‹#›</a:t>
            </a:fld>
            <a:endParaRPr lang="sl-SI" altLang="sl-SI"/>
          </a:p>
        </p:txBody>
      </p:sp>
    </p:spTree>
    <p:extLst>
      <p:ext uri="{BB962C8B-B14F-4D97-AF65-F5344CB8AC3E}">
        <p14:creationId xmlns:p14="http://schemas.microsoft.com/office/powerpoint/2010/main" val="375994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5353496" y="1101970"/>
            <a:ext cx="3383280" cy="877824"/>
          </a:xfrm>
        </p:spPr>
        <p:txBody>
          <a:bodyPr anchor="b"/>
          <a:lstStyle>
            <a:lvl1pPr algn="l">
              <a:buNone/>
              <a:defRPr sz="1800" b="1"/>
            </a:lvl1pPr>
          </a:lstStyle>
          <a:p>
            <a:r>
              <a:rPr lang="sl-SI"/>
              <a:t>Kliknite, če želite urediti slog naslova matrice</a:t>
            </a:r>
            <a:endParaRPr lang="en-US"/>
          </a:p>
        </p:txBody>
      </p:sp>
      <p:sp>
        <p:nvSpPr>
          <p:cNvPr id="3" name="Ograda besedila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4" name="Ograda vsebine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F5434013-8191-45EB-8A7C-B0E64E9EFE46}"/>
              </a:ext>
            </a:extLst>
          </p:cNvPr>
          <p:cNvSpPr>
            <a:spLocks noGrp="1"/>
          </p:cNvSpPr>
          <p:nvPr>
            <p:ph type="dt" sz="half" idx="10"/>
          </p:nvPr>
        </p:nvSpPr>
        <p:spPr/>
        <p:txBody>
          <a:bodyPr/>
          <a:lstStyle>
            <a:lvl1pPr>
              <a:defRPr/>
            </a:lvl1pPr>
          </a:lstStyle>
          <a:p>
            <a:pPr>
              <a:defRPr/>
            </a:pPr>
            <a:fld id="{F4F8D152-6A93-4DA4-A7C0-3A587446493C}" type="datetimeFigureOut">
              <a:rPr lang="sl-SI"/>
              <a:pPr>
                <a:defRPr/>
              </a:pPr>
              <a:t>3. 06. 2019</a:t>
            </a:fld>
            <a:endParaRPr lang="sl-SI"/>
          </a:p>
        </p:txBody>
      </p:sp>
      <p:sp>
        <p:nvSpPr>
          <p:cNvPr id="6" name="Ograda noge 2">
            <a:extLst>
              <a:ext uri="{FF2B5EF4-FFF2-40B4-BE49-F238E27FC236}">
                <a16:creationId xmlns:a16="http://schemas.microsoft.com/office/drawing/2014/main" id="{2138866B-4A0B-4B87-AEAA-D51DA3652097}"/>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AB1D3D06-6B7E-4D66-B08E-76E25BCC5989}"/>
              </a:ext>
            </a:extLst>
          </p:cNvPr>
          <p:cNvSpPr>
            <a:spLocks noGrp="1"/>
          </p:cNvSpPr>
          <p:nvPr>
            <p:ph type="sldNum" sz="quarter" idx="12"/>
          </p:nvPr>
        </p:nvSpPr>
        <p:spPr/>
        <p:txBody>
          <a:bodyPr/>
          <a:lstStyle>
            <a:lvl1pPr>
              <a:defRPr/>
            </a:lvl1pPr>
          </a:lstStyle>
          <a:p>
            <a:fld id="{B9E94CCA-030C-4803-87D8-787FA54D5393}" type="slidenum">
              <a:rPr lang="sl-SI" altLang="sl-SI"/>
              <a:pPr/>
              <a:t>‹#›</a:t>
            </a:fld>
            <a:endParaRPr lang="sl-SI" altLang="sl-SI"/>
          </a:p>
        </p:txBody>
      </p:sp>
    </p:spTree>
    <p:extLst>
      <p:ext uri="{BB962C8B-B14F-4D97-AF65-F5344CB8AC3E}">
        <p14:creationId xmlns:p14="http://schemas.microsoft.com/office/powerpoint/2010/main" val="132824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sl-SI"/>
              <a:t>Kliknite, če želite urediti slog naslova matrice</a:t>
            </a:r>
            <a:endParaRPr lang="en-US"/>
          </a:p>
        </p:txBody>
      </p:sp>
      <p:sp>
        <p:nvSpPr>
          <p:cNvPr id="3" name="Ograda slik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sl-SI"/>
              <a:t>Kliknite, če želite urediti sloge besedila matrice</a:t>
            </a:r>
          </a:p>
        </p:txBody>
      </p:sp>
      <p:sp>
        <p:nvSpPr>
          <p:cNvPr id="5" name="Ograda datuma 13">
            <a:extLst>
              <a:ext uri="{FF2B5EF4-FFF2-40B4-BE49-F238E27FC236}">
                <a16:creationId xmlns:a16="http://schemas.microsoft.com/office/drawing/2014/main" id="{8E81D3FC-C814-41BC-B19B-58A5F7A51ED2}"/>
              </a:ext>
            </a:extLst>
          </p:cNvPr>
          <p:cNvSpPr>
            <a:spLocks noGrp="1"/>
          </p:cNvSpPr>
          <p:nvPr>
            <p:ph type="dt" sz="half" idx="10"/>
          </p:nvPr>
        </p:nvSpPr>
        <p:spPr/>
        <p:txBody>
          <a:bodyPr/>
          <a:lstStyle>
            <a:lvl1pPr>
              <a:defRPr/>
            </a:lvl1pPr>
          </a:lstStyle>
          <a:p>
            <a:pPr>
              <a:defRPr/>
            </a:pPr>
            <a:fld id="{CEAF26D8-160B-4D96-B6D5-5E716C12A1A9}" type="datetimeFigureOut">
              <a:rPr lang="sl-SI"/>
              <a:pPr>
                <a:defRPr/>
              </a:pPr>
              <a:t>3. 06. 2019</a:t>
            </a:fld>
            <a:endParaRPr lang="sl-SI"/>
          </a:p>
        </p:txBody>
      </p:sp>
      <p:sp>
        <p:nvSpPr>
          <p:cNvPr id="6" name="Ograda noge 2">
            <a:extLst>
              <a:ext uri="{FF2B5EF4-FFF2-40B4-BE49-F238E27FC236}">
                <a16:creationId xmlns:a16="http://schemas.microsoft.com/office/drawing/2014/main" id="{9B6EB9D2-5458-4A88-9FA6-28BB030288C5}"/>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AE53EC5A-0994-4699-8B11-10C9224AFF6C}"/>
              </a:ext>
            </a:extLst>
          </p:cNvPr>
          <p:cNvSpPr>
            <a:spLocks noGrp="1"/>
          </p:cNvSpPr>
          <p:nvPr>
            <p:ph type="sldNum" sz="quarter" idx="12"/>
          </p:nvPr>
        </p:nvSpPr>
        <p:spPr/>
        <p:txBody>
          <a:bodyPr/>
          <a:lstStyle>
            <a:lvl1pPr>
              <a:defRPr/>
            </a:lvl1pPr>
          </a:lstStyle>
          <a:p>
            <a:fld id="{384E0A75-0090-49D3-9578-AEF37767B534}" type="slidenum">
              <a:rPr lang="sl-SI" altLang="sl-SI"/>
              <a:pPr/>
              <a:t>‹#›</a:t>
            </a:fld>
            <a:endParaRPr lang="sl-SI" altLang="sl-SI"/>
          </a:p>
        </p:txBody>
      </p:sp>
    </p:spTree>
    <p:extLst>
      <p:ext uri="{BB962C8B-B14F-4D97-AF65-F5344CB8AC3E}">
        <p14:creationId xmlns:p14="http://schemas.microsoft.com/office/powerpoint/2010/main" val="14268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Pravokotnik 27">
            <a:extLst>
              <a:ext uri="{FF2B5EF4-FFF2-40B4-BE49-F238E27FC236}">
                <a16:creationId xmlns:a16="http://schemas.microsoft.com/office/drawing/2014/main" id="{86694BC2-35E1-44FD-A7BD-7F10642CF8AA}"/>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Pravokotnik 28">
            <a:extLst>
              <a:ext uri="{FF2B5EF4-FFF2-40B4-BE49-F238E27FC236}">
                <a16:creationId xmlns:a16="http://schemas.microsoft.com/office/drawing/2014/main" id="{084AD7EB-B5B4-4E3A-98FB-22934807AC6F}"/>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Pravokotnik 29">
            <a:extLst>
              <a:ext uri="{FF2B5EF4-FFF2-40B4-BE49-F238E27FC236}">
                <a16:creationId xmlns:a16="http://schemas.microsoft.com/office/drawing/2014/main" id="{09F2C6AC-3F81-47DA-8F1A-16E9C237EA25}"/>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Pravokotnik 30">
            <a:extLst>
              <a:ext uri="{FF2B5EF4-FFF2-40B4-BE49-F238E27FC236}">
                <a16:creationId xmlns:a16="http://schemas.microsoft.com/office/drawing/2014/main" id="{C33139A5-7CA0-40C9-A3E5-976174647443}"/>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Pravokotnik 31">
            <a:extLst>
              <a:ext uri="{FF2B5EF4-FFF2-40B4-BE49-F238E27FC236}">
                <a16:creationId xmlns:a16="http://schemas.microsoft.com/office/drawing/2014/main" id="{842102EF-9C7F-4399-830A-8F666C16EEEE}"/>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Zaobljeni pravokotnik 32">
            <a:extLst>
              <a:ext uri="{FF2B5EF4-FFF2-40B4-BE49-F238E27FC236}">
                <a16:creationId xmlns:a16="http://schemas.microsoft.com/office/drawing/2014/main" id="{FA93B469-E81A-40F7-AD68-3EB616D7E12A}"/>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Zaobljeni pravokotnik 33">
            <a:extLst>
              <a:ext uri="{FF2B5EF4-FFF2-40B4-BE49-F238E27FC236}">
                <a16:creationId xmlns:a16="http://schemas.microsoft.com/office/drawing/2014/main" id="{B799D3BA-21D4-4315-806A-B5BA352DD775}"/>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Pravokotnik 34">
            <a:extLst>
              <a:ext uri="{FF2B5EF4-FFF2-40B4-BE49-F238E27FC236}">
                <a16:creationId xmlns:a16="http://schemas.microsoft.com/office/drawing/2014/main" id="{3CC6390E-3497-4A9B-9EEA-E6EB641BB647}"/>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Pravokotnik 35">
            <a:extLst>
              <a:ext uri="{FF2B5EF4-FFF2-40B4-BE49-F238E27FC236}">
                <a16:creationId xmlns:a16="http://schemas.microsoft.com/office/drawing/2014/main" id="{B97F4E62-BE37-4CEE-9CC4-22A99D6A1B5A}"/>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Pravokotnik 36">
            <a:extLst>
              <a:ext uri="{FF2B5EF4-FFF2-40B4-BE49-F238E27FC236}">
                <a16:creationId xmlns:a16="http://schemas.microsoft.com/office/drawing/2014/main" id="{82FB4038-74B5-4EE0-A6A1-C853255779AB}"/>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Pravokotnik 37">
            <a:extLst>
              <a:ext uri="{FF2B5EF4-FFF2-40B4-BE49-F238E27FC236}">
                <a16:creationId xmlns:a16="http://schemas.microsoft.com/office/drawing/2014/main" id="{865F3585-82BD-4C8D-BF78-A96108AE6713}"/>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Pravokotnik 38">
            <a:extLst>
              <a:ext uri="{FF2B5EF4-FFF2-40B4-BE49-F238E27FC236}">
                <a16:creationId xmlns:a16="http://schemas.microsoft.com/office/drawing/2014/main" id="{2CE806D2-EDBD-440E-A41D-E8DED555918F}"/>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Pravokotnik 39">
            <a:extLst>
              <a:ext uri="{FF2B5EF4-FFF2-40B4-BE49-F238E27FC236}">
                <a16:creationId xmlns:a16="http://schemas.microsoft.com/office/drawing/2014/main" id="{8DCA26B9-42DE-4FF4-A1C5-BFC1201826FF}"/>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Ograda naslova 21">
            <a:extLst>
              <a:ext uri="{FF2B5EF4-FFF2-40B4-BE49-F238E27FC236}">
                <a16:creationId xmlns:a16="http://schemas.microsoft.com/office/drawing/2014/main" id="{A9A40DD3-13E6-4ABE-B799-76F2FBC680FB}"/>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endParaRPr lang="en-US" altLang="sl-SI"/>
          </a:p>
        </p:txBody>
      </p:sp>
      <p:sp>
        <p:nvSpPr>
          <p:cNvPr id="1040" name="Ograda besedila 12">
            <a:extLst>
              <a:ext uri="{FF2B5EF4-FFF2-40B4-BE49-F238E27FC236}">
                <a16:creationId xmlns:a16="http://schemas.microsoft.com/office/drawing/2014/main" id="{46E2205F-4C85-4F1A-817E-2475B1F22122}"/>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4" name="Ograda datuma 13">
            <a:extLst>
              <a:ext uri="{FF2B5EF4-FFF2-40B4-BE49-F238E27FC236}">
                <a16:creationId xmlns:a16="http://schemas.microsoft.com/office/drawing/2014/main" id="{A3F88E68-160F-4364-A0E0-FE0C7B2FF4C5}"/>
              </a:ext>
            </a:extLst>
          </p:cNvPr>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cs typeface="+mn-cs"/>
              </a:defRPr>
            </a:lvl1pPr>
          </a:lstStyle>
          <a:p>
            <a:pPr>
              <a:defRPr/>
            </a:pPr>
            <a:fld id="{9B79E96D-8C4D-46AC-AFED-A42EE54D31E1}" type="datetimeFigureOut">
              <a:rPr lang="sl-SI"/>
              <a:pPr>
                <a:defRPr/>
              </a:pPr>
              <a:t>3. 06. 2019</a:t>
            </a:fld>
            <a:endParaRPr lang="sl-SI"/>
          </a:p>
        </p:txBody>
      </p:sp>
      <p:sp>
        <p:nvSpPr>
          <p:cNvPr id="3" name="Ograda noge 2">
            <a:extLst>
              <a:ext uri="{FF2B5EF4-FFF2-40B4-BE49-F238E27FC236}">
                <a16:creationId xmlns:a16="http://schemas.microsoft.com/office/drawing/2014/main" id="{6EBD6A0F-CFCE-442D-B942-D9537B545452}"/>
              </a:ext>
            </a:extLst>
          </p:cNvPr>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sl-SI"/>
          </a:p>
        </p:txBody>
      </p:sp>
      <p:sp>
        <p:nvSpPr>
          <p:cNvPr id="23" name="Ograda številke diapozitiva 22">
            <a:extLst>
              <a:ext uri="{FF2B5EF4-FFF2-40B4-BE49-F238E27FC236}">
                <a16:creationId xmlns:a16="http://schemas.microsoft.com/office/drawing/2014/main" id="{E7C27126-40DB-48AC-A5C6-D7B64C09AE41}"/>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042FCCC6-3C16-441E-BB65-4543204713E5}"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76" r:id="rId3"/>
    <p:sldLayoutId id="2147483677" r:id="rId4"/>
    <p:sldLayoutId id="2147483684" r:id="rId5"/>
    <p:sldLayoutId id="2147483685" r:id="rId6"/>
    <p:sldLayoutId id="2147483678" r:id="rId7"/>
    <p:sldLayoutId id="2147483679" r:id="rId8"/>
    <p:sldLayoutId id="2147483680" r:id="rId9"/>
    <p:sldLayoutId id="2147483681" r:id="rId10"/>
    <p:sldLayoutId id="2147483682"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anose="020B0603020202020204" pitchFamily="34" charset="0"/>
        </a:defRPr>
      </a:lvl2pPr>
      <a:lvl3pPr algn="l" rtl="0" fontAlgn="base">
        <a:spcBef>
          <a:spcPct val="0"/>
        </a:spcBef>
        <a:spcAft>
          <a:spcPct val="0"/>
        </a:spcAft>
        <a:defRPr sz="4000">
          <a:solidFill>
            <a:schemeClr val="tx2"/>
          </a:solidFill>
          <a:latin typeface="Trebuchet MS" panose="020B0603020202020204" pitchFamily="34" charset="0"/>
        </a:defRPr>
      </a:lvl3pPr>
      <a:lvl4pPr algn="l" rtl="0" fontAlgn="base">
        <a:spcBef>
          <a:spcPct val="0"/>
        </a:spcBef>
        <a:spcAft>
          <a:spcPct val="0"/>
        </a:spcAft>
        <a:defRPr sz="4000">
          <a:solidFill>
            <a:schemeClr val="tx2"/>
          </a:solidFill>
          <a:latin typeface="Trebuchet MS" panose="020B0603020202020204" pitchFamily="34" charset="0"/>
        </a:defRPr>
      </a:lvl4pPr>
      <a:lvl5pPr algn="l" rtl="0" fontAlgn="base">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fontAlgn="base">
        <a:spcBef>
          <a:spcPts val="300"/>
        </a:spcBef>
        <a:spcAft>
          <a:spcPct val="0"/>
        </a:spcAft>
        <a:buClr>
          <a:srgbClr val="FFC000"/>
        </a:buClr>
        <a:buFont typeface="Georgia" panose="02040502050405020303"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FFC000"/>
        </a:buClr>
        <a:buFont typeface="Georgia" panose="02040502050405020303" pitchFamily="18" charset="0"/>
        <a:buChar char="▫"/>
        <a:defRPr sz="2000" kern="1200">
          <a:solidFill>
            <a:srgbClr val="FFC000"/>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2.arnes.si/~krsrd1/conference/Speeches/Stergar_slo.htm" TargetMode="External"/><Relationship Id="rId2" Type="http://schemas.openxmlformats.org/officeDocument/2006/relationships/hyperlink" Target="http://sl.wikipedia.org/wiki/Vojna_krajin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C6DDB1B-EDFA-4897-B72D-66949C60103A}"/>
              </a:ext>
            </a:extLst>
          </p:cNvPr>
          <p:cNvSpPr>
            <a:spLocks noGrp="1"/>
          </p:cNvSpPr>
          <p:nvPr>
            <p:ph type="ctrTitle"/>
          </p:nvPr>
        </p:nvSpPr>
        <p:spPr>
          <a:xfrm>
            <a:off x="571500" y="1285875"/>
            <a:ext cx="8343900" cy="2586038"/>
          </a:xfrm>
        </p:spPr>
        <p:txBody>
          <a:bodyPr>
            <a:normAutofit/>
          </a:bodyPr>
          <a:lstStyle/>
          <a:p>
            <a:pPr fontAlgn="auto">
              <a:spcAft>
                <a:spcPts val="0"/>
              </a:spcAft>
              <a:defRPr/>
            </a:pPr>
            <a:r>
              <a:rPr lang="sl-SI" sz="4800" dirty="0">
                <a:effectLst>
                  <a:outerShdw blurRad="38100" dist="38100" dir="2700000" algn="tl">
                    <a:srgbClr val="000000">
                      <a:alpha val="43137"/>
                    </a:srgbClr>
                  </a:outerShdw>
                </a:effectLst>
                <a:latin typeface="Century Schoolbook" pitchFamily="18" charset="0"/>
                <a:ea typeface="Batang" pitchFamily="18" charset="-127"/>
                <a:cs typeface="Andalus" pitchFamily="18" charset="-78"/>
              </a:rPr>
              <a:t>VOJNA KRAJINA </a:t>
            </a:r>
            <a:br>
              <a:rPr lang="sl-SI" sz="4800" dirty="0">
                <a:effectLst>
                  <a:outerShdw blurRad="38100" dist="38100" dir="2700000" algn="tl">
                    <a:srgbClr val="000000">
                      <a:alpha val="43137"/>
                    </a:srgbClr>
                  </a:outerShdw>
                </a:effectLst>
                <a:latin typeface="Century Schoolbook" pitchFamily="18" charset="0"/>
                <a:ea typeface="Batang" pitchFamily="18" charset="-127"/>
                <a:cs typeface="Andalus" pitchFamily="18" charset="-78"/>
              </a:rPr>
            </a:br>
            <a:r>
              <a:rPr lang="sl-SI" sz="4800" dirty="0">
                <a:effectLst>
                  <a:outerShdw blurRad="38100" dist="38100" dir="2700000" algn="tl">
                    <a:srgbClr val="000000">
                      <a:alpha val="43137"/>
                    </a:srgbClr>
                  </a:outerShdw>
                </a:effectLst>
                <a:latin typeface="Century Schoolbook" pitchFamily="18" charset="0"/>
                <a:ea typeface="Batang" pitchFamily="18" charset="-127"/>
                <a:cs typeface="Andalus" pitchFamily="18" charset="-78"/>
              </a:rPr>
              <a:t>in NJEN POMEN ZA NOTRANJO AVSTRIJO</a:t>
            </a:r>
          </a:p>
        </p:txBody>
      </p:sp>
      <p:sp>
        <p:nvSpPr>
          <p:cNvPr id="3" name="Podnaslov 2">
            <a:extLst>
              <a:ext uri="{FF2B5EF4-FFF2-40B4-BE49-F238E27FC236}">
                <a16:creationId xmlns:a16="http://schemas.microsoft.com/office/drawing/2014/main" id="{58782BD5-B18C-490C-951C-8570F1136841}"/>
              </a:ext>
            </a:extLst>
          </p:cNvPr>
          <p:cNvSpPr>
            <a:spLocks noGrp="1"/>
          </p:cNvSpPr>
          <p:nvPr>
            <p:ph type="subTitle" idx="1"/>
          </p:nvPr>
        </p:nvSpPr>
        <p:spPr>
          <a:xfrm>
            <a:off x="457200" y="3900488"/>
            <a:ext cx="4972050" cy="1752600"/>
          </a:xfrm>
        </p:spPr>
        <p:txBody>
          <a:bodyPr/>
          <a:lstStyle/>
          <a:p>
            <a:pPr marL="63500"/>
            <a:endParaRPr lang="sl-SI" altLang="sl-SI" sz="2000">
              <a:solidFill>
                <a:srgbClr val="FFC000"/>
              </a:solidFill>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nodeType="afterGroup">
                            <p:stCondLst>
                              <p:cond delay="1680"/>
                            </p:stCondLst>
                            <p:childTnLst>
                              <p:par>
                                <p:cTn id="11" presetID="27" presetClass="entr" presetSubtype="0" fill="hold" nodeType="afterEffect" nodePh="1">
                                  <p:stCondLst>
                                    <p:cond delay="0"/>
                                  </p:stCondLst>
                                  <p:endCondLst>
                                    <p:cond evt="begin" delay="0">
                                      <p:tn val="11"/>
                                    </p:cond>
                                  </p:end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F4C214-9F0E-4BF9-A59E-9E3F29DCEDA7}"/>
              </a:ext>
            </a:extLst>
          </p:cNvPr>
          <p:cNvSpPr>
            <a:spLocks noGrp="1"/>
          </p:cNvSpPr>
          <p:nvPr>
            <p:ph type="title"/>
          </p:nvPr>
        </p:nvSpPr>
        <p:spPr>
          <a:xfrm flipV="1">
            <a:off x="8640763" y="1096963"/>
            <a:ext cx="46037" cy="46037"/>
          </a:xfrm>
        </p:spPr>
        <p:txBody>
          <a:bodyPr>
            <a:normAutofit fontScale="90000"/>
          </a:bodyPr>
          <a:lstStyle/>
          <a:p>
            <a:pPr fontAlgn="auto">
              <a:spcAft>
                <a:spcPts val="0"/>
              </a:spcAft>
              <a:defRPr/>
            </a:pPr>
            <a:endParaRPr lang="sl-SI" dirty="0"/>
          </a:p>
        </p:txBody>
      </p:sp>
      <p:sp>
        <p:nvSpPr>
          <p:cNvPr id="3" name="Ograda vsebine 2">
            <a:extLst>
              <a:ext uri="{FF2B5EF4-FFF2-40B4-BE49-F238E27FC236}">
                <a16:creationId xmlns:a16="http://schemas.microsoft.com/office/drawing/2014/main" id="{7024D823-C8CB-421F-A6F7-A9CD7175A920}"/>
              </a:ext>
            </a:extLst>
          </p:cNvPr>
          <p:cNvSpPr>
            <a:spLocks noGrp="1"/>
          </p:cNvSpPr>
          <p:nvPr>
            <p:ph idx="1"/>
          </p:nvPr>
        </p:nvSpPr>
        <p:spPr>
          <a:xfrm>
            <a:off x="457200" y="714375"/>
            <a:ext cx="8229600" cy="5859463"/>
          </a:xfrm>
        </p:spPr>
        <p:txBody>
          <a:bodyPr/>
          <a:lstStyle/>
          <a:p>
            <a:r>
              <a:rPr lang="sl-SI" altLang="sl-SI" sz="1400">
                <a:latin typeface="Century Gothic" panose="020B0502020202020204" pitchFamily="34" charset="0"/>
              </a:rPr>
              <a:t>Redčenje turških vpadov je bilo tesno povezano s krepitvijo obrambe </a:t>
            </a:r>
          </a:p>
          <a:p>
            <a:pPr>
              <a:buFont typeface="Georgia" panose="02040502050405020303" pitchFamily="18" charset="0"/>
              <a:buNone/>
            </a:pPr>
            <a:r>
              <a:rPr lang="sl-SI" altLang="sl-SI" sz="1400">
                <a:latin typeface="Century Gothic" panose="020B0502020202020204" pitchFamily="34" charset="0"/>
              </a:rPr>
              <a:t>     habsburških dežel v času vladanja cesarja </a:t>
            </a:r>
            <a:r>
              <a:rPr lang="sl-SI" altLang="sl-SI" sz="1400" b="1">
                <a:latin typeface="Century Gothic" panose="020B0502020202020204" pitchFamily="34" charset="0"/>
              </a:rPr>
              <a:t>Maksimiljana I.</a:t>
            </a:r>
            <a:r>
              <a:rPr lang="sl-SI" altLang="sl-SI" sz="1400">
                <a:latin typeface="Century Gothic" panose="020B0502020202020204" pitchFamily="34" charset="0"/>
              </a:rPr>
              <a:t> (cesar 1508-19)</a:t>
            </a:r>
          </a:p>
          <a:p>
            <a:pPr>
              <a:buFont typeface="Georgia" panose="02040502050405020303" pitchFamily="18" charset="0"/>
              <a:buNone/>
            </a:pPr>
            <a:endParaRPr lang="sl-SI" altLang="sl-SI" sz="1400">
              <a:latin typeface="Century Gothic" panose="020B0502020202020204" pitchFamily="34" charset="0"/>
            </a:endParaRPr>
          </a:p>
          <a:p>
            <a:r>
              <a:rPr lang="sl-SI" altLang="sl-SI" sz="1400">
                <a:latin typeface="Century Gothic" panose="020B0502020202020204" pitchFamily="34" charset="0"/>
              </a:rPr>
              <a:t>Rodbinske dežele v V Alpah je razdelil na </a:t>
            </a:r>
            <a:r>
              <a:rPr lang="sl-SI" altLang="sl-SI" sz="1400" b="1">
                <a:latin typeface="Century Gothic" panose="020B0502020202020204" pitchFamily="34" charset="0"/>
              </a:rPr>
              <a:t>gornje-</a:t>
            </a:r>
            <a:r>
              <a:rPr lang="sl-SI" altLang="sl-SI" sz="1400">
                <a:latin typeface="Century Gothic" panose="020B0502020202020204" pitchFamily="34" charset="0"/>
              </a:rPr>
              <a:t> in </a:t>
            </a:r>
            <a:r>
              <a:rPr lang="sl-SI" altLang="sl-SI" sz="1400" b="1">
                <a:latin typeface="Century Gothic" panose="020B0502020202020204" pitchFamily="34" charset="0"/>
              </a:rPr>
              <a:t>spodnjeavstrijske</a:t>
            </a:r>
            <a:r>
              <a:rPr lang="sl-SI" altLang="sl-SI" sz="1400">
                <a:latin typeface="Century Gothic" panose="020B0502020202020204" pitchFamily="34" charset="0"/>
              </a:rPr>
              <a:t> in dal v njih </a:t>
            </a:r>
            <a:r>
              <a:rPr lang="sl-SI" altLang="sl-SI" sz="1400" b="1">
                <a:latin typeface="Century Gothic" panose="020B0502020202020204" pitchFamily="34" charset="0"/>
              </a:rPr>
              <a:t>ustanoviti osrednje državne urade</a:t>
            </a:r>
            <a:r>
              <a:rPr lang="sl-SI" altLang="sl-SI" sz="1400">
                <a:latin typeface="Century Gothic" panose="020B0502020202020204" pitchFamily="34" charset="0"/>
              </a:rPr>
              <a:t> z ločenim pristojnostmi</a:t>
            </a:r>
          </a:p>
          <a:p>
            <a:pPr>
              <a:buFont typeface="Georgia" panose="02040502050405020303" pitchFamily="18" charset="0"/>
              <a:buNone/>
            </a:pPr>
            <a:r>
              <a:rPr lang="sl-SI" altLang="sl-SI" sz="1400">
                <a:latin typeface="Century Gothic" panose="020B0502020202020204" pitchFamily="34" charset="0"/>
              </a:rPr>
              <a:t>                                                                                  (finance, sodstvo, politične zadeve)</a:t>
            </a:r>
          </a:p>
          <a:p>
            <a:pPr>
              <a:buFont typeface="Georgia" panose="02040502050405020303" pitchFamily="18" charset="0"/>
              <a:buNone/>
            </a:pPr>
            <a:endParaRPr lang="sl-SI" altLang="sl-SI" sz="1400">
              <a:latin typeface="Century Gothic" panose="020B0502020202020204" pitchFamily="34" charset="0"/>
            </a:endParaRPr>
          </a:p>
          <a:p>
            <a:r>
              <a:rPr lang="sl-SI" altLang="sl-SI" sz="1400">
                <a:latin typeface="Century Gothic" panose="020B0502020202020204" pitchFamily="34" charset="0"/>
              </a:rPr>
              <a:t>Štajerska</a:t>
            </a:r>
          </a:p>
          <a:p>
            <a:r>
              <a:rPr lang="sl-SI" altLang="sl-SI" sz="1400">
                <a:latin typeface="Century Gothic" panose="020B0502020202020204" pitchFamily="34" charset="0"/>
              </a:rPr>
              <a:t>Koroška</a:t>
            </a:r>
          </a:p>
          <a:p>
            <a:r>
              <a:rPr lang="sl-SI" altLang="sl-SI" sz="1400">
                <a:latin typeface="Century Gothic" panose="020B0502020202020204" pitchFamily="34" charset="0"/>
              </a:rPr>
              <a:t>Kranjska</a:t>
            </a:r>
          </a:p>
          <a:p>
            <a:r>
              <a:rPr lang="sl-SI" altLang="sl-SI" sz="1400">
                <a:latin typeface="Century Gothic" panose="020B0502020202020204" pitchFamily="34" charset="0"/>
              </a:rPr>
              <a:t>Goriška (po letu 1500)</a:t>
            </a:r>
          </a:p>
          <a:p>
            <a:endParaRPr lang="sl-SI" altLang="sl-SI" sz="1400">
              <a:latin typeface="Century Gothic" panose="020B0502020202020204" pitchFamily="34" charset="0"/>
            </a:endParaRPr>
          </a:p>
          <a:p>
            <a:r>
              <a:rPr lang="sl-SI" altLang="sl-SI" sz="1400" b="1">
                <a:latin typeface="Century Gothic" panose="020B0502020202020204" pitchFamily="34" charset="0"/>
              </a:rPr>
              <a:t>Namen povezave</a:t>
            </a:r>
            <a:r>
              <a:rPr lang="sl-SI" altLang="sl-SI" sz="1400">
                <a:latin typeface="Century Gothic" panose="020B0502020202020204" pitchFamily="34" charset="0"/>
              </a:rPr>
              <a:t>: učinkovitejša protiturška obramba</a:t>
            </a:r>
          </a:p>
          <a:p>
            <a:r>
              <a:rPr lang="sl-SI" altLang="sl-SI" sz="1400">
                <a:latin typeface="Century Gothic" panose="020B0502020202020204" pitchFamily="34" charset="0"/>
              </a:rPr>
              <a:t>Še bolj povezane so bile od l.1530, po sprejemu sklepa </a:t>
            </a:r>
          </a:p>
          <a:p>
            <a:pPr>
              <a:buFont typeface="Georgia" panose="02040502050405020303" pitchFamily="18" charset="0"/>
              <a:buNone/>
            </a:pPr>
            <a:r>
              <a:rPr lang="sl-SI" altLang="sl-SI" sz="1400">
                <a:latin typeface="Century Gothic" panose="020B0502020202020204" pitchFamily="34" charset="0"/>
              </a:rPr>
              <a:t>     o imenovanju </a:t>
            </a:r>
            <a:r>
              <a:rPr lang="sl-SI" altLang="sl-SI" sz="1400" b="1">
                <a:latin typeface="Century Gothic" panose="020B0502020202020204" pitchFamily="34" charset="0"/>
              </a:rPr>
              <a:t>skupnega vojaškega vodstva</a:t>
            </a:r>
            <a:endParaRPr lang="sl-SI" altLang="sl-SI" sz="1400">
              <a:latin typeface="Century Gothic" panose="020B0502020202020204" pitchFamily="34" charset="0"/>
            </a:endParaRPr>
          </a:p>
          <a:p>
            <a:pPr>
              <a:buFont typeface="Georgia" panose="02040502050405020303" pitchFamily="18" charset="0"/>
              <a:buNone/>
            </a:pPr>
            <a:endParaRPr lang="sl-SI" altLang="sl-SI" sz="1400">
              <a:latin typeface="Century Gothic" panose="020B0502020202020204" pitchFamily="34" charset="0"/>
            </a:endParaRPr>
          </a:p>
          <a:p>
            <a:endParaRPr lang="sl-SI" altLang="sl-SI" sz="1400">
              <a:latin typeface="Century Gothic" panose="020B0502020202020204" pitchFamily="34" charset="0"/>
            </a:endParaRPr>
          </a:p>
        </p:txBody>
      </p:sp>
      <p:sp>
        <p:nvSpPr>
          <p:cNvPr id="4" name="Pravokotnik 3">
            <a:extLst>
              <a:ext uri="{FF2B5EF4-FFF2-40B4-BE49-F238E27FC236}">
                <a16:creationId xmlns:a16="http://schemas.microsoft.com/office/drawing/2014/main" id="{A26EC949-BE1D-41A6-8306-ADC961274D66}"/>
              </a:ext>
            </a:extLst>
          </p:cNvPr>
          <p:cNvSpPr>
            <a:spLocks noChangeArrowheads="1"/>
          </p:cNvSpPr>
          <p:nvPr/>
        </p:nvSpPr>
        <p:spPr bwMode="auto">
          <a:xfrm>
            <a:off x="3500438" y="2714625"/>
            <a:ext cx="4071937" cy="52387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r>
              <a:rPr lang="sl-SI" altLang="sl-SI" sz="1400">
                <a:latin typeface="Century Gothic" panose="020B0502020202020204" pitchFamily="34" charset="0"/>
              </a:rPr>
              <a:t>Bile povezane v skupino, im. Notranja Avstrija </a:t>
            </a:r>
          </a:p>
          <a:p>
            <a:r>
              <a:rPr lang="sl-SI" altLang="sl-SI" sz="1400">
                <a:latin typeface="Century Gothic" panose="020B0502020202020204" pitchFamily="34" charset="0"/>
              </a:rPr>
              <a:t>iz  </a:t>
            </a:r>
            <a:r>
              <a:rPr lang="sl-SI" altLang="sl-SI" sz="1400" b="1">
                <a:latin typeface="Century Gothic" panose="020B0502020202020204" pitchFamily="34" charset="0"/>
              </a:rPr>
              <a:t>Notranjeavstrijske dežele</a:t>
            </a:r>
            <a:r>
              <a:rPr lang="sl-SI" altLang="sl-SI" sz="1400">
                <a:latin typeface="Century Gothic" panose="020B0502020202020204" pitchFamily="34" charset="0"/>
              </a:rPr>
              <a:t>. </a:t>
            </a:r>
          </a:p>
        </p:txBody>
      </p:sp>
      <p:cxnSp>
        <p:nvCxnSpPr>
          <p:cNvPr id="6" name="Raven puščični konektor 5">
            <a:extLst>
              <a:ext uri="{FF2B5EF4-FFF2-40B4-BE49-F238E27FC236}">
                <a16:creationId xmlns:a16="http://schemas.microsoft.com/office/drawing/2014/main" id="{2A8ADA53-3D21-4DBC-890A-A813DA8C25D7}"/>
              </a:ext>
            </a:extLst>
          </p:cNvPr>
          <p:cNvCxnSpPr/>
          <p:nvPr/>
        </p:nvCxnSpPr>
        <p:spPr>
          <a:xfrm>
            <a:off x="2143125" y="2928938"/>
            <a:ext cx="1071563" cy="1587"/>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D:\Pictures\My Scans\2013-06 (jun)\scan0002.jpg">
            <a:extLst>
              <a:ext uri="{FF2B5EF4-FFF2-40B4-BE49-F238E27FC236}">
                <a16:creationId xmlns:a16="http://schemas.microsoft.com/office/drawing/2014/main" id="{4F7D870F-FCC2-49BB-BC8D-F93ADB186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05" t="11823" r="62500" b="51741"/>
          <a:stretch>
            <a:fillRect/>
          </a:stretch>
        </p:blipFill>
        <p:spPr bwMode="auto">
          <a:xfrm>
            <a:off x="5715000" y="3286125"/>
            <a:ext cx="1857375"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avokotnik 7">
            <a:extLst>
              <a:ext uri="{FF2B5EF4-FFF2-40B4-BE49-F238E27FC236}">
                <a16:creationId xmlns:a16="http://schemas.microsoft.com/office/drawing/2014/main" id="{6E207C46-F5CA-4789-A002-62763E0F99CA}"/>
              </a:ext>
            </a:extLst>
          </p:cNvPr>
          <p:cNvSpPr>
            <a:spLocks noChangeArrowheads="1"/>
          </p:cNvSpPr>
          <p:nvPr/>
        </p:nvSpPr>
        <p:spPr bwMode="auto">
          <a:xfrm>
            <a:off x="857250" y="5786438"/>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r>
              <a:rPr lang="sl-SI" altLang="sl-SI" sz="1200">
                <a:latin typeface="Century Gothic" panose="020B0502020202020204" pitchFamily="34" charset="0"/>
              </a:rPr>
              <a:t>Goriška, Koroška, Kranjska, Štajerska</a:t>
            </a:r>
          </a:p>
        </p:txBody>
      </p:sp>
      <p:pic>
        <p:nvPicPr>
          <p:cNvPr id="9" name="Slika 8" descr="deželni grbi.gif">
            <a:extLst>
              <a:ext uri="{FF2B5EF4-FFF2-40B4-BE49-F238E27FC236}">
                <a16:creationId xmlns:a16="http://schemas.microsoft.com/office/drawing/2014/main" id="{0801ED25-0FC7-4847-82CC-42F03337C0AE}"/>
              </a:ext>
            </a:extLst>
          </p:cNvPr>
          <p:cNvPicPr>
            <a:picLocks noChangeAspect="1"/>
          </p:cNvPicPr>
          <p:nvPr/>
        </p:nvPicPr>
        <p:blipFill>
          <a:blip r:embed="rId4">
            <a:extLst>
              <a:ext uri="{28A0092B-C50C-407E-A947-70E740481C1C}">
                <a14:useLocalDpi xmlns:a14="http://schemas.microsoft.com/office/drawing/2010/main" val="0"/>
              </a:ext>
            </a:extLst>
          </a:blip>
          <a:srcRect l="57813" r="28123"/>
          <a:stretch>
            <a:fillRect/>
          </a:stretch>
        </p:blipFill>
        <p:spPr bwMode="auto">
          <a:xfrm>
            <a:off x="3000375" y="5000625"/>
            <a:ext cx="64293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lika 9" descr="deželni grbi.gif">
            <a:extLst>
              <a:ext uri="{FF2B5EF4-FFF2-40B4-BE49-F238E27FC236}">
                <a16:creationId xmlns:a16="http://schemas.microsoft.com/office/drawing/2014/main" id="{7D191B60-EBBC-4C94-90EB-EEDD78F3FB94}"/>
              </a:ext>
            </a:extLst>
          </p:cNvPr>
          <p:cNvPicPr>
            <a:picLocks noChangeAspect="1"/>
          </p:cNvPicPr>
          <p:nvPr/>
        </p:nvPicPr>
        <p:blipFill>
          <a:blip r:embed="rId4">
            <a:extLst>
              <a:ext uri="{28A0092B-C50C-407E-A947-70E740481C1C}">
                <a14:useLocalDpi xmlns:a14="http://schemas.microsoft.com/office/drawing/2010/main" val="0"/>
              </a:ext>
            </a:extLst>
          </a:blip>
          <a:srcRect l="42188" r="42188"/>
          <a:stretch>
            <a:fillRect/>
          </a:stretch>
        </p:blipFill>
        <p:spPr bwMode="auto">
          <a:xfrm>
            <a:off x="2286000" y="5000625"/>
            <a:ext cx="7143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10" descr="deželni grbi.gif">
            <a:extLst>
              <a:ext uri="{FF2B5EF4-FFF2-40B4-BE49-F238E27FC236}">
                <a16:creationId xmlns:a16="http://schemas.microsoft.com/office/drawing/2014/main" id="{78E546B3-7B20-4D55-A398-26404F80B3A9}"/>
              </a:ext>
            </a:extLst>
          </p:cNvPr>
          <p:cNvPicPr>
            <a:picLocks noChangeAspect="1"/>
          </p:cNvPicPr>
          <p:nvPr/>
        </p:nvPicPr>
        <p:blipFill>
          <a:blip r:embed="rId4">
            <a:extLst>
              <a:ext uri="{28A0092B-C50C-407E-A947-70E740481C1C}">
                <a14:useLocalDpi xmlns:a14="http://schemas.microsoft.com/office/drawing/2010/main" val="0"/>
              </a:ext>
            </a:extLst>
          </a:blip>
          <a:srcRect l="28125" r="57813"/>
          <a:stretch>
            <a:fillRect/>
          </a:stretch>
        </p:blipFill>
        <p:spPr bwMode="auto">
          <a:xfrm>
            <a:off x="1571625" y="5000625"/>
            <a:ext cx="64293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Slika 11" descr="deželni grbi.gif">
            <a:extLst>
              <a:ext uri="{FF2B5EF4-FFF2-40B4-BE49-F238E27FC236}">
                <a16:creationId xmlns:a16="http://schemas.microsoft.com/office/drawing/2014/main" id="{14F1B161-F146-43BA-BB14-836064E4B5A5}"/>
              </a:ext>
            </a:extLst>
          </p:cNvPr>
          <p:cNvPicPr>
            <a:picLocks noChangeAspect="1"/>
          </p:cNvPicPr>
          <p:nvPr/>
        </p:nvPicPr>
        <p:blipFill>
          <a:blip r:embed="rId4">
            <a:extLst>
              <a:ext uri="{28A0092B-C50C-407E-A947-70E740481C1C}">
                <a14:useLocalDpi xmlns:a14="http://schemas.microsoft.com/office/drawing/2010/main" val="0"/>
              </a:ext>
            </a:extLst>
          </a:blip>
          <a:srcRect r="86562"/>
          <a:stretch>
            <a:fillRect/>
          </a:stretch>
        </p:blipFill>
        <p:spPr bwMode="auto">
          <a:xfrm>
            <a:off x="857250" y="5000625"/>
            <a:ext cx="61436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nodeType="afterGroup">
                            <p:stCondLst>
                              <p:cond delay="236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nodeType="afterGroup">
                            <p:stCondLst>
                              <p:cond delay="496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9"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3" end="3"/>
                                            </p:txEl>
                                          </p:spTgt>
                                        </p:tgtEl>
                                        <p:attrNameLst>
                                          <p:attrName>fill.type</p:attrName>
                                        </p:attrNameLst>
                                      </p:cBhvr>
                                      <p:to>
                                        <p:strVal val="solid"/>
                                      </p:to>
                                    </p:set>
                                  </p:childTnLst>
                                </p:cTn>
                              </p:par>
                            </p:childTnLst>
                          </p:cTn>
                        </p:par>
                        <p:par>
                          <p:cTn id="22" fill="hold" nodeType="afterGroup">
                            <p:stCondLst>
                              <p:cond delay="98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4" end="4"/>
                                            </p:txEl>
                                          </p:spTgt>
                                        </p:tgtEl>
                                        <p:attrNameLst>
                                          <p:attrName>fill.type</p:attrName>
                                        </p:attrNameLst>
                                      </p:cBhvr>
                                      <p:to>
                                        <p:strVal val="solid"/>
                                      </p:to>
                                    </p:set>
                                  </p:childTnLst>
                                </p:cTn>
                              </p:par>
                            </p:childTnLst>
                          </p:cTn>
                        </p:par>
                        <p:par>
                          <p:cTn id="28" fill="hold" nodeType="afterGroup">
                            <p:stCondLst>
                              <p:cond delay="1120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1"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6" end="6"/>
                                            </p:txEl>
                                          </p:spTgt>
                                        </p:tgtEl>
                                        <p:attrNameLst>
                                          <p:attrName>fill.type</p:attrName>
                                        </p:attrNameLst>
                                      </p:cBhvr>
                                      <p:to>
                                        <p:strVal val="solid"/>
                                      </p:to>
                                    </p:set>
                                  </p:childTnLst>
                                </p:cTn>
                              </p:par>
                            </p:childTnLst>
                          </p:cTn>
                        </p:par>
                        <p:par>
                          <p:cTn id="34" fill="hold" nodeType="afterGroup">
                            <p:stCondLst>
                              <p:cond delay="116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37"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7" end="7"/>
                                            </p:txEl>
                                          </p:spTgt>
                                        </p:tgtEl>
                                        <p:attrNameLst>
                                          <p:attrName>fill.type</p:attrName>
                                        </p:attrNameLst>
                                      </p:cBhvr>
                                      <p:to>
                                        <p:strVal val="solid"/>
                                      </p:to>
                                    </p:set>
                                  </p:childTnLst>
                                </p:cTn>
                              </p:par>
                            </p:childTnLst>
                          </p:cTn>
                        </p:par>
                        <p:par>
                          <p:cTn id="40" fill="hold" nodeType="afterGroup">
                            <p:stCondLst>
                              <p:cond delay="1192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43"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45" dur="80"/>
                                        <p:tgtEl>
                                          <p:spTgt spid="3">
                                            <p:txEl>
                                              <p:pRg st="8" end="8"/>
                                            </p:txEl>
                                          </p:spTgt>
                                        </p:tgtEl>
                                        <p:attrNameLst>
                                          <p:attrName>fill.type</p:attrName>
                                        </p:attrNameLst>
                                      </p:cBhvr>
                                      <p:to>
                                        <p:strVal val="solid"/>
                                      </p:to>
                                    </p:set>
                                  </p:childTnLst>
                                </p:cTn>
                              </p:par>
                            </p:childTnLst>
                          </p:cTn>
                        </p:par>
                        <p:par>
                          <p:cTn id="46" fill="hold" nodeType="afterGroup">
                            <p:stCondLst>
                              <p:cond delay="12280"/>
                            </p:stCondLst>
                            <p:childTnLst>
                              <p:par>
                                <p:cTn id="47" presetID="27" presetClass="entr" presetSubtype="0" fill="hold" nodeType="afterEffect">
                                  <p:stCondLst>
                                    <p:cond delay="0"/>
                                  </p:stCondLst>
                                  <p:iterate type="lt">
                                    <p:tmPct val="50000"/>
                                  </p:iterate>
                                  <p:childTnLst>
                                    <p:set>
                                      <p:cBhvr>
                                        <p:cTn id="48" dur="1" fill="hold">
                                          <p:stCondLst>
                                            <p:cond delay="0"/>
                                          </p:stCondLst>
                                        </p:cTn>
                                        <p:tgtEl>
                                          <p:spTgt spid="3">
                                            <p:txEl>
                                              <p:pRg st="9" end="9"/>
                                            </p:txEl>
                                          </p:spTgt>
                                        </p:tgtEl>
                                        <p:attrNameLst>
                                          <p:attrName>style.visibility</p:attrName>
                                        </p:attrNameLst>
                                      </p:cBhvr>
                                      <p:to>
                                        <p:strVal val="visible"/>
                                      </p:to>
                                    </p:set>
                                    <p:anim calcmode="discrete" valueType="clr">
                                      <p:cBhvr override="childStyle">
                                        <p:cTn id="49" dur="80"/>
                                        <p:tgtEl>
                                          <p:spTgt spid="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9" end="9"/>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9" end="9"/>
                                            </p:txEl>
                                          </p:spTgt>
                                        </p:tgtEl>
                                        <p:attrNameLst>
                                          <p:attrName>fill.type</p:attrName>
                                        </p:attrNameLst>
                                      </p:cBhvr>
                                      <p:to>
                                        <p:strVal val="solid"/>
                                      </p:to>
                                    </p:set>
                                  </p:childTnLst>
                                </p:cTn>
                              </p:par>
                            </p:childTnLst>
                          </p:cTn>
                        </p:par>
                        <p:par>
                          <p:cTn id="52" fill="hold" nodeType="afterGroup">
                            <p:stCondLst>
                              <p:cond delay="13080"/>
                            </p:stCondLst>
                            <p:childTnLst>
                              <p:par>
                                <p:cTn id="53" presetID="54" presetClass="entr" presetSubtype="0" accel="10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strVal val="#ppt_w*0.05"/>
                                          </p:val>
                                        </p:tav>
                                        <p:tav tm="100000">
                                          <p:val>
                                            <p:strVal val="#ppt_w"/>
                                          </p:val>
                                        </p:tav>
                                      </p:tavLst>
                                    </p:anim>
                                    <p:anim calcmode="lin" valueType="num">
                                      <p:cBhvr>
                                        <p:cTn id="56" dur="500" fill="hold"/>
                                        <p:tgtEl>
                                          <p:spTgt spid="6"/>
                                        </p:tgtEl>
                                        <p:attrNameLst>
                                          <p:attrName>ppt_h</p:attrName>
                                        </p:attrNameLst>
                                      </p:cBhvr>
                                      <p:tavLst>
                                        <p:tav tm="0">
                                          <p:val>
                                            <p:strVal val="#ppt_h"/>
                                          </p:val>
                                        </p:tav>
                                        <p:tav tm="100000">
                                          <p:val>
                                            <p:strVal val="#ppt_h"/>
                                          </p:val>
                                        </p:tav>
                                      </p:tavLst>
                                    </p:anim>
                                    <p:anim calcmode="lin" valueType="num">
                                      <p:cBhvr>
                                        <p:cTn id="57" dur="500" fill="hold"/>
                                        <p:tgtEl>
                                          <p:spTgt spid="6"/>
                                        </p:tgtEl>
                                        <p:attrNameLst>
                                          <p:attrName>ppt_x</p:attrName>
                                        </p:attrNameLst>
                                      </p:cBhvr>
                                      <p:tavLst>
                                        <p:tav tm="0">
                                          <p:val>
                                            <p:strVal val="#ppt_x-.2"/>
                                          </p:val>
                                        </p:tav>
                                        <p:tav tm="100000">
                                          <p:val>
                                            <p:strVal val="#ppt_x"/>
                                          </p:val>
                                        </p:tav>
                                      </p:tavLst>
                                    </p:anim>
                                    <p:anim calcmode="lin" valueType="num">
                                      <p:cBhvr>
                                        <p:cTn id="58" dur="500" fill="hold"/>
                                        <p:tgtEl>
                                          <p:spTgt spid="6"/>
                                        </p:tgtEl>
                                        <p:attrNameLst>
                                          <p:attrName>ppt_y</p:attrName>
                                        </p:attrNameLst>
                                      </p:cBhvr>
                                      <p:tavLst>
                                        <p:tav tm="0">
                                          <p:val>
                                            <p:strVal val="#ppt_y"/>
                                          </p:val>
                                        </p:tav>
                                        <p:tav tm="100000">
                                          <p:val>
                                            <p:strVal val="#ppt_y"/>
                                          </p:val>
                                        </p:tav>
                                      </p:tavLst>
                                    </p:anim>
                                    <p:animEffect transition="in" filter="fade">
                                      <p:cBhvr>
                                        <p:cTn id="59" dur="500"/>
                                        <p:tgtEl>
                                          <p:spTgt spid="6"/>
                                        </p:tgtEl>
                                      </p:cBhvr>
                                    </p:animEffect>
                                  </p:childTnLst>
                                </p:cTn>
                              </p:par>
                            </p:childTnLst>
                          </p:cTn>
                        </p:par>
                        <p:par>
                          <p:cTn id="60" fill="hold" nodeType="afterGroup">
                            <p:stCondLst>
                              <p:cond delay="13580"/>
                            </p:stCondLst>
                            <p:childTnLst>
                              <p:par>
                                <p:cTn id="61" presetID="54" presetClass="entr" presetSubtype="0" accel="100000" fill="hold" grpId="0"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500" fill="hold"/>
                                        <p:tgtEl>
                                          <p:spTgt spid="4"/>
                                        </p:tgtEl>
                                        <p:attrNameLst>
                                          <p:attrName>ppt_w</p:attrName>
                                        </p:attrNameLst>
                                      </p:cBhvr>
                                      <p:tavLst>
                                        <p:tav tm="0">
                                          <p:val>
                                            <p:strVal val="#ppt_w*0.05"/>
                                          </p:val>
                                        </p:tav>
                                        <p:tav tm="100000">
                                          <p:val>
                                            <p:strVal val="#ppt_w"/>
                                          </p:val>
                                        </p:tav>
                                      </p:tavLst>
                                    </p:anim>
                                    <p:anim calcmode="lin" valueType="num">
                                      <p:cBhvr>
                                        <p:cTn id="64" dur="500" fill="hold"/>
                                        <p:tgtEl>
                                          <p:spTgt spid="4"/>
                                        </p:tgtEl>
                                        <p:attrNameLst>
                                          <p:attrName>ppt_h</p:attrName>
                                        </p:attrNameLst>
                                      </p:cBhvr>
                                      <p:tavLst>
                                        <p:tav tm="0">
                                          <p:val>
                                            <p:strVal val="#ppt_h"/>
                                          </p:val>
                                        </p:tav>
                                        <p:tav tm="100000">
                                          <p:val>
                                            <p:strVal val="#ppt_h"/>
                                          </p:val>
                                        </p:tav>
                                      </p:tavLst>
                                    </p:anim>
                                    <p:anim calcmode="lin" valueType="num">
                                      <p:cBhvr>
                                        <p:cTn id="65" dur="500" fill="hold"/>
                                        <p:tgtEl>
                                          <p:spTgt spid="4"/>
                                        </p:tgtEl>
                                        <p:attrNameLst>
                                          <p:attrName>ppt_x</p:attrName>
                                        </p:attrNameLst>
                                      </p:cBhvr>
                                      <p:tavLst>
                                        <p:tav tm="0">
                                          <p:val>
                                            <p:strVal val="#ppt_x-.2"/>
                                          </p:val>
                                        </p:tav>
                                        <p:tav tm="100000">
                                          <p:val>
                                            <p:strVal val="#ppt_x"/>
                                          </p:val>
                                        </p:tav>
                                      </p:tavLst>
                                    </p:anim>
                                    <p:anim calcmode="lin" valueType="num">
                                      <p:cBhvr>
                                        <p:cTn id="66" dur="500" fill="hold"/>
                                        <p:tgtEl>
                                          <p:spTgt spid="4"/>
                                        </p:tgtEl>
                                        <p:attrNameLst>
                                          <p:attrName>ppt_y</p:attrName>
                                        </p:attrNameLst>
                                      </p:cBhvr>
                                      <p:tavLst>
                                        <p:tav tm="0">
                                          <p:val>
                                            <p:strVal val="#ppt_y"/>
                                          </p:val>
                                        </p:tav>
                                        <p:tav tm="100000">
                                          <p:val>
                                            <p:strVal val="#ppt_y"/>
                                          </p:val>
                                        </p:tav>
                                      </p:tavLst>
                                    </p:anim>
                                    <p:animEffect transition="in" filter="fade">
                                      <p:cBhvr>
                                        <p:cTn id="67" dur="500"/>
                                        <p:tgtEl>
                                          <p:spTgt spid="4"/>
                                        </p:tgtEl>
                                      </p:cBhvr>
                                    </p:animEffect>
                                  </p:childTnLst>
                                </p:cTn>
                              </p:par>
                            </p:childTnLst>
                          </p:cTn>
                        </p:par>
                        <p:par>
                          <p:cTn id="68" fill="hold" nodeType="afterGroup">
                            <p:stCondLst>
                              <p:cond delay="14080"/>
                            </p:stCondLst>
                            <p:childTnLst>
                              <p:par>
                                <p:cTn id="69" presetID="27" presetClass="entr" presetSubtype="0" fill="hold" nodeType="afterEffect">
                                  <p:stCondLst>
                                    <p:cond delay="0"/>
                                  </p:stCondLst>
                                  <p:iterate type="lt">
                                    <p:tmPct val="50000"/>
                                  </p:iterate>
                                  <p:childTnLst>
                                    <p:set>
                                      <p:cBhvr>
                                        <p:cTn id="70" dur="1" fill="hold">
                                          <p:stCondLst>
                                            <p:cond delay="0"/>
                                          </p:stCondLst>
                                        </p:cTn>
                                        <p:tgtEl>
                                          <p:spTgt spid="3">
                                            <p:txEl>
                                              <p:pRg st="11" end="11"/>
                                            </p:txEl>
                                          </p:spTgt>
                                        </p:tgtEl>
                                        <p:attrNameLst>
                                          <p:attrName>style.visibility</p:attrName>
                                        </p:attrNameLst>
                                      </p:cBhvr>
                                      <p:to>
                                        <p:strVal val="visible"/>
                                      </p:to>
                                    </p:set>
                                    <p:anim calcmode="discrete" valueType="clr">
                                      <p:cBhvr override="childStyle">
                                        <p:cTn id="71" dur="80"/>
                                        <p:tgtEl>
                                          <p:spTgt spid="3">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3">
                                            <p:txEl>
                                              <p:pRg st="11" end="11"/>
                                            </p:txEl>
                                          </p:spTgt>
                                        </p:tgtEl>
                                        <p:attrNameLst>
                                          <p:attrName>fillcolor</p:attrName>
                                        </p:attrNameLst>
                                      </p:cBhvr>
                                      <p:tavLst>
                                        <p:tav tm="0">
                                          <p:val>
                                            <p:clrVal>
                                              <a:schemeClr val="accent2"/>
                                            </p:clrVal>
                                          </p:val>
                                        </p:tav>
                                        <p:tav tm="50000">
                                          <p:val>
                                            <p:clrVal>
                                              <a:schemeClr val="hlink"/>
                                            </p:clrVal>
                                          </p:val>
                                        </p:tav>
                                      </p:tavLst>
                                    </p:anim>
                                    <p:set>
                                      <p:cBhvr>
                                        <p:cTn id="73" dur="80"/>
                                        <p:tgtEl>
                                          <p:spTgt spid="3">
                                            <p:txEl>
                                              <p:pRg st="11" end="11"/>
                                            </p:txEl>
                                          </p:spTgt>
                                        </p:tgtEl>
                                        <p:attrNameLst>
                                          <p:attrName>fill.type</p:attrName>
                                        </p:attrNameLst>
                                      </p:cBhvr>
                                      <p:to>
                                        <p:strVal val="solid"/>
                                      </p:to>
                                    </p:set>
                                  </p:childTnLst>
                                </p:cTn>
                              </p:par>
                            </p:childTnLst>
                          </p:cTn>
                        </p:par>
                        <p:par>
                          <p:cTn id="74" fill="hold" nodeType="afterGroup">
                            <p:stCondLst>
                              <p:cond delay="15920"/>
                            </p:stCondLst>
                            <p:childTnLst>
                              <p:par>
                                <p:cTn id="75" presetID="27" presetClass="entr" presetSubtype="0" fill="hold" nodeType="afterEffect">
                                  <p:stCondLst>
                                    <p:cond delay="0"/>
                                  </p:stCondLst>
                                  <p:iterate type="lt">
                                    <p:tmPct val="50000"/>
                                  </p:iterate>
                                  <p:childTnLst>
                                    <p:set>
                                      <p:cBhvr>
                                        <p:cTn id="76" dur="1" fill="hold">
                                          <p:stCondLst>
                                            <p:cond delay="0"/>
                                          </p:stCondLst>
                                        </p:cTn>
                                        <p:tgtEl>
                                          <p:spTgt spid="3">
                                            <p:txEl>
                                              <p:pRg st="12" end="12"/>
                                            </p:txEl>
                                          </p:spTgt>
                                        </p:tgtEl>
                                        <p:attrNameLst>
                                          <p:attrName>style.visibility</p:attrName>
                                        </p:attrNameLst>
                                      </p:cBhvr>
                                      <p:to>
                                        <p:strVal val="visible"/>
                                      </p:to>
                                    </p:set>
                                    <p:anim calcmode="discrete" valueType="clr">
                                      <p:cBhvr override="childStyle">
                                        <p:cTn id="77" dur="80"/>
                                        <p:tgtEl>
                                          <p:spTgt spid="3">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3">
                                            <p:txEl>
                                              <p:pRg st="12" end="12"/>
                                            </p:txEl>
                                          </p:spTgt>
                                        </p:tgtEl>
                                        <p:attrNameLst>
                                          <p:attrName>fillcolor</p:attrName>
                                        </p:attrNameLst>
                                      </p:cBhvr>
                                      <p:tavLst>
                                        <p:tav tm="0">
                                          <p:val>
                                            <p:clrVal>
                                              <a:schemeClr val="accent2"/>
                                            </p:clrVal>
                                          </p:val>
                                        </p:tav>
                                        <p:tav tm="50000">
                                          <p:val>
                                            <p:clrVal>
                                              <a:schemeClr val="hlink"/>
                                            </p:clrVal>
                                          </p:val>
                                        </p:tav>
                                      </p:tavLst>
                                    </p:anim>
                                    <p:set>
                                      <p:cBhvr>
                                        <p:cTn id="79" dur="80"/>
                                        <p:tgtEl>
                                          <p:spTgt spid="3">
                                            <p:txEl>
                                              <p:pRg st="12" end="12"/>
                                            </p:txEl>
                                          </p:spTgt>
                                        </p:tgtEl>
                                        <p:attrNameLst>
                                          <p:attrName>fill.type</p:attrName>
                                        </p:attrNameLst>
                                      </p:cBhvr>
                                      <p:to>
                                        <p:strVal val="solid"/>
                                      </p:to>
                                    </p:set>
                                  </p:childTnLst>
                                </p:cTn>
                              </p:par>
                            </p:childTnLst>
                          </p:cTn>
                        </p:par>
                        <p:par>
                          <p:cTn id="80" fill="hold" nodeType="afterGroup">
                            <p:stCondLst>
                              <p:cond delay="17760"/>
                            </p:stCondLst>
                            <p:childTnLst>
                              <p:par>
                                <p:cTn id="81" presetID="27" presetClass="entr" presetSubtype="0" fill="hold" nodeType="afterEffect">
                                  <p:stCondLst>
                                    <p:cond delay="0"/>
                                  </p:stCondLst>
                                  <p:iterate type="lt">
                                    <p:tmPct val="50000"/>
                                  </p:iterate>
                                  <p:childTnLst>
                                    <p:set>
                                      <p:cBhvr>
                                        <p:cTn id="82" dur="1" fill="hold">
                                          <p:stCondLst>
                                            <p:cond delay="0"/>
                                          </p:stCondLst>
                                        </p:cTn>
                                        <p:tgtEl>
                                          <p:spTgt spid="3">
                                            <p:txEl>
                                              <p:pRg st="13" end="13"/>
                                            </p:txEl>
                                          </p:spTgt>
                                        </p:tgtEl>
                                        <p:attrNameLst>
                                          <p:attrName>style.visibility</p:attrName>
                                        </p:attrNameLst>
                                      </p:cBhvr>
                                      <p:to>
                                        <p:strVal val="visible"/>
                                      </p:to>
                                    </p:set>
                                    <p:anim calcmode="discrete" valueType="clr">
                                      <p:cBhvr override="childStyle">
                                        <p:cTn id="83" dur="80"/>
                                        <p:tgtEl>
                                          <p:spTgt spid="3">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3">
                                            <p:txEl>
                                              <p:pRg st="13" end="13"/>
                                            </p:txEl>
                                          </p:spTgt>
                                        </p:tgtEl>
                                        <p:attrNameLst>
                                          <p:attrName>fillcolor</p:attrName>
                                        </p:attrNameLst>
                                      </p:cBhvr>
                                      <p:tavLst>
                                        <p:tav tm="0">
                                          <p:val>
                                            <p:clrVal>
                                              <a:schemeClr val="accent2"/>
                                            </p:clrVal>
                                          </p:val>
                                        </p:tav>
                                        <p:tav tm="50000">
                                          <p:val>
                                            <p:clrVal>
                                              <a:schemeClr val="hlink"/>
                                            </p:clrVal>
                                          </p:val>
                                        </p:tav>
                                      </p:tavLst>
                                    </p:anim>
                                    <p:set>
                                      <p:cBhvr>
                                        <p:cTn id="85" dur="80"/>
                                        <p:tgtEl>
                                          <p:spTgt spid="3">
                                            <p:txEl>
                                              <p:pRg st="13" end="13"/>
                                            </p:txEl>
                                          </p:spTgt>
                                        </p:tgtEl>
                                        <p:attrNameLst>
                                          <p:attrName>fill.type</p:attrName>
                                        </p:attrNameLst>
                                      </p:cBhvr>
                                      <p:to>
                                        <p:strVal val="solid"/>
                                      </p:to>
                                    </p:set>
                                  </p:childTnLst>
                                </p:cTn>
                              </p:par>
                            </p:childTnLst>
                          </p:cTn>
                        </p:par>
                        <p:par>
                          <p:cTn id="86" fill="hold" nodeType="afterGroup">
                            <p:stCondLst>
                              <p:cond delay="19200"/>
                            </p:stCondLst>
                            <p:childTnLst>
                              <p:par>
                                <p:cTn id="87" presetID="54" presetClass="entr" presetSubtype="0" accel="10000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strVal val="#ppt_w*0.05"/>
                                          </p:val>
                                        </p:tav>
                                        <p:tav tm="100000">
                                          <p:val>
                                            <p:strVal val="#ppt_w"/>
                                          </p:val>
                                        </p:tav>
                                      </p:tavLst>
                                    </p:anim>
                                    <p:anim calcmode="lin" valueType="num">
                                      <p:cBhvr>
                                        <p:cTn id="90" dur="500" fill="hold"/>
                                        <p:tgtEl>
                                          <p:spTgt spid="12"/>
                                        </p:tgtEl>
                                        <p:attrNameLst>
                                          <p:attrName>ppt_h</p:attrName>
                                        </p:attrNameLst>
                                      </p:cBhvr>
                                      <p:tavLst>
                                        <p:tav tm="0">
                                          <p:val>
                                            <p:strVal val="#ppt_h"/>
                                          </p:val>
                                        </p:tav>
                                        <p:tav tm="100000">
                                          <p:val>
                                            <p:strVal val="#ppt_h"/>
                                          </p:val>
                                        </p:tav>
                                      </p:tavLst>
                                    </p:anim>
                                    <p:anim calcmode="lin" valueType="num">
                                      <p:cBhvr>
                                        <p:cTn id="91" dur="500" fill="hold"/>
                                        <p:tgtEl>
                                          <p:spTgt spid="12"/>
                                        </p:tgtEl>
                                        <p:attrNameLst>
                                          <p:attrName>ppt_x</p:attrName>
                                        </p:attrNameLst>
                                      </p:cBhvr>
                                      <p:tavLst>
                                        <p:tav tm="0">
                                          <p:val>
                                            <p:strVal val="#ppt_x-.2"/>
                                          </p:val>
                                        </p:tav>
                                        <p:tav tm="100000">
                                          <p:val>
                                            <p:strVal val="#ppt_x"/>
                                          </p:val>
                                        </p:tav>
                                      </p:tavLst>
                                    </p:anim>
                                    <p:anim calcmode="lin" valueType="num">
                                      <p:cBhvr>
                                        <p:cTn id="92" dur="500" fill="hold"/>
                                        <p:tgtEl>
                                          <p:spTgt spid="12"/>
                                        </p:tgtEl>
                                        <p:attrNameLst>
                                          <p:attrName>ppt_y</p:attrName>
                                        </p:attrNameLst>
                                      </p:cBhvr>
                                      <p:tavLst>
                                        <p:tav tm="0">
                                          <p:val>
                                            <p:strVal val="#ppt_y"/>
                                          </p:val>
                                        </p:tav>
                                        <p:tav tm="100000">
                                          <p:val>
                                            <p:strVal val="#ppt_y"/>
                                          </p:val>
                                        </p:tav>
                                      </p:tavLst>
                                    </p:anim>
                                    <p:animEffect transition="in" filter="fade">
                                      <p:cBhvr>
                                        <p:cTn id="93" dur="500"/>
                                        <p:tgtEl>
                                          <p:spTgt spid="12"/>
                                        </p:tgtEl>
                                      </p:cBhvr>
                                    </p:animEffect>
                                  </p:childTnLst>
                                </p:cTn>
                              </p:par>
                            </p:childTnLst>
                          </p:cTn>
                        </p:par>
                        <p:par>
                          <p:cTn id="94" fill="hold" nodeType="afterGroup">
                            <p:stCondLst>
                              <p:cond delay="19700"/>
                            </p:stCondLst>
                            <p:childTnLst>
                              <p:par>
                                <p:cTn id="95" presetID="54" presetClass="entr" presetSubtype="0" accel="10000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strVal val="#ppt_w*0.05"/>
                                          </p:val>
                                        </p:tav>
                                        <p:tav tm="100000">
                                          <p:val>
                                            <p:strVal val="#ppt_w"/>
                                          </p:val>
                                        </p:tav>
                                      </p:tavLst>
                                    </p:anim>
                                    <p:anim calcmode="lin" valueType="num">
                                      <p:cBhvr>
                                        <p:cTn id="98" dur="500" fill="hold"/>
                                        <p:tgtEl>
                                          <p:spTgt spid="11"/>
                                        </p:tgtEl>
                                        <p:attrNameLst>
                                          <p:attrName>ppt_h</p:attrName>
                                        </p:attrNameLst>
                                      </p:cBhvr>
                                      <p:tavLst>
                                        <p:tav tm="0">
                                          <p:val>
                                            <p:strVal val="#ppt_h"/>
                                          </p:val>
                                        </p:tav>
                                        <p:tav tm="100000">
                                          <p:val>
                                            <p:strVal val="#ppt_h"/>
                                          </p:val>
                                        </p:tav>
                                      </p:tavLst>
                                    </p:anim>
                                    <p:anim calcmode="lin" valueType="num">
                                      <p:cBhvr>
                                        <p:cTn id="99" dur="500" fill="hold"/>
                                        <p:tgtEl>
                                          <p:spTgt spid="11"/>
                                        </p:tgtEl>
                                        <p:attrNameLst>
                                          <p:attrName>ppt_x</p:attrName>
                                        </p:attrNameLst>
                                      </p:cBhvr>
                                      <p:tavLst>
                                        <p:tav tm="0">
                                          <p:val>
                                            <p:strVal val="#ppt_x-.2"/>
                                          </p:val>
                                        </p:tav>
                                        <p:tav tm="100000">
                                          <p:val>
                                            <p:strVal val="#ppt_x"/>
                                          </p:val>
                                        </p:tav>
                                      </p:tavLst>
                                    </p:anim>
                                    <p:anim calcmode="lin" valueType="num">
                                      <p:cBhvr>
                                        <p:cTn id="100" dur="500" fill="hold"/>
                                        <p:tgtEl>
                                          <p:spTgt spid="11"/>
                                        </p:tgtEl>
                                        <p:attrNameLst>
                                          <p:attrName>ppt_y</p:attrName>
                                        </p:attrNameLst>
                                      </p:cBhvr>
                                      <p:tavLst>
                                        <p:tav tm="0">
                                          <p:val>
                                            <p:strVal val="#ppt_y"/>
                                          </p:val>
                                        </p:tav>
                                        <p:tav tm="100000">
                                          <p:val>
                                            <p:strVal val="#ppt_y"/>
                                          </p:val>
                                        </p:tav>
                                      </p:tavLst>
                                    </p:anim>
                                    <p:animEffect transition="in" filter="fade">
                                      <p:cBhvr>
                                        <p:cTn id="101" dur="500"/>
                                        <p:tgtEl>
                                          <p:spTgt spid="11"/>
                                        </p:tgtEl>
                                      </p:cBhvr>
                                    </p:animEffect>
                                  </p:childTnLst>
                                </p:cTn>
                              </p:par>
                            </p:childTnLst>
                          </p:cTn>
                        </p:par>
                        <p:par>
                          <p:cTn id="102" fill="hold" nodeType="afterGroup">
                            <p:stCondLst>
                              <p:cond delay="20200"/>
                            </p:stCondLst>
                            <p:childTnLst>
                              <p:par>
                                <p:cTn id="103" presetID="54" presetClass="entr" presetSubtype="0" accel="100000" fill="hold" nodeType="afterEffect">
                                  <p:stCondLst>
                                    <p:cond delay="0"/>
                                  </p:stCondLst>
                                  <p:childTnLst>
                                    <p:set>
                                      <p:cBhvr>
                                        <p:cTn id="104" dur="1" fill="hold">
                                          <p:stCondLst>
                                            <p:cond delay="0"/>
                                          </p:stCondLst>
                                        </p:cTn>
                                        <p:tgtEl>
                                          <p:spTgt spid="10"/>
                                        </p:tgtEl>
                                        <p:attrNameLst>
                                          <p:attrName>style.visibility</p:attrName>
                                        </p:attrNameLst>
                                      </p:cBhvr>
                                      <p:to>
                                        <p:strVal val="visible"/>
                                      </p:to>
                                    </p:set>
                                    <p:anim calcmode="lin" valueType="num">
                                      <p:cBhvr>
                                        <p:cTn id="105" dur="500" fill="hold"/>
                                        <p:tgtEl>
                                          <p:spTgt spid="10"/>
                                        </p:tgtEl>
                                        <p:attrNameLst>
                                          <p:attrName>ppt_w</p:attrName>
                                        </p:attrNameLst>
                                      </p:cBhvr>
                                      <p:tavLst>
                                        <p:tav tm="0">
                                          <p:val>
                                            <p:strVal val="#ppt_w*0.05"/>
                                          </p:val>
                                        </p:tav>
                                        <p:tav tm="100000">
                                          <p:val>
                                            <p:strVal val="#ppt_w"/>
                                          </p:val>
                                        </p:tav>
                                      </p:tavLst>
                                    </p:anim>
                                    <p:anim calcmode="lin" valueType="num">
                                      <p:cBhvr>
                                        <p:cTn id="106" dur="500" fill="hold"/>
                                        <p:tgtEl>
                                          <p:spTgt spid="10"/>
                                        </p:tgtEl>
                                        <p:attrNameLst>
                                          <p:attrName>ppt_h</p:attrName>
                                        </p:attrNameLst>
                                      </p:cBhvr>
                                      <p:tavLst>
                                        <p:tav tm="0">
                                          <p:val>
                                            <p:strVal val="#ppt_h"/>
                                          </p:val>
                                        </p:tav>
                                        <p:tav tm="100000">
                                          <p:val>
                                            <p:strVal val="#ppt_h"/>
                                          </p:val>
                                        </p:tav>
                                      </p:tavLst>
                                    </p:anim>
                                    <p:anim calcmode="lin" valueType="num">
                                      <p:cBhvr>
                                        <p:cTn id="107" dur="500" fill="hold"/>
                                        <p:tgtEl>
                                          <p:spTgt spid="10"/>
                                        </p:tgtEl>
                                        <p:attrNameLst>
                                          <p:attrName>ppt_x</p:attrName>
                                        </p:attrNameLst>
                                      </p:cBhvr>
                                      <p:tavLst>
                                        <p:tav tm="0">
                                          <p:val>
                                            <p:strVal val="#ppt_x-.2"/>
                                          </p:val>
                                        </p:tav>
                                        <p:tav tm="100000">
                                          <p:val>
                                            <p:strVal val="#ppt_x"/>
                                          </p:val>
                                        </p:tav>
                                      </p:tavLst>
                                    </p:anim>
                                    <p:anim calcmode="lin" valueType="num">
                                      <p:cBhvr>
                                        <p:cTn id="108" dur="500" fill="hold"/>
                                        <p:tgtEl>
                                          <p:spTgt spid="10"/>
                                        </p:tgtEl>
                                        <p:attrNameLst>
                                          <p:attrName>ppt_y</p:attrName>
                                        </p:attrNameLst>
                                      </p:cBhvr>
                                      <p:tavLst>
                                        <p:tav tm="0">
                                          <p:val>
                                            <p:strVal val="#ppt_y"/>
                                          </p:val>
                                        </p:tav>
                                        <p:tav tm="100000">
                                          <p:val>
                                            <p:strVal val="#ppt_y"/>
                                          </p:val>
                                        </p:tav>
                                      </p:tavLst>
                                    </p:anim>
                                    <p:animEffect transition="in" filter="fade">
                                      <p:cBhvr>
                                        <p:cTn id="109" dur="500"/>
                                        <p:tgtEl>
                                          <p:spTgt spid="10"/>
                                        </p:tgtEl>
                                      </p:cBhvr>
                                    </p:animEffect>
                                  </p:childTnLst>
                                </p:cTn>
                              </p:par>
                            </p:childTnLst>
                          </p:cTn>
                        </p:par>
                        <p:par>
                          <p:cTn id="110" fill="hold" nodeType="afterGroup">
                            <p:stCondLst>
                              <p:cond delay="20700"/>
                            </p:stCondLst>
                            <p:childTnLst>
                              <p:par>
                                <p:cTn id="111" presetID="54" presetClass="entr" presetSubtype="0" accel="100000" fill="hold" nodeType="afterEffect">
                                  <p:stCondLst>
                                    <p:cond delay="0"/>
                                  </p:stCondLst>
                                  <p:childTnLst>
                                    <p:set>
                                      <p:cBhvr>
                                        <p:cTn id="112" dur="1" fill="hold">
                                          <p:stCondLst>
                                            <p:cond delay="0"/>
                                          </p:stCondLst>
                                        </p:cTn>
                                        <p:tgtEl>
                                          <p:spTgt spid="9"/>
                                        </p:tgtEl>
                                        <p:attrNameLst>
                                          <p:attrName>style.visibility</p:attrName>
                                        </p:attrNameLst>
                                      </p:cBhvr>
                                      <p:to>
                                        <p:strVal val="visible"/>
                                      </p:to>
                                    </p:set>
                                    <p:anim calcmode="lin" valueType="num">
                                      <p:cBhvr>
                                        <p:cTn id="113" dur="500" fill="hold"/>
                                        <p:tgtEl>
                                          <p:spTgt spid="9"/>
                                        </p:tgtEl>
                                        <p:attrNameLst>
                                          <p:attrName>ppt_w</p:attrName>
                                        </p:attrNameLst>
                                      </p:cBhvr>
                                      <p:tavLst>
                                        <p:tav tm="0">
                                          <p:val>
                                            <p:strVal val="#ppt_w*0.05"/>
                                          </p:val>
                                        </p:tav>
                                        <p:tav tm="100000">
                                          <p:val>
                                            <p:strVal val="#ppt_w"/>
                                          </p:val>
                                        </p:tav>
                                      </p:tavLst>
                                    </p:anim>
                                    <p:anim calcmode="lin" valueType="num">
                                      <p:cBhvr>
                                        <p:cTn id="114" dur="500" fill="hold"/>
                                        <p:tgtEl>
                                          <p:spTgt spid="9"/>
                                        </p:tgtEl>
                                        <p:attrNameLst>
                                          <p:attrName>ppt_h</p:attrName>
                                        </p:attrNameLst>
                                      </p:cBhvr>
                                      <p:tavLst>
                                        <p:tav tm="0">
                                          <p:val>
                                            <p:strVal val="#ppt_h"/>
                                          </p:val>
                                        </p:tav>
                                        <p:tav tm="100000">
                                          <p:val>
                                            <p:strVal val="#ppt_h"/>
                                          </p:val>
                                        </p:tav>
                                      </p:tavLst>
                                    </p:anim>
                                    <p:anim calcmode="lin" valueType="num">
                                      <p:cBhvr>
                                        <p:cTn id="115" dur="500" fill="hold"/>
                                        <p:tgtEl>
                                          <p:spTgt spid="9"/>
                                        </p:tgtEl>
                                        <p:attrNameLst>
                                          <p:attrName>ppt_x</p:attrName>
                                        </p:attrNameLst>
                                      </p:cBhvr>
                                      <p:tavLst>
                                        <p:tav tm="0">
                                          <p:val>
                                            <p:strVal val="#ppt_x-.2"/>
                                          </p:val>
                                        </p:tav>
                                        <p:tav tm="100000">
                                          <p:val>
                                            <p:strVal val="#ppt_x"/>
                                          </p:val>
                                        </p:tav>
                                      </p:tavLst>
                                    </p:anim>
                                    <p:anim calcmode="lin" valueType="num">
                                      <p:cBhvr>
                                        <p:cTn id="116" dur="500" fill="hold"/>
                                        <p:tgtEl>
                                          <p:spTgt spid="9"/>
                                        </p:tgtEl>
                                        <p:attrNameLst>
                                          <p:attrName>ppt_y</p:attrName>
                                        </p:attrNameLst>
                                      </p:cBhvr>
                                      <p:tavLst>
                                        <p:tav tm="0">
                                          <p:val>
                                            <p:strVal val="#ppt_y"/>
                                          </p:val>
                                        </p:tav>
                                        <p:tav tm="100000">
                                          <p:val>
                                            <p:strVal val="#ppt_y"/>
                                          </p:val>
                                        </p:tav>
                                      </p:tavLst>
                                    </p:anim>
                                    <p:animEffect transition="in" filter="fade">
                                      <p:cBhvr>
                                        <p:cTn id="117" dur="500"/>
                                        <p:tgtEl>
                                          <p:spTgt spid="9"/>
                                        </p:tgtEl>
                                      </p:cBhvr>
                                    </p:animEffect>
                                  </p:childTnLst>
                                </p:cTn>
                              </p:par>
                            </p:childTnLst>
                          </p:cTn>
                        </p:par>
                        <p:par>
                          <p:cTn id="118" fill="hold" nodeType="afterGroup">
                            <p:stCondLst>
                              <p:cond delay="21200"/>
                            </p:stCondLst>
                            <p:childTnLst>
                              <p:par>
                                <p:cTn id="119" presetID="27" presetClass="entr" presetSubtype="0" fill="hold" nodeType="afterEffect">
                                  <p:stCondLst>
                                    <p:cond delay="0"/>
                                  </p:stCondLst>
                                  <p:iterate type="lt">
                                    <p:tmPct val="50000"/>
                                  </p:iterate>
                                  <p:childTnLst>
                                    <p:set>
                                      <p:cBhvr>
                                        <p:cTn id="120"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21"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2"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23" dur="80"/>
                                        <p:tgtEl>
                                          <p:spTgt spid="8">
                                            <p:txEl>
                                              <p:pRg st="0" end="0"/>
                                            </p:txEl>
                                          </p:spTgt>
                                        </p:tgtEl>
                                        <p:attrNameLst>
                                          <p:attrName>fill.type</p:attrName>
                                        </p:attrNameLst>
                                      </p:cBhvr>
                                      <p:to>
                                        <p:strVal val="solid"/>
                                      </p:to>
                                    </p:set>
                                  </p:childTnLst>
                                </p:cTn>
                              </p:par>
                            </p:childTnLst>
                          </p:cTn>
                        </p:par>
                        <p:par>
                          <p:cTn id="124" fill="hold" nodeType="afterGroup">
                            <p:stCondLst>
                              <p:cond delay="22600"/>
                            </p:stCondLst>
                            <p:childTnLst>
                              <p:par>
                                <p:cTn id="125" presetID="53" presetClass="entr" presetSubtype="0" fill="hold" nodeType="afterEffect">
                                  <p:stCondLst>
                                    <p:cond delay="0"/>
                                  </p:stCondLst>
                                  <p:childTnLst>
                                    <p:set>
                                      <p:cBhvr>
                                        <p:cTn id="126" dur="1" fill="hold">
                                          <p:stCondLst>
                                            <p:cond delay="0"/>
                                          </p:stCondLst>
                                        </p:cTn>
                                        <p:tgtEl>
                                          <p:spTgt spid="7"/>
                                        </p:tgtEl>
                                        <p:attrNameLst>
                                          <p:attrName>style.visibility</p:attrName>
                                        </p:attrNameLst>
                                      </p:cBhvr>
                                      <p:to>
                                        <p:strVal val="visible"/>
                                      </p:to>
                                    </p:set>
                                    <p:anim calcmode="lin" valueType="num">
                                      <p:cBhvr>
                                        <p:cTn id="127" dur="500" fill="hold"/>
                                        <p:tgtEl>
                                          <p:spTgt spid="7"/>
                                        </p:tgtEl>
                                        <p:attrNameLst>
                                          <p:attrName>ppt_w</p:attrName>
                                        </p:attrNameLst>
                                      </p:cBhvr>
                                      <p:tavLst>
                                        <p:tav tm="0">
                                          <p:val>
                                            <p:fltVal val="0"/>
                                          </p:val>
                                        </p:tav>
                                        <p:tav tm="100000">
                                          <p:val>
                                            <p:strVal val="#ppt_w"/>
                                          </p:val>
                                        </p:tav>
                                      </p:tavLst>
                                    </p:anim>
                                    <p:anim calcmode="lin" valueType="num">
                                      <p:cBhvr>
                                        <p:cTn id="128" dur="500" fill="hold"/>
                                        <p:tgtEl>
                                          <p:spTgt spid="7"/>
                                        </p:tgtEl>
                                        <p:attrNameLst>
                                          <p:attrName>ppt_h</p:attrName>
                                        </p:attrNameLst>
                                      </p:cBhvr>
                                      <p:tavLst>
                                        <p:tav tm="0">
                                          <p:val>
                                            <p:fltVal val="0"/>
                                          </p:val>
                                        </p:tav>
                                        <p:tav tm="100000">
                                          <p:val>
                                            <p:strVal val="#ppt_h"/>
                                          </p:val>
                                        </p:tav>
                                      </p:tavLst>
                                    </p:anim>
                                    <p:animEffect transition="in" filter="fade">
                                      <p:cBhvr>
                                        <p:cTn id="1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19E67B3A-62BD-48FF-964C-AAF6D4C94CCB}"/>
              </a:ext>
            </a:extLst>
          </p:cNvPr>
          <p:cNvSpPr>
            <a:spLocks noGrp="1"/>
          </p:cNvSpPr>
          <p:nvPr>
            <p:ph type="title"/>
          </p:nvPr>
        </p:nvSpPr>
        <p:spPr/>
        <p:txBody>
          <a:bodyPr/>
          <a:lstStyle/>
          <a:p>
            <a:endParaRPr lang="sl-SI" altLang="sl-SI"/>
          </a:p>
        </p:txBody>
      </p:sp>
      <p:sp>
        <p:nvSpPr>
          <p:cNvPr id="15363" name="Ograda vsebine 2">
            <a:extLst>
              <a:ext uri="{FF2B5EF4-FFF2-40B4-BE49-F238E27FC236}">
                <a16:creationId xmlns:a16="http://schemas.microsoft.com/office/drawing/2014/main" id="{FD743CB5-DFDF-4104-A381-E7AEC7B5C300}"/>
              </a:ext>
            </a:extLst>
          </p:cNvPr>
          <p:cNvSpPr>
            <a:spLocks noGrp="1"/>
          </p:cNvSpPr>
          <p:nvPr>
            <p:ph idx="1"/>
          </p:nvPr>
        </p:nvSpPr>
        <p:spPr/>
        <p:txBody>
          <a:bodyPr/>
          <a:lstStyle/>
          <a:p>
            <a:endParaRPr lang="sl-SI" altLang="sl-SI"/>
          </a:p>
        </p:txBody>
      </p:sp>
      <p:pic>
        <p:nvPicPr>
          <p:cNvPr id="15364" name="Picture 5" descr="D:\Pictures\My Scans\2013-06 (jun)\scan0002.jpg">
            <a:extLst>
              <a:ext uri="{FF2B5EF4-FFF2-40B4-BE49-F238E27FC236}">
                <a16:creationId xmlns:a16="http://schemas.microsoft.com/office/drawing/2014/main" id="{953B7AE6-45B3-491C-8FFE-2D3ACD903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577" t="40971" r="3233" b="13116"/>
          <a:stretch>
            <a:fillRect/>
          </a:stretch>
        </p:blipFill>
        <p:spPr bwMode="auto">
          <a:xfrm>
            <a:off x="1428750" y="23813"/>
            <a:ext cx="5857875"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Slika 7" descr="vioooj.jpg">
            <a:extLst>
              <a:ext uri="{FF2B5EF4-FFF2-40B4-BE49-F238E27FC236}">
                <a16:creationId xmlns:a16="http://schemas.microsoft.com/office/drawing/2014/main" id="{BBDC84A0-C82C-425D-8E60-DEE280908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1143000"/>
            <a:ext cx="17145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6131ED7B-3C54-4452-AADD-2C60C82FDC73}"/>
              </a:ext>
            </a:extLst>
          </p:cNvPr>
          <p:cNvSpPr>
            <a:spLocks noGrp="1"/>
          </p:cNvSpPr>
          <p:nvPr>
            <p:ph type="title"/>
          </p:nvPr>
        </p:nvSpPr>
        <p:spPr>
          <a:xfrm flipH="1" flipV="1">
            <a:off x="8686800" y="1096963"/>
            <a:ext cx="46038" cy="46037"/>
          </a:xfrm>
        </p:spPr>
        <p:txBody>
          <a:bodyPr>
            <a:normAutofit fontScale="90000"/>
          </a:bodyPr>
          <a:lstStyle/>
          <a:p>
            <a:pPr fontAlgn="auto">
              <a:spcAft>
                <a:spcPts val="0"/>
              </a:spcAft>
              <a:defRPr/>
            </a:pPr>
            <a:endParaRPr lang="sl-SI" dirty="0"/>
          </a:p>
        </p:txBody>
      </p:sp>
      <p:sp>
        <p:nvSpPr>
          <p:cNvPr id="3" name="Ograda vsebine 2">
            <a:extLst>
              <a:ext uri="{FF2B5EF4-FFF2-40B4-BE49-F238E27FC236}">
                <a16:creationId xmlns:a16="http://schemas.microsoft.com/office/drawing/2014/main" id="{A2AD3EB4-D930-4697-B8D9-61E8058C6DF8}"/>
              </a:ext>
            </a:extLst>
          </p:cNvPr>
          <p:cNvSpPr>
            <a:spLocks noGrp="1"/>
          </p:cNvSpPr>
          <p:nvPr>
            <p:ph idx="1"/>
          </p:nvPr>
        </p:nvSpPr>
        <p:spPr>
          <a:xfrm>
            <a:off x="457200" y="928688"/>
            <a:ext cx="8229600" cy="5645150"/>
          </a:xfrm>
        </p:spPr>
        <p:txBody>
          <a:bodyPr/>
          <a:lstStyle/>
          <a:p>
            <a:r>
              <a:rPr lang="sl-SI" altLang="sl-SI" sz="1400">
                <a:latin typeface="Century Gothic" panose="020B0502020202020204" pitchFamily="34" charset="0"/>
              </a:rPr>
              <a:t>Nadvojvoda Karel II. je omenjene dežele povezal v skoraj samostojno državo z glavnim </a:t>
            </a:r>
            <a:r>
              <a:rPr lang="sl-SI" altLang="sl-SI" sz="1400" b="1">
                <a:latin typeface="Century Gothic" panose="020B0502020202020204" pitchFamily="34" charset="0"/>
              </a:rPr>
              <a:t>mestom Gradcem</a:t>
            </a:r>
            <a:endParaRPr lang="sl-SI" altLang="sl-SI" sz="1400">
              <a:latin typeface="Century Gothic" panose="020B0502020202020204" pitchFamily="34" charset="0"/>
            </a:endParaRPr>
          </a:p>
          <a:p>
            <a:r>
              <a:rPr lang="sl-SI" altLang="sl-SI" sz="1400">
                <a:latin typeface="Century Gothic" panose="020B0502020202020204" pitchFamily="34" charset="0"/>
              </a:rPr>
              <a:t>Ustanovil je enake osrednje urade, kot so bili na Dunaju</a:t>
            </a:r>
          </a:p>
          <a:p>
            <a:r>
              <a:rPr lang="sl-SI" altLang="sl-SI" sz="1400">
                <a:latin typeface="Century Gothic" panose="020B0502020202020204" pitchFamily="34" charset="0"/>
              </a:rPr>
              <a:t>1578: ustanovil vojni svet </a:t>
            </a:r>
            <a:r>
              <a:rPr lang="sl-SI" altLang="sl-SI" sz="1400">
                <a:latin typeface="Century Gothic" panose="020B0502020202020204" pitchFamily="34" charset="0"/>
                <a:sym typeface="Wingdings" panose="05000000000000000000" pitchFamily="2" charset="2"/>
              </a:rPr>
              <a:t> </a:t>
            </a:r>
            <a:r>
              <a:rPr lang="sl-SI" altLang="sl-SI" sz="1400">
                <a:latin typeface="Century Gothic" panose="020B0502020202020204" pitchFamily="34" charset="0"/>
              </a:rPr>
              <a:t>takrat je odgovornost za obmejni pas </a:t>
            </a:r>
          </a:p>
          <a:p>
            <a:pPr>
              <a:buFont typeface="Georgia" panose="02040502050405020303" pitchFamily="18" charset="0"/>
              <a:buNone/>
            </a:pPr>
            <a:r>
              <a:rPr lang="sl-SI" altLang="sl-SI" sz="1400">
                <a:latin typeface="Century Gothic" panose="020B0502020202020204" pitchFamily="34" charset="0"/>
              </a:rPr>
              <a:t>      utrdb, ki so ga zgradili na Hrvaškem, prešla na Notranjeavstrijske dežele</a:t>
            </a:r>
          </a:p>
          <a:p>
            <a:endParaRPr lang="sl-SI" altLang="sl-SI" sz="1400">
              <a:latin typeface="Century Gothic" panose="020B0502020202020204" pitchFamily="34" charset="0"/>
            </a:endParaRPr>
          </a:p>
          <a:p>
            <a:r>
              <a:rPr lang="sl-SI" altLang="sl-SI" sz="1400">
                <a:latin typeface="Century Gothic" panose="020B0502020202020204" pitchFamily="34" charset="0"/>
              </a:rPr>
              <a:t>Deželni stanovi Notranjeavstrijskih dežel so se zavedali </a:t>
            </a:r>
          </a:p>
          <a:p>
            <a:pPr>
              <a:buFont typeface="Georgia" panose="02040502050405020303" pitchFamily="18" charset="0"/>
              <a:buNone/>
            </a:pPr>
            <a:r>
              <a:rPr lang="sl-SI" altLang="sl-SI" sz="1400">
                <a:latin typeface="Century Gothic" panose="020B0502020202020204" pitchFamily="34" charset="0"/>
              </a:rPr>
              <a:t>     da je učinkovita obramba odvisna od </a:t>
            </a:r>
            <a:r>
              <a:rPr lang="sl-SI" altLang="sl-SI" sz="1400" b="1">
                <a:latin typeface="Century Gothic" panose="020B0502020202020204" pitchFamily="34" charset="0"/>
              </a:rPr>
              <a:t>dobre obveščevalne </a:t>
            </a:r>
          </a:p>
          <a:p>
            <a:pPr>
              <a:buFont typeface="Georgia" panose="02040502050405020303" pitchFamily="18" charset="0"/>
              <a:buNone/>
            </a:pPr>
            <a:r>
              <a:rPr lang="sl-SI" altLang="sl-SI" sz="1400" b="1">
                <a:latin typeface="Century Gothic" panose="020B0502020202020204" pitchFamily="34" charset="0"/>
              </a:rPr>
              <a:t>     </a:t>
            </a:r>
            <a:r>
              <a:rPr lang="sl-SI" altLang="sl-SI" sz="1400">
                <a:latin typeface="Century Gothic" panose="020B0502020202020204" pitchFamily="34" charset="0"/>
              </a:rPr>
              <a:t>in</a:t>
            </a:r>
            <a:r>
              <a:rPr lang="sl-SI" altLang="sl-SI" sz="1400" b="1">
                <a:latin typeface="Century Gothic" panose="020B0502020202020204" pitchFamily="34" charset="0"/>
              </a:rPr>
              <a:t> signalne organizacije</a:t>
            </a:r>
          </a:p>
          <a:p>
            <a:endParaRPr lang="sl-SI" altLang="sl-SI" sz="1400">
              <a:latin typeface="Century Gothic" panose="020B0502020202020204" pitchFamily="34" charset="0"/>
            </a:endParaRPr>
          </a:p>
          <a:p>
            <a:endParaRPr lang="sl-SI" altLang="sl-SI" sz="1400">
              <a:latin typeface="Century Gothic" panose="020B0502020202020204" pitchFamily="34" charset="0"/>
            </a:endParaRPr>
          </a:p>
          <a:p>
            <a:r>
              <a:rPr lang="sl-SI" altLang="sl-SI" sz="1400">
                <a:solidFill>
                  <a:srgbClr val="EEC100"/>
                </a:solidFill>
                <a:latin typeface="Century Gothic" panose="020B0502020202020204" pitchFamily="34" charset="0"/>
              </a:rPr>
              <a:t>Vohunska služba v bližnjih turških krajih</a:t>
            </a:r>
          </a:p>
          <a:p>
            <a:r>
              <a:rPr lang="sl-SI" altLang="sl-SI" sz="1400">
                <a:solidFill>
                  <a:srgbClr val="EEC100"/>
                </a:solidFill>
                <a:latin typeface="Century Gothic" panose="020B0502020202020204" pitchFamily="34" charset="0"/>
              </a:rPr>
              <a:t>Velika mreža signalnih točk</a:t>
            </a:r>
          </a:p>
          <a:p>
            <a:endParaRPr lang="sl-SI" altLang="sl-SI" sz="1400">
              <a:latin typeface="Century Gothic" panose="020B0502020202020204" pitchFamily="34" charset="0"/>
            </a:endParaRPr>
          </a:p>
          <a:p>
            <a:endParaRPr lang="sl-SI" altLang="sl-SI" sz="1400">
              <a:latin typeface="Century Gothic" panose="020B0502020202020204" pitchFamily="34" charset="0"/>
            </a:endParaRPr>
          </a:p>
          <a:p>
            <a:r>
              <a:rPr lang="sl-SI" altLang="sl-SI" sz="1400">
                <a:latin typeface="Century Gothic" panose="020B0502020202020204" pitchFamily="34" charset="0"/>
              </a:rPr>
              <a:t>O turškem vpadu celotno Kranjsko obvestili v 2-3 urah</a:t>
            </a:r>
          </a:p>
          <a:p>
            <a:r>
              <a:rPr lang="sl-SI" altLang="sl-SI" sz="1400">
                <a:latin typeface="Century Gothic" panose="020B0502020202020204" pitchFamily="34" charset="0"/>
              </a:rPr>
              <a:t>Protiturško obrambo zasnovali zunaj svojih ozemelj, na Hrvaškem</a:t>
            </a:r>
          </a:p>
          <a:p>
            <a:r>
              <a:rPr lang="sl-SI" altLang="sl-SI" sz="1400">
                <a:latin typeface="Century Gothic" panose="020B0502020202020204" pitchFamily="34" charset="0"/>
              </a:rPr>
              <a:t>V oskrbo so prevzemali obmejne hrvaške trdnjave</a:t>
            </a:r>
          </a:p>
          <a:p>
            <a:r>
              <a:rPr lang="sl-SI" altLang="sl-SI" sz="1400">
                <a:latin typeface="Century Gothic" panose="020B0502020202020204" pitchFamily="34" charset="0"/>
              </a:rPr>
              <a:t>Do leta 1578 so jih v oskrbi imeli že 88</a:t>
            </a:r>
          </a:p>
          <a:p>
            <a:endParaRPr lang="sl-SI" altLang="sl-SI" sz="1400">
              <a:latin typeface="Century Gothic" panose="020B0502020202020204" pitchFamily="34" charset="0"/>
            </a:endParaRPr>
          </a:p>
          <a:p>
            <a:endParaRPr lang="sl-SI" altLang="sl-SI"/>
          </a:p>
        </p:txBody>
      </p:sp>
      <p:cxnSp>
        <p:nvCxnSpPr>
          <p:cNvPr id="6" name="Raven puščični konektor 5">
            <a:extLst>
              <a:ext uri="{FF2B5EF4-FFF2-40B4-BE49-F238E27FC236}">
                <a16:creationId xmlns:a16="http://schemas.microsoft.com/office/drawing/2014/main" id="{3E2F9F6D-5A88-4FF7-AD61-5ED92427A1CE}"/>
              </a:ext>
            </a:extLst>
          </p:cNvPr>
          <p:cNvCxnSpPr/>
          <p:nvPr/>
        </p:nvCxnSpPr>
        <p:spPr>
          <a:xfrm rot="5400000">
            <a:off x="2322513" y="3463925"/>
            <a:ext cx="357188" cy="1587"/>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Pravokotnik 6">
            <a:extLst>
              <a:ext uri="{FF2B5EF4-FFF2-40B4-BE49-F238E27FC236}">
                <a16:creationId xmlns:a16="http://schemas.microsoft.com/office/drawing/2014/main" id="{1494B0B5-BF6F-471E-A5A1-89D51592553A}"/>
              </a:ext>
            </a:extLst>
          </p:cNvPr>
          <p:cNvSpPr>
            <a:spLocks noChangeArrowheads="1"/>
          </p:cNvSpPr>
          <p:nvPr/>
        </p:nvSpPr>
        <p:spPr bwMode="auto">
          <a:xfrm>
            <a:off x="4357688" y="3643313"/>
            <a:ext cx="3214687" cy="52387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r>
              <a:rPr lang="sl-SI" altLang="sl-SI" sz="1400">
                <a:latin typeface="Century Gothic" panose="020B0502020202020204" pitchFamily="34" charset="0"/>
              </a:rPr>
              <a:t>Preko njih so z ognjem opozarjali na prihajajočo nevarnost</a:t>
            </a:r>
            <a:endParaRPr lang="sl-SI" altLang="sl-SI" sz="1400"/>
          </a:p>
        </p:txBody>
      </p:sp>
      <p:pic>
        <p:nvPicPr>
          <p:cNvPr id="12" name="Picture 5" descr="D:\Pictures\My Scans\2013-06 (jun)\scan0002.jpg">
            <a:extLst>
              <a:ext uri="{FF2B5EF4-FFF2-40B4-BE49-F238E27FC236}">
                <a16:creationId xmlns:a16="http://schemas.microsoft.com/office/drawing/2014/main" id="{168FE741-12C6-4B03-9C70-72042F00DF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39" t="49718" r="62500" b="26234"/>
          <a:stretch>
            <a:fillRect/>
          </a:stretch>
        </p:blipFill>
        <p:spPr bwMode="auto">
          <a:xfrm>
            <a:off x="6500813" y="4214813"/>
            <a:ext cx="2500312"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nodeType="afterGroup">
                            <p:stCondLst>
                              <p:cond delay="34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nodeType="afterGroup">
                            <p:stCondLst>
                              <p:cond delay="536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par>
                          <p:cTn id="22" fill="hold" nodeType="afterGroup">
                            <p:stCondLst>
                              <p:cond delay="760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5"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3" end="3"/>
                                            </p:txEl>
                                          </p:spTgt>
                                        </p:tgtEl>
                                        <p:attrNameLst>
                                          <p:attrName>fill.type</p:attrName>
                                        </p:attrNameLst>
                                      </p:cBhvr>
                                      <p:to>
                                        <p:strVal val="solid"/>
                                      </p:to>
                                    </p:set>
                                  </p:childTnLst>
                                </p:cTn>
                              </p:par>
                            </p:childTnLst>
                          </p:cTn>
                        </p:par>
                        <p:par>
                          <p:cTn id="28" fill="hold" nodeType="afterGroup">
                            <p:stCondLst>
                              <p:cond delay="1016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1"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5" end="5"/>
                                            </p:txEl>
                                          </p:spTgt>
                                        </p:tgtEl>
                                        <p:attrNameLst>
                                          <p:attrName>fill.type</p:attrName>
                                        </p:attrNameLst>
                                      </p:cBhvr>
                                      <p:to>
                                        <p:strVal val="solid"/>
                                      </p:to>
                                    </p:set>
                                  </p:childTnLst>
                                </p:cTn>
                              </p:par>
                            </p:childTnLst>
                          </p:cTn>
                        </p:par>
                        <p:par>
                          <p:cTn id="34" fill="hold" nodeType="afterGroup">
                            <p:stCondLst>
                              <p:cond delay="122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7"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6" end="6"/>
                                            </p:txEl>
                                          </p:spTgt>
                                        </p:tgtEl>
                                        <p:attrNameLst>
                                          <p:attrName>fill.type</p:attrName>
                                        </p:attrNameLst>
                                      </p:cBhvr>
                                      <p:to>
                                        <p:strVal val="solid"/>
                                      </p:to>
                                    </p:set>
                                  </p:childTnLst>
                                </p:cTn>
                              </p:par>
                            </p:childTnLst>
                          </p:cTn>
                        </p:par>
                        <p:par>
                          <p:cTn id="40" fill="hold" nodeType="afterGroup">
                            <p:stCondLst>
                              <p:cond delay="1412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43"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45" dur="80"/>
                                        <p:tgtEl>
                                          <p:spTgt spid="3">
                                            <p:txEl>
                                              <p:pRg st="7" end="7"/>
                                            </p:txEl>
                                          </p:spTgt>
                                        </p:tgtEl>
                                        <p:attrNameLst>
                                          <p:attrName>fill.type</p:attrName>
                                        </p:attrNameLst>
                                      </p:cBhvr>
                                      <p:to>
                                        <p:strVal val="solid"/>
                                      </p:to>
                                    </p:set>
                                  </p:childTnLst>
                                </p:cTn>
                              </p:par>
                            </p:childTnLst>
                          </p:cTn>
                        </p:par>
                        <p:par>
                          <p:cTn id="46" fill="hold" nodeType="afterGroup">
                            <p:stCondLst>
                              <p:cond delay="15040"/>
                            </p:stCondLst>
                            <p:childTnLst>
                              <p:par>
                                <p:cTn id="47" presetID="47"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16040"/>
                            </p:stCondLst>
                            <p:childTnLst>
                              <p:par>
                                <p:cTn id="53" presetID="27" presetClass="entr" presetSubtype="0" fill="hold" nodeType="afterEffect">
                                  <p:stCondLst>
                                    <p:cond delay="0"/>
                                  </p:stCondLst>
                                  <p:iterate type="lt">
                                    <p:tmPct val="50000"/>
                                  </p:iterate>
                                  <p:childTnLst>
                                    <p:set>
                                      <p:cBhvr>
                                        <p:cTn id="54"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55"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57" dur="80"/>
                                        <p:tgtEl>
                                          <p:spTgt spid="3">
                                            <p:txEl>
                                              <p:pRg st="10" end="10"/>
                                            </p:txEl>
                                          </p:spTgt>
                                        </p:tgtEl>
                                        <p:attrNameLst>
                                          <p:attrName>fill.type</p:attrName>
                                        </p:attrNameLst>
                                      </p:cBhvr>
                                      <p:to>
                                        <p:strVal val="solid"/>
                                      </p:to>
                                    </p:set>
                                  </p:childTnLst>
                                </p:cTn>
                              </p:par>
                            </p:childTnLst>
                          </p:cTn>
                        </p:par>
                        <p:par>
                          <p:cTn id="58" fill="hold" nodeType="afterGroup">
                            <p:stCondLst>
                              <p:cond delay="17520"/>
                            </p:stCondLst>
                            <p:childTnLst>
                              <p:par>
                                <p:cTn id="59" presetID="27" presetClass="entr" presetSubtype="0" fill="hold" nodeType="afterEffect">
                                  <p:stCondLst>
                                    <p:cond delay="0"/>
                                  </p:stCondLst>
                                  <p:iterate type="lt">
                                    <p:tmPct val="50000"/>
                                  </p:iterate>
                                  <p:childTnLst>
                                    <p:set>
                                      <p:cBhvr>
                                        <p:cTn id="60" dur="1" fill="hold">
                                          <p:stCondLst>
                                            <p:cond delay="0"/>
                                          </p:stCondLst>
                                        </p:cTn>
                                        <p:tgtEl>
                                          <p:spTgt spid="3">
                                            <p:txEl>
                                              <p:pRg st="11" end="11"/>
                                            </p:txEl>
                                          </p:spTgt>
                                        </p:tgtEl>
                                        <p:attrNameLst>
                                          <p:attrName>style.visibility</p:attrName>
                                        </p:attrNameLst>
                                      </p:cBhvr>
                                      <p:to>
                                        <p:strVal val="visible"/>
                                      </p:to>
                                    </p:set>
                                    <p:anim calcmode="discrete" valueType="clr">
                                      <p:cBhvr override="childStyle">
                                        <p:cTn id="61" dur="80"/>
                                        <p:tgtEl>
                                          <p:spTgt spid="3">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3">
                                            <p:txEl>
                                              <p:pRg st="11" end="11"/>
                                            </p:txEl>
                                          </p:spTgt>
                                        </p:tgtEl>
                                        <p:attrNameLst>
                                          <p:attrName>fillcolor</p:attrName>
                                        </p:attrNameLst>
                                      </p:cBhvr>
                                      <p:tavLst>
                                        <p:tav tm="0">
                                          <p:val>
                                            <p:clrVal>
                                              <a:schemeClr val="accent2"/>
                                            </p:clrVal>
                                          </p:val>
                                        </p:tav>
                                        <p:tav tm="50000">
                                          <p:val>
                                            <p:clrVal>
                                              <a:schemeClr val="hlink"/>
                                            </p:clrVal>
                                          </p:val>
                                        </p:tav>
                                      </p:tavLst>
                                    </p:anim>
                                    <p:set>
                                      <p:cBhvr>
                                        <p:cTn id="63" dur="80"/>
                                        <p:tgtEl>
                                          <p:spTgt spid="3">
                                            <p:txEl>
                                              <p:pRg st="11" end="11"/>
                                            </p:txEl>
                                          </p:spTgt>
                                        </p:tgtEl>
                                        <p:attrNameLst>
                                          <p:attrName>fill.type</p:attrName>
                                        </p:attrNameLst>
                                      </p:cBhvr>
                                      <p:to>
                                        <p:strVal val="solid"/>
                                      </p:to>
                                    </p:set>
                                  </p:childTnLst>
                                </p:cTn>
                              </p:par>
                            </p:childTnLst>
                          </p:cTn>
                        </p:par>
                        <p:par>
                          <p:cTn id="64" fill="hold" nodeType="afterGroup">
                            <p:stCondLst>
                              <p:cond delay="18520"/>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7"/>
                                        </p:tgtEl>
                                        <p:attrNameLst>
                                          <p:attrName>style.visibility</p:attrName>
                                        </p:attrNameLst>
                                      </p:cBhvr>
                                      <p:to>
                                        <p:strVal val="visible"/>
                                      </p:to>
                                    </p:set>
                                    <p:anim calcmode="discrete" valueType="clr">
                                      <p:cBhvr override="childStyle">
                                        <p:cTn id="6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7"/>
                                        </p:tgtEl>
                                        <p:attrNameLst>
                                          <p:attrName>fillcolor</p:attrName>
                                        </p:attrNameLst>
                                      </p:cBhvr>
                                      <p:tavLst>
                                        <p:tav tm="0">
                                          <p:val>
                                            <p:clrVal>
                                              <a:schemeClr val="accent2"/>
                                            </p:clrVal>
                                          </p:val>
                                        </p:tav>
                                        <p:tav tm="50000">
                                          <p:val>
                                            <p:clrVal>
                                              <a:schemeClr val="hlink"/>
                                            </p:clrVal>
                                          </p:val>
                                        </p:tav>
                                      </p:tavLst>
                                    </p:anim>
                                    <p:set>
                                      <p:cBhvr>
                                        <p:cTn id="69" dur="80"/>
                                        <p:tgtEl>
                                          <p:spTgt spid="7"/>
                                        </p:tgtEl>
                                        <p:attrNameLst>
                                          <p:attrName>fill.type</p:attrName>
                                        </p:attrNameLst>
                                      </p:cBhvr>
                                      <p:to>
                                        <p:strVal val="solid"/>
                                      </p:to>
                                    </p:set>
                                  </p:childTnLst>
                                </p:cTn>
                              </p:par>
                            </p:childTnLst>
                          </p:cTn>
                        </p:par>
                        <p:par>
                          <p:cTn id="70" fill="hold" nodeType="afterGroup">
                            <p:stCondLst>
                              <p:cond delay="20560"/>
                            </p:stCondLst>
                            <p:childTnLst>
                              <p:par>
                                <p:cTn id="71" presetID="27" presetClass="entr" presetSubtype="0" fill="hold" nodeType="afterEffect">
                                  <p:stCondLst>
                                    <p:cond delay="0"/>
                                  </p:stCondLst>
                                  <p:iterate type="lt">
                                    <p:tmPct val="50000"/>
                                  </p:iterate>
                                  <p:childTnLst>
                                    <p:set>
                                      <p:cBhvr>
                                        <p:cTn id="72" dur="1" fill="hold">
                                          <p:stCondLst>
                                            <p:cond delay="0"/>
                                          </p:stCondLst>
                                        </p:cTn>
                                        <p:tgtEl>
                                          <p:spTgt spid="3">
                                            <p:txEl>
                                              <p:pRg st="14" end="14"/>
                                            </p:txEl>
                                          </p:spTgt>
                                        </p:tgtEl>
                                        <p:attrNameLst>
                                          <p:attrName>style.visibility</p:attrName>
                                        </p:attrNameLst>
                                      </p:cBhvr>
                                      <p:to>
                                        <p:strVal val="visible"/>
                                      </p:to>
                                    </p:set>
                                    <p:anim calcmode="discrete" valueType="clr">
                                      <p:cBhvr override="childStyle">
                                        <p:cTn id="73" dur="80"/>
                                        <p:tgtEl>
                                          <p:spTgt spid="3">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3">
                                            <p:txEl>
                                              <p:pRg st="14" end="14"/>
                                            </p:txEl>
                                          </p:spTgt>
                                        </p:tgtEl>
                                        <p:attrNameLst>
                                          <p:attrName>fillcolor</p:attrName>
                                        </p:attrNameLst>
                                      </p:cBhvr>
                                      <p:tavLst>
                                        <p:tav tm="0">
                                          <p:val>
                                            <p:clrVal>
                                              <a:schemeClr val="accent2"/>
                                            </p:clrVal>
                                          </p:val>
                                        </p:tav>
                                        <p:tav tm="50000">
                                          <p:val>
                                            <p:clrVal>
                                              <a:schemeClr val="hlink"/>
                                            </p:clrVal>
                                          </p:val>
                                        </p:tav>
                                      </p:tavLst>
                                    </p:anim>
                                    <p:set>
                                      <p:cBhvr>
                                        <p:cTn id="75" dur="80"/>
                                        <p:tgtEl>
                                          <p:spTgt spid="3">
                                            <p:txEl>
                                              <p:pRg st="14" end="14"/>
                                            </p:txEl>
                                          </p:spTgt>
                                        </p:tgtEl>
                                        <p:attrNameLst>
                                          <p:attrName>fill.type</p:attrName>
                                        </p:attrNameLst>
                                      </p:cBhvr>
                                      <p:to>
                                        <p:strVal val="solid"/>
                                      </p:to>
                                    </p:set>
                                  </p:childTnLst>
                                </p:cTn>
                              </p:par>
                            </p:childTnLst>
                          </p:cTn>
                        </p:par>
                        <p:par>
                          <p:cTn id="76" fill="hold" nodeType="afterGroup">
                            <p:stCondLst>
                              <p:cond delay="22400"/>
                            </p:stCondLst>
                            <p:childTnLst>
                              <p:par>
                                <p:cTn id="77" presetID="27" presetClass="entr" presetSubtype="0" fill="hold" nodeType="afterEffect">
                                  <p:stCondLst>
                                    <p:cond delay="0"/>
                                  </p:stCondLst>
                                  <p:iterate type="lt">
                                    <p:tmPct val="50000"/>
                                  </p:iterate>
                                  <p:childTnLst>
                                    <p:set>
                                      <p:cBhvr>
                                        <p:cTn id="78" dur="1" fill="hold">
                                          <p:stCondLst>
                                            <p:cond delay="0"/>
                                          </p:stCondLst>
                                        </p:cTn>
                                        <p:tgtEl>
                                          <p:spTgt spid="3">
                                            <p:txEl>
                                              <p:pRg st="15" end="15"/>
                                            </p:txEl>
                                          </p:spTgt>
                                        </p:tgtEl>
                                        <p:attrNameLst>
                                          <p:attrName>style.visibility</p:attrName>
                                        </p:attrNameLst>
                                      </p:cBhvr>
                                      <p:to>
                                        <p:strVal val="visible"/>
                                      </p:to>
                                    </p:set>
                                    <p:anim calcmode="discrete" valueType="clr">
                                      <p:cBhvr override="childStyle">
                                        <p:cTn id="79" dur="80"/>
                                        <p:tgtEl>
                                          <p:spTgt spid="3">
                                            <p:txEl>
                                              <p:pRg st="15" end="1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3">
                                            <p:txEl>
                                              <p:pRg st="15" end="15"/>
                                            </p:txEl>
                                          </p:spTgt>
                                        </p:tgtEl>
                                        <p:attrNameLst>
                                          <p:attrName>fillcolor</p:attrName>
                                        </p:attrNameLst>
                                      </p:cBhvr>
                                      <p:tavLst>
                                        <p:tav tm="0">
                                          <p:val>
                                            <p:clrVal>
                                              <a:schemeClr val="accent2"/>
                                            </p:clrVal>
                                          </p:val>
                                        </p:tav>
                                        <p:tav tm="50000">
                                          <p:val>
                                            <p:clrVal>
                                              <a:schemeClr val="hlink"/>
                                            </p:clrVal>
                                          </p:val>
                                        </p:tav>
                                      </p:tavLst>
                                    </p:anim>
                                    <p:set>
                                      <p:cBhvr>
                                        <p:cTn id="81" dur="80"/>
                                        <p:tgtEl>
                                          <p:spTgt spid="3">
                                            <p:txEl>
                                              <p:pRg st="15" end="15"/>
                                            </p:txEl>
                                          </p:spTgt>
                                        </p:tgtEl>
                                        <p:attrNameLst>
                                          <p:attrName>fill.type</p:attrName>
                                        </p:attrNameLst>
                                      </p:cBhvr>
                                      <p:to>
                                        <p:strVal val="solid"/>
                                      </p:to>
                                    </p:set>
                                  </p:childTnLst>
                                </p:cTn>
                              </p:par>
                            </p:childTnLst>
                          </p:cTn>
                        </p:par>
                        <p:par>
                          <p:cTn id="82" fill="hold" nodeType="afterGroup">
                            <p:stCondLst>
                              <p:cond delay="24680"/>
                            </p:stCondLst>
                            <p:childTnLst>
                              <p:par>
                                <p:cTn id="83" presetID="27" presetClass="entr" presetSubtype="0" fill="hold" nodeType="afterEffect">
                                  <p:stCondLst>
                                    <p:cond delay="0"/>
                                  </p:stCondLst>
                                  <p:iterate type="lt">
                                    <p:tmPct val="50000"/>
                                  </p:iterate>
                                  <p:childTnLst>
                                    <p:set>
                                      <p:cBhvr>
                                        <p:cTn id="84" dur="1" fill="hold">
                                          <p:stCondLst>
                                            <p:cond delay="0"/>
                                          </p:stCondLst>
                                        </p:cTn>
                                        <p:tgtEl>
                                          <p:spTgt spid="3">
                                            <p:txEl>
                                              <p:pRg st="16" end="16"/>
                                            </p:txEl>
                                          </p:spTgt>
                                        </p:tgtEl>
                                        <p:attrNameLst>
                                          <p:attrName>style.visibility</p:attrName>
                                        </p:attrNameLst>
                                      </p:cBhvr>
                                      <p:to>
                                        <p:strVal val="visible"/>
                                      </p:to>
                                    </p:set>
                                    <p:anim calcmode="discrete" valueType="clr">
                                      <p:cBhvr override="childStyle">
                                        <p:cTn id="85" dur="80"/>
                                        <p:tgtEl>
                                          <p:spTgt spid="3">
                                            <p:txEl>
                                              <p:pRg st="16" end="1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3">
                                            <p:txEl>
                                              <p:pRg st="16" end="16"/>
                                            </p:txEl>
                                          </p:spTgt>
                                        </p:tgtEl>
                                        <p:attrNameLst>
                                          <p:attrName>fillcolor</p:attrName>
                                        </p:attrNameLst>
                                      </p:cBhvr>
                                      <p:tavLst>
                                        <p:tav tm="0">
                                          <p:val>
                                            <p:clrVal>
                                              <a:schemeClr val="accent2"/>
                                            </p:clrVal>
                                          </p:val>
                                        </p:tav>
                                        <p:tav tm="50000">
                                          <p:val>
                                            <p:clrVal>
                                              <a:schemeClr val="hlink"/>
                                            </p:clrVal>
                                          </p:val>
                                        </p:tav>
                                      </p:tavLst>
                                    </p:anim>
                                    <p:set>
                                      <p:cBhvr>
                                        <p:cTn id="87" dur="80"/>
                                        <p:tgtEl>
                                          <p:spTgt spid="3">
                                            <p:txEl>
                                              <p:pRg st="16" end="16"/>
                                            </p:txEl>
                                          </p:spTgt>
                                        </p:tgtEl>
                                        <p:attrNameLst>
                                          <p:attrName>fill.type</p:attrName>
                                        </p:attrNameLst>
                                      </p:cBhvr>
                                      <p:to>
                                        <p:strVal val="solid"/>
                                      </p:to>
                                    </p:set>
                                  </p:childTnLst>
                                </p:cTn>
                              </p:par>
                            </p:childTnLst>
                          </p:cTn>
                        </p:par>
                        <p:par>
                          <p:cTn id="88" fill="hold" nodeType="afterGroup">
                            <p:stCondLst>
                              <p:cond delay="26360"/>
                            </p:stCondLst>
                            <p:childTnLst>
                              <p:par>
                                <p:cTn id="89" presetID="27" presetClass="entr" presetSubtype="0" fill="hold" nodeType="afterEffect">
                                  <p:stCondLst>
                                    <p:cond delay="0"/>
                                  </p:stCondLst>
                                  <p:iterate type="lt">
                                    <p:tmPct val="50000"/>
                                  </p:iterate>
                                  <p:childTnLst>
                                    <p:set>
                                      <p:cBhvr>
                                        <p:cTn id="90" dur="1" fill="hold">
                                          <p:stCondLst>
                                            <p:cond delay="0"/>
                                          </p:stCondLst>
                                        </p:cTn>
                                        <p:tgtEl>
                                          <p:spTgt spid="3">
                                            <p:txEl>
                                              <p:pRg st="17" end="17"/>
                                            </p:txEl>
                                          </p:spTgt>
                                        </p:tgtEl>
                                        <p:attrNameLst>
                                          <p:attrName>style.visibility</p:attrName>
                                        </p:attrNameLst>
                                      </p:cBhvr>
                                      <p:to>
                                        <p:strVal val="visible"/>
                                      </p:to>
                                    </p:set>
                                    <p:anim calcmode="discrete" valueType="clr">
                                      <p:cBhvr override="childStyle">
                                        <p:cTn id="91" dur="80"/>
                                        <p:tgtEl>
                                          <p:spTgt spid="3">
                                            <p:txEl>
                                              <p:pRg st="17" end="1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3">
                                            <p:txEl>
                                              <p:pRg st="17" end="17"/>
                                            </p:txEl>
                                          </p:spTgt>
                                        </p:tgtEl>
                                        <p:attrNameLst>
                                          <p:attrName>fillcolor</p:attrName>
                                        </p:attrNameLst>
                                      </p:cBhvr>
                                      <p:tavLst>
                                        <p:tav tm="0">
                                          <p:val>
                                            <p:clrVal>
                                              <a:schemeClr val="accent2"/>
                                            </p:clrVal>
                                          </p:val>
                                        </p:tav>
                                        <p:tav tm="50000">
                                          <p:val>
                                            <p:clrVal>
                                              <a:schemeClr val="hlink"/>
                                            </p:clrVal>
                                          </p:val>
                                        </p:tav>
                                      </p:tavLst>
                                    </p:anim>
                                    <p:set>
                                      <p:cBhvr>
                                        <p:cTn id="93" dur="80"/>
                                        <p:tgtEl>
                                          <p:spTgt spid="3">
                                            <p:txEl>
                                              <p:pRg st="17" end="17"/>
                                            </p:txEl>
                                          </p:spTgt>
                                        </p:tgtEl>
                                        <p:attrNameLst>
                                          <p:attrName>fill.type</p:attrName>
                                        </p:attrNameLst>
                                      </p:cBhvr>
                                      <p:to>
                                        <p:strVal val="solid"/>
                                      </p:to>
                                    </p:set>
                                  </p:childTnLst>
                                </p:cTn>
                              </p:par>
                            </p:childTnLst>
                          </p:cTn>
                        </p:par>
                        <p:par>
                          <p:cTn id="94" fill="hold" nodeType="afterGroup">
                            <p:stCondLst>
                              <p:cond delay="27640"/>
                            </p:stCondLst>
                            <p:childTnLst>
                              <p:par>
                                <p:cTn id="95" presetID="53" presetClass="entr" presetSubtype="0" fill="hold"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7DE941-6A2D-4765-90D0-255F8EC200A0}"/>
              </a:ext>
            </a:extLst>
          </p:cNvPr>
          <p:cNvSpPr>
            <a:spLocks noGrp="1"/>
          </p:cNvSpPr>
          <p:nvPr>
            <p:ph type="title"/>
          </p:nvPr>
        </p:nvSpPr>
        <p:spPr>
          <a:xfrm>
            <a:off x="428625" y="642938"/>
            <a:ext cx="8229600" cy="1066800"/>
          </a:xfrm>
        </p:spPr>
        <p:txBody>
          <a:bodyPr>
            <a:normAutofit fontScale="90000"/>
          </a:bodyPr>
          <a:lstStyle/>
          <a:p>
            <a:pPr fontAlgn="auto">
              <a:spcAft>
                <a:spcPts val="0"/>
              </a:spcAft>
              <a:defRPr/>
            </a:pPr>
            <a:r>
              <a:rPr lang="sl-SI" dirty="0">
                <a:latin typeface="Century Gothic" pitchFamily="34" charset="0"/>
              </a:rPr>
              <a:t>Končno izoblikovanje Vojne Krajine</a:t>
            </a:r>
          </a:p>
        </p:txBody>
      </p:sp>
      <p:sp>
        <p:nvSpPr>
          <p:cNvPr id="3" name="Ograda vsebine 2">
            <a:extLst>
              <a:ext uri="{FF2B5EF4-FFF2-40B4-BE49-F238E27FC236}">
                <a16:creationId xmlns:a16="http://schemas.microsoft.com/office/drawing/2014/main" id="{F5299BFB-3DB4-42E0-8EA3-81C114E04498}"/>
              </a:ext>
            </a:extLst>
          </p:cNvPr>
          <p:cNvSpPr>
            <a:spLocks noGrp="1"/>
          </p:cNvSpPr>
          <p:nvPr>
            <p:ph idx="1"/>
          </p:nvPr>
        </p:nvSpPr>
        <p:spPr>
          <a:xfrm>
            <a:off x="457200" y="1714500"/>
            <a:ext cx="8229600" cy="4859338"/>
          </a:xfrm>
        </p:spPr>
        <p:txBody>
          <a:bodyPr/>
          <a:lstStyle/>
          <a:p>
            <a:r>
              <a:rPr lang="sl-SI" altLang="sl-SI" sz="1400">
                <a:latin typeface="Century Gothic" panose="020B0502020202020204" pitchFamily="34" charset="0"/>
              </a:rPr>
              <a:t>Obrambni pas vzdolž turške meje se je počasi izoblikoval v </a:t>
            </a:r>
            <a:r>
              <a:rPr lang="sl-SI" altLang="sl-SI" sz="1400" b="1">
                <a:latin typeface="Century Gothic" panose="020B0502020202020204" pitchFamily="34" charset="0"/>
              </a:rPr>
              <a:t>Vojno krajino</a:t>
            </a:r>
          </a:p>
          <a:p>
            <a:r>
              <a:rPr lang="sl-SI" altLang="sl-SI" sz="1400" b="1">
                <a:latin typeface="Century Gothic" panose="020B0502020202020204" pitchFamily="34" charset="0"/>
              </a:rPr>
              <a:t>1460 – 1881</a:t>
            </a:r>
          </a:p>
          <a:p>
            <a:r>
              <a:rPr lang="sl-SI" altLang="sl-SI" sz="1400">
                <a:latin typeface="Century Gothic" panose="020B0502020202020204" pitchFamily="34" charset="0"/>
              </a:rPr>
              <a:t>Slovenci imamo od nje veliko koristi – vojaški poveljniki so Slovenci </a:t>
            </a:r>
          </a:p>
          <a:p>
            <a:r>
              <a:rPr lang="sl-SI" altLang="sl-SI" sz="1400">
                <a:latin typeface="Century Gothic" panose="020B0502020202020204" pitchFamily="34" charset="0"/>
              </a:rPr>
              <a:t>Od l.1556 je to ozemlje spadalo pod upravno pristojnost cesarskega dvornega vojnega sveta na Dunaju</a:t>
            </a:r>
          </a:p>
          <a:p>
            <a:r>
              <a:rPr lang="sl-SI" altLang="sl-SI" sz="1400">
                <a:latin typeface="Century Gothic" panose="020B0502020202020204" pitchFamily="34" charset="0"/>
              </a:rPr>
              <a:t>Deželni stanovi Notranje Avstrije so dobili pravico v Vojni krajini zasedati najpomembnejša oficirska in uradniška mesta</a:t>
            </a:r>
          </a:p>
          <a:p>
            <a:r>
              <a:rPr lang="sl-SI" altLang="sl-SI" sz="1400">
                <a:latin typeface="Century Gothic" panose="020B0502020202020204" pitchFamily="34" charset="0"/>
              </a:rPr>
              <a:t>Ta pravica je bila povezana s financiranjem obrambnih aktivnosti v Vojni krajini</a:t>
            </a:r>
          </a:p>
          <a:p>
            <a:endParaRPr lang="sl-SI" altLang="sl-SI" sz="1400">
              <a:latin typeface="Century Gothic" panose="020B0502020202020204" pitchFamily="34" charset="0"/>
            </a:endParaRPr>
          </a:p>
          <a:p>
            <a:endParaRPr lang="sl-SI" altLang="sl-SI" sz="1400">
              <a:latin typeface="Century Gothic" panose="020B0502020202020204" pitchFamily="34" charset="0"/>
            </a:endParaRPr>
          </a:p>
          <a:p>
            <a:endParaRPr lang="sl-SI" altLang="sl-SI" sz="1400">
              <a:latin typeface="Century Gothic" panose="020B0502020202020204" pitchFamily="34" charset="0"/>
            </a:endParaRPr>
          </a:p>
          <a:p>
            <a:endParaRPr lang="sl-SI" altLang="sl-SI" sz="1400">
              <a:latin typeface="Century Gothic" panose="020B0502020202020204" pitchFamily="34" charset="0"/>
            </a:endParaRPr>
          </a:p>
          <a:p>
            <a:endParaRPr lang="sl-SI" altLang="sl-SI" sz="1400">
              <a:latin typeface="Century Gothic" panose="020B0502020202020204" pitchFamily="34" charset="0"/>
            </a:endParaRPr>
          </a:p>
        </p:txBody>
      </p:sp>
      <p:pic>
        <p:nvPicPr>
          <p:cNvPr id="17412" name="Slika 3" descr="uskok3.jpg">
            <a:extLst>
              <a:ext uri="{FF2B5EF4-FFF2-40B4-BE49-F238E27FC236}">
                <a16:creationId xmlns:a16="http://schemas.microsoft.com/office/drawing/2014/main" id="{6197C9AA-2F66-45A2-8172-B018BA8BF0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929063"/>
            <a:ext cx="164306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nodeType="afterGroup">
                            <p:stCondLst>
                              <p:cond delay="12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par>
                          <p:cTn id="16" fill="hold" nodeType="afterGroup">
                            <p:stCondLst>
                              <p:cond delay="376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par>
                          <p:cTn id="22" fill="hold" nodeType="afterGroup">
                            <p:stCondLst>
                              <p:cond delay="416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2" end="2"/>
                                            </p:txEl>
                                          </p:spTgt>
                                        </p:tgtEl>
                                        <p:attrNameLst>
                                          <p:attrName>fill.type</p:attrName>
                                        </p:attrNameLst>
                                      </p:cBhvr>
                                      <p:to>
                                        <p:strVal val="solid"/>
                                      </p:to>
                                    </p:set>
                                  </p:childTnLst>
                                </p:cTn>
                              </p:par>
                            </p:childTnLst>
                          </p:cTn>
                        </p:par>
                        <p:par>
                          <p:cTn id="28" fill="hold" nodeType="afterGroup">
                            <p:stCondLst>
                              <p:cond delay="656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1"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3" end="3"/>
                                            </p:txEl>
                                          </p:spTgt>
                                        </p:tgtEl>
                                        <p:attrNameLst>
                                          <p:attrName>fill.type</p:attrName>
                                        </p:attrNameLst>
                                      </p:cBhvr>
                                      <p:to>
                                        <p:strVal val="solid"/>
                                      </p:to>
                                    </p:set>
                                  </p:childTnLst>
                                </p:cTn>
                              </p:par>
                            </p:childTnLst>
                          </p:cTn>
                        </p:par>
                        <p:par>
                          <p:cTn id="34" fill="hold" nodeType="afterGroup">
                            <p:stCondLst>
                              <p:cond delay="100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7"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4" end="4"/>
                                            </p:txEl>
                                          </p:spTgt>
                                        </p:tgtEl>
                                        <p:attrNameLst>
                                          <p:attrName>fill.type</p:attrName>
                                        </p:attrNameLst>
                                      </p:cBhvr>
                                      <p:to>
                                        <p:strVal val="solid"/>
                                      </p:to>
                                    </p:set>
                                  </p:childTnLst>
                                </p:cTn>
                              </p:par>
                            </p:childTnLst>
                          </p:cTn>
                        </p:par>
                        <p:par>
                          <p:cTn id="40" fill="hold" nodeType="afterGroup">
                            <p:stCondLst>
                              <p:cond delay="1424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3"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5"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16E8EB-F1F9-46BD-8291-F90884A0F3E8}"/>
              </a:ext>
            </a:extLst>
          </p:cNvPr>
          <p:cNvSpPr>
            <a:spLocks noGrp="1"/>
          </p:cNvSpPr>
          <p:nvPr>
            <p:ph type="title"/>
          </p:nvPr>
        </p:nvSpPr>
        <p:spPr>
          <a:xfrm flipH="1" flipV="1">
            <a:off x="8686800" y="1096963"/>
            <a:ext cx="46038" cy="46037"/>
          </a:xfrm>
        </p:spPr>
        <p:txBody>
          <a:bodyPr>
            <a:normAutofit fontScale="90000"/>
          </a:bodyPr>
          <a:lstStyle/>
          <a:p>
            <a:pPr fontAlgn="auto">
              <a:spcAft>
                <a:spcPts val="0"/>
              </a:spcAft>
              <a:defRPr/>
            </a:pPr>
            <a:endParaRPr lang="sl-SI" dirty="0"/>
          </a:p>
        </p:txBody>
      </p:sp>
      <p:sp>
        <p:nvSpPr>
          <p:cNvPr id="3" name="Ograda vsebine 2">
            <a:extLst>
              <a:ext uri="{FF2B5EF4-FFF2-40B4-BE49-F238E27FC236}">
                <a16:creationId xmlns:a16="http://schemas.microsoft.com/office/drawing/2014/main" id="{764FAB16-80EC-443A-9607-64D230502936}"/>
              </a:ext>
            </a:extLst>
          </p:cNvPr>
          <p:cNvSpPr>
            <a:spLocks noGrp="1"/>
          </p:cNvSpPr>
          <p:nvPr>
            <p:ph idx="1"/>
          </p:nvPr>
        </p:nvSpPr>
        <p:spPr>
          <a:xfrm>
            <a:off x="457200" y="1143000"/>
            <a:ext cx="8229600" cy="5430838"/>
          </a:xfrm>
        </p:spPr>
        <p:txBody>
          <a:bodyPr/>
          <a:lstStyle/>
          <a:p>
            <a:r>
              <a:rPr lang="sl-SI" altLang="sl-SI" sz="1400">
                <a:latin typeface="Century Gothic" panose="020B0502020202020204" pitchFamily="34" charset="0"/>
              </a:rPr>
              <a:t>Notranjeavstrijske dežele so morale v ta namen zagotoviti milijonske vsote, cesarska blagajna pa je prispevala manj kot desetino</a:t>
            </a:r>
          </a:p>
          <a:p>
            <a:r>
              <a:rPr lang="sl-SI" altLang="sl-SI" sz="1400">
                <a:latin typeface="Century Gothic" panose="020B0502020202020204" pitchFamily="34" charset="0"/>
              </a:rPr>
              <a:t>Preprečevala prehod kužnih bolezni in epidemij</a:t>
            </a:r>
          </a:p>
          <a:p>
            <a:r>
              <a:rPr lang="sl-SI" altLang="sl-SI" sz="1400">
                <a:latin typeface="Century Gothic" panose="020B0502020202020204" pitchFamily="34" charset="0"/>
              </a:rPr>
              <a:t>18. st.: izraz </a:t>
            </a:r>
            <a:r>
              <a:rPr lang="sl-SI" altLang="sl-SI" sz="1400" b="1">
                <a:latin typeface="Century Gothic" panose="020B0502020202020204" pitchFamily="34" charset="0"/>
              </a:rPr>
              <a:t>predzid krščanstva in zdravja</a:t>
            </a:r>
          </a:p>
          <a:p>
            <a:r>
              <a:rPr lang="sl-SI" altLang="sl-SI" sz="1400">
                <a:latin typeface="Century Gothic" panose="020B0502020202020204" pitchFamily="34" charset="0"/>
              </a:rPr>
              <a:t>1881: </a:t>
            </a:r>
            <a:r>
              <a:rPr lang="sl-SI" altLang="sl-SI" sz="1400" b="1">
                <a:latin typeface="Century Gothic" panose="020B0502020202020204" pitchFamily="34" charset="0"/>
              </a:rPr>
              <a:t>ozemlje se razdeli na 2 imperija</a:t>
            </a:r>
          </a:p>
        </p:txBody>
      </p:sp>
      <p:pic>
        <p:nvPicPr>
          <p:cNvPr id="18436" name="Slika 3" descr="vojjj.jpg">
            <a:extLst>
              <a:ext uri="{FF2B5EF4-FFF2-40B4-BE49-F238E27FC236}">
                <a16:creationId xmlns:a16="http://schemas.microsoft.com/office/drawing/2014/main" id="{B2CF7385-A7CB-4AFE-AA3B-49787EA74E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813" y="3857625"/>
            <a:ext cx="7315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kotnik 4">
            <a:extLst>
              <a:ext uri="{FF2B5EF4-FFF2-40B4-BE49-F238E27FC236}">
                <a16:creationId xmlns:a16="http://schemas.microsoft.com/office/drawing/2014/main" id="{A811898F-437B-495A-8812-9F1409E36A97}"/>
              </a:ext>
            </a:extLst>
          </p:cNvPr>
          <p:cNvSpPr>
            <a:spLocks noChangeArrowheads="1"/>
          </p:cNvSpPr>
          <p:nvPr/>
        </p:nvSpPr>
        <p:spPr bwMode="auto">
          <a:xfrm>
            <a:off x="4000500" y="3000375"/>
            <a:ext cx="1476375" cy="307975"/>
          </a:xfrm>
          <a:prstGeom prst="rect">
            <a:avLst/>
          </a:prstGeom>
          <a:noFill/>
          <a:ln w="9525">
            <a:solidFill>
              <a:srgbClr val="EEC1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r>
              <a:rPr lang="sl-SI" altLang="sl-SI" sz="1400">
                <a:latin typeface="Century Gothic" panose="020B0502020202020204" pitchFamily="34" charset="0"/>
              </a:rPr>
              <a:t>Habsburškega </a:t>
            </a:r>
            <a:endParaRPr lang="sl-SI" altLang="sl-SI"/>
          </a:p>
        </p:txBody>
      </p:sp>
      <p:sp>
        <p:nvSpPr>
          <p:cNvPr id="6" name="Pravokotnik 5">
            <a:extLst>
              <a:ext uri="{FF2B5EF4-FFF2-40B4-BE49-F238E27FC236}">
                <a16:creationId xmlns:a16="http://schemas.microsoft.com/office/drawing/2014/main" id="{6A99CE80-A404-4A43-8A67-5899978CDDAE}"/>
              </a:ext>
            </a:extLst>
          </p:cNvPr>
          <p:cNvSpPr>
            <a:spLocks noChangeArrowheads="1"/>
          </p:cNvSpPr>
          <p:nvPr/>
        </p:nvSpPr>
        <p:spPr bwMode="auto">
          <a:xfrm>
            <a:off x="2000250" y="3000375"/>
            <a:ext cx="1328738" cy="307975"/>
          </a:xfrm>
          <a:prstGeom prst="rect">
            <a:avLst/>
          </a:prstGeom>
          <a:noFill/>
          <a:ln w="9525">
            <a:solidFill>
              <a:srgbClr val="EEC1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r>
              <a:rPr lang="sl-SI" altLang="sl-SI" sz="1400">
                <a:latin typeface="Century Gothic" panose="020B0502020202020204" pitchFamily="34" charset="0"/>
              </a:rPr>
              <a:t>Osmanskega</a:t>
            </a:r>
            <a:endParaRPr lang="sl-SI" altLang="sl-SI"/>
          </a:p>
        </p:txBody>
      </p:sp>
      <p:cxnSp>
        <p:nvCxnSpPr>
          <p:cNvPr id="8" name="Raven puščični konektor 7">
            <a:extLst>
              <a:ext uri="{FF2B5EF4-FFF2-40B4-BE49-F238E27FC236}">
                <a16:creationId xmlns:a16="http://schemas.microsoft.com/office/drawing/2014/main" id="{A6900530-C79B-4185-B767-CE025247B835}"/>
              </a:ext>
            </a:extLst>
          </p:cNvPr>
          <p:cNvCxnSpPr/>
          <p:nvPr/>
        </p:nvCxnSpPr>
        <p:spPr>
          <a:xfrm rot="5400000">
            <a:off x="2893219" y="2536032"/>
            <a:ext cx="428625" cy="3571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Raven puščični konektor 8">
            <a:extLst>
              <a:ext uri="{FF2B5EF4-FFF2-40B4-BE49-F238E27FC236}">
                <a16:creationId xmlns:a16="http://schemas.microsoft.com/office/drawing/2014/main" id="{4FF5B851-6477-4711-BCFE-0D9C16CC6ADF}"/>
              </a:ext>
            </a:extLst>
          </p:cNvPr>
          <p:cNvCxnSpPr/>
          <p:nvPr/>
        </p:nvCxnSpPr>
        <p:spPr>
          <a:xfrm rot="16200000" flipH="1">
            <a:off x="3964781" y="2536032"/>
            <a:ext cx="428625" cy="3571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nodeType="afterGroup">
                            <p:stCondLst>
                              <p:cond delay="44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nodeType="afterGroup">
                            <p:stCondLst>
                              <p:cond delay="616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par>
                          <p:cTn id="22" fill="hold" nodeType="afterGroup">
                            <p:stCondLst>
                              <p:cond delay="772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5"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3" end="3"/>
                                            </p:txEl>
                                          </p:spTgt>
                                        </p:tgtEl>
                                        <p:attrNameLst>
                                          <p:attrName>fill.type</p:attrName>
                                        </p:attrNameLst>
                                      </p:cBhvr>
                                      <p:to>
                                        <p:strVal val="solid"/>
                                      </p:to>
                                    </p:set>
                                  </p:childTnLst>
                                </p:cTn>
                              </p:par>
                            </p:childTnLst>
                          </p:cTn>
                        </p:par>
                        <p:par>
                          <p:cTn id="28" fill="hold" nodeType="afterGroup">
                            <p:stCondLst>
                              <p:cond delay="9040"/>
                            </p:stCondLst>
                            <p:childTnLst>
                              <p:par>
                                <p:cTn id="29" presetID="47"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004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6"/>
                                        </p:tgtEl>
                                        <p:attrNameLst>
                                          <p:attrName>style.visibility</p:attrName>
                                        </p:attrNameLst>
                                      </p:cBhvr>
                                      <p:to>
                                        <p:strVal val="visible"/>
                                      </p:to>
                                    </p:set>
                                    <p:anim calcmode="discrete" valueType="clr">
                                      <p:cBhvr override="childStyle">
                                        <p:cTn id="3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6"/>
                                        </p:tgtEl>
                                        <p:attrNameLst>
                                          <p:attrName>fillcolor</p:attrName>
                                        </p:attrNameLst>
                                      </p:cBhvr>
                                      <p:tavLst>
                                        <p:tav tm="0">
                                          <p:val>
                                            <p:clrVal>
                                              <a:schemeClr val="accent2"/>
                                            </p:clrVal>
                                          </p:val>
                                        </p:tav>
                                        <p:tav tm="50000">
                                          <p:val>
                                            <p:clrVal>
                                              <a:schemeClr val="hlink"/>
                                            </p:clrVal>
                                          </p:val>
                                        </p:tav>
                                      </p:tavLst>
                                    </p:anim>
                                    <p:set>
                                      <p:cBhvr>
                                        <p:cTn id="39" dur="80"/>
                                        <p:tgtEl>
                                          <p:spTgt spid="6"/>
                                        </p:tgtEl>
                                        <p:attrNameLst>
                                          <p:attrName>fill.type</p:attrName>
                                        </p:attrNameLst>
                                      </p:cBhvr>
                                      <p:to>
                                        <p:strVal val="solid"/>
                                      </p:to>
                                    </p:set>
                                  </p:childTnLst>
                                </p:cTn>
                              </p:par>
                            </p:childTnLst>
                          </p:cTn>
                        </p:par>
                        <p:par>
                          <p:cTn id="40" fill="hold" nodeType="afterGroup">
                            <p:stCondLst>
                              <p:cond delay="10480"/>
                            </p:stCondLst>
                            <p:childTnLst>
                              <p:par>
                                <p:cTn id="41" presetID="47"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1148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5"/>
                                        </p:tgtEl>
                                        <p:attrNameLst>
                                          <p:attrName>style.visibility</p:attrName>
                                        </p:attrNameLst>
                                      </p:cBhvr>
                                      <p:to>
                                        <p:strVal val="visible"/>
                                      </p:to>
                                    </p:set>
                                    <p:anim calcmode="discrete" valueType="clr">
                                      <p:cBhvr override="childStyle">
                                        <p:cTn id="4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
                                        </p:tgtEl>
                                        <p:attrNameLst>
                                          <p:attrName>fillcolor</p:attrName>
                                        </p:attrNameLst>
                                      </p:cBhvr>
                                      <p:tavLst>
                                        <p:tav tm="0">
                                          <p:val>
                                            <p:clrVal>
                                              <a:schemeClr val="accent2"/>
                                            </p:clrVal>
                                          </p:val>
                                        </p:tav>
                                        <p:tav tm="50000">
                                          <p:val>
                                            <p:clrVal>
                                              <a:schemeClr val="hlink"/>
                                            </p:clrVal>
                                          </p:val>
                                        </p:tav>
                                      </p:tavLst>
                                    </p:anim>
                                    <p:set>
                                      <p:cBhvr>
                                        <p:cTn id="51"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a:extLst>
              <a:ext uri="{FF2B5EF4-FFF2-40B4-BE49-F238E27FC236}">
                <a16:creationId xmlns:a16="http://schemas.microsoft.com/office/drawing/2014/main" id="{E4880010-97DF-48C0-BC88-94005F1ADC57}"/>
              </a:ext>
            </a:extLst>
          </p:cNvPr>
          <p:cNvSpPr>
            <a:spLocks noGrp="1"/>
          </p:cNvSpPr>
          <p:nvPr>
            <p:ph type="title"/>
          </p:nvPr>
        </p:nvSpPr>
        <p:spPr>
          <a:xfrm>
            <a:off x="428625" y="714375"/>
            <a:ext cx="8229600" cy="1066800"/>
          </a:xfrm>
        </p:spPr>
        <p:txBody>
          <a:bodyPr/>
          <a:lstStyle/>
          <a:p>
            <a:r>
              <a:rPr lang="sl-SI" altLang="sl-SI">
                <a:latin typeface="Century Gothic" panose="020B0502020202020204" pitchFamily="34" charset="0"/>
              </a:rPr>
              <a:t>VIRI:</a:t>
            </a:r>
          </a:p>
        </p:txBody>
      </p:sp>
      <p:sp>
        <p:nvSpPr>
          <p:cNvPr id="3" name="Ograda vsebine 2">
            <a:extLst>
              <a:ext uri="{FF2B5EF4-FFF2-40B4-BE49-F238E27FC236}">
                <a16:creationId xmlns:a16="http://schemas.microsoft.com/office/drawing/2014/main" id="{60082CD4-E62A-4AEB-B64C-C82DE8BD1B9D}"/>
              </a:ext>
            </a:extLst>
          </p:cNvPr>
          <p:cNvSpPr>
            <a:spLocks noGrp="1"/>
          </p:cNvSpPr>
          <p:nvPr>
            <p:ph idx="1"/>
          </p:nvPr>
        </p:nvSpPr>
        <p:spPr>
          <a:xfrm>
            <a:off x="457200" y="1857375"/>
            <a:ext cx="8229600" cy="4716463"/>
          </a:xfrm>
        </p:spPr>
        <p:txBody>
          <a:bodyPr>
            <a:normAutofit/>
          </a:bodyPr>
          <a:lstStyle/>
          <a:p>
            <a:pPr marL="365760" indent="-256032" fontAlgn="auto">
              <a:spcAft>
                <a:spcPts val="0"/>
              </a:spcAft>
              <a:buClr>
                <a:schemeClr val="accent3"/>
              </a:buClr>
              <a:buFont typeface="Georgia"/>
              <a:buNone/>
              <a:defRPr/>
            </a:pPr>
            <a:r>
              <a:rPr lang="sl-SI" sz="1800" dirty="0">
                <a:latin typeface="Century Gothic" pitchFamily="34" charset="0"/>
              </a:rPr>
              <a:t>PISNI</a:t>
            </a:r>
            <a:r>
              <a:rPr lang="sl-SI" sz="1400" dirty="0">
                <a:latin typeface="Century Gothic" pitchFamily="34" charset="0"/>
              </a:rPr>
              <a:t>:</a:t>
            </a:r>
          </a:p>
          <a:p>
            <a:pPr marL="365760" indent="-256032" fontAlgn="auto">
              <a:spcAft>
                <a:spcPts val="0"/>
              </a:spcAft>
              <a:buClr>
                <a:schemeClr val="accent3"/>
              </a:buClr>
              <a:buFont typeface="Georgia"/>
              <a:buChar char="•"/>
              <a:defRPr/>
            </a:pPr>
            <a:r>
              <a:rPr lang="sl-SI" sz="1400" dirty="0">
                <a:latin typeface="Century Gothic" pitchFamily="34" charset="0"/>
              </a:rPr>
              <a:t>Ilustrirana zgodovina Slovencev: dr. Janez Cvirn, dr. Igor Grdina, Martin Ivanič …</a:t>
            </a:r>
          </a:p>
          <a:p>
            <a:pPr marL="365760" indent="-256032" fontAlgn="auto">
              <a:spcAft>
                <a:spcPts val="0"/>
              </a:spcAft>
              <a:buClr>
                <a:schemeClr val="accent3"/>
              </a:buClr>
              <a:buFont typeface="Georgia"/>
              <a:buChar char="•"/>
              <a:defRPr/>
            </a:pPr>
            <a:r>
              <a:rPr lang="sl-SI" sz="1400" dirty="0">
                <a:latin typeface="Century Gothic" pitchFamily="34" charset="0"/>
              </a:rPr>
              <a:t>Leksikon Zgodovina: </a:t>
            </a:r>
            <a:r>
              <a:rPr lang="sl-SI" sz="1400" dirty="0" err="1">
                <a:latin typeface="Century Gothic" pitchFamily="34" charset="0"/>
              </a:rPr>
              <a:t>Damiana</a:t>
            </a:r>
            <a:r>
              <a:rPr lang="sl-SI" sz="1400" dirty="0">
                <a:latin typeface="Century Gothic" pitchFamily="34" charset="0"/>
              </a:rPr>
              <a:t> Zelnik, Damjan </a:t>
            </a:r>
            <a:r>
              <a:rPr lang="sl-SI" sz="1400" dirty="0" err="1">
                <a:latin typeface="Century Gothic" pitchFamily="34" charset="0"/>
              </a:rPr>
              <a:t>Hančič</a:t>
            </a:r>
            <a:r>
              <a:rPr lang="sl-SI" sz="1400" dirty="0">
                <a:latin typeface="Century Gothic" pitchFamily="34" charset="0"/>
              </a:rPr>
              <a:t>, dr. Janez Mlinar …</a:t>
            </a:r>
          </a:p>
          <a:p>
            <a:pPr marL="365760" indent="-256032" fontAlgn="auto">
              <a:spcAft>
                <a:spcPts val="0"/>
              </a:spcAft>
              <a:buClr>
                <a:schemeClr val="accent3"/>
              </a:buClr>
              <a:buFont typeface="Georgia"/>
              <a:buChar char="•"/>
              <a:defRPr/>
            </a:pPr>
            <a:r>
              <a:rPr lang="sl-SI" sz="1400" dirty="0">
                <a:latin typeface="Century Gothic" pitchFamily="34" charset="0"/>
              </a:rPr>
              <a:t>Zgodovina 2: Dušan </a:t>
            </a:r>
            <a:r>
              <a:rPr lang="sl-SI" sz="1400" dirty="0" err="1">
                <a:latin typeface="Century Gothic" pitchFamily="34" charset="0"/>
              </a:rPr>
              <a:t>Mlacović</a:t>
            </a:r>
            <a:r>
              <a:rPr lang="sl-SI" sz="1400" dirty="0">
                <a:latin typeface="Century Gothic" pitchFamily="34" charset="0"/>
              </a:rPr>
              <a:t>, Nataša Urankar</a:t>
            </a:r>
          </a:p>
          <a:p>
            <a:pPr marL="365760" indent="-256032" fontAlgn="auto">
              <a:spcAft>
                <a:spcPts val="0"/>
              </a:spcAft>
              <a:buClr>
                <a:schemeClr val="accent3"/>
              </a:buClr>
              <a:buFont typeface="Georgia"/>
              <a:buChar char="•"/>
              <a:defRPr/>
            </a:pPr>
            <a:endParaRPr lang="sl-SI" sz="1400" dirty="0">
              <a:latin typeface="Century Gothic" pitchFamily="34" charset="0"/>
            </a:endParaRPr>
          </a:p>
          <a:p>
            <a:pPr marL="365760" indent="-256032" fontAlgn="auto">
              <a:spcAft>
                <a:spcPts val="0"/>
              </a:spcAft>
              <a:buClr>
                <a:schemeClr val="accent3"/>
              </a:buClr>
              <a:buFont typeface="Georgia"/>
              <a:buNone/>
              <a:defRPr/>
            </a:pPr>
            <a:r>
              <a:rPr lang="sl-SI" sz="1800" dirty="0">
                <a:latin typeface="Century Gothic" pitchFamily="34" charset="0"/>
              </a:rPr>
              <a:t>INTERNETNI</a:t>
            </a:r>
            <a:r>
              <a:rPr lang="sl-SI" sz="1400" dirty="0">
                <a:latin typeface="Century Gothic" pitchFamily="34" charset="0"/>
              </a:rPr>
              <a:t>:</a:t>
            </a:r>
          </a:p>
          <a:p>
            <a:pPr marL="365760" indent="-256032" fontAlgn="auto">
              <a:spcAft>
                <a:spcPts val="0"/>
              </a:spcAft>
              <a:buClr>
                <a:schemeClr val="accent3"/>
              </a:buClr>
              <a:buFont typeface="Georgia"/>
              <a:buChar char="•"/>
              <a:defRPr/>
            </a:pPr>
            <a:r>
              <a:rPr lang="sl-SI" sz="1400" dirty="0">
                <a:solidFill>
                  <a:srgbClr val="EEC100"/>
                </a:solidFill>
                <a:latin typeface="Century Gothic" pitchFamily="34" charset="0"/>
                <a:hlinkClick r:id="rId2"/>
              </a:rPr>
              <a:t>http://sl.wikipedia.org/wiki/Vojna_krajina</a:t>
            </a:r>
            <a:endParaRPr lang="sl-SI" sz="1400" dirty="0">
              <a:solidFill>
                <a:srgbClr val="EEC100"/>
              </a:solidFill>
              <a:latin typeface="Century Gothic" pitchFamily="34" charset="0"/>
            </a:endParaRPr>
          </a:p>
          <a:p>
            <a:pPr marL="365760" indent="-256032" fontAlgn="auto">
              <a:spcAft>
                <a:spcPts val="0"/>
              </a:spcAft>
              <a:buClr>
                <a:schemeClr val="accent3"/>
              </a:buClr>
              <a:buFont typeface="Georgia"/>
              <a:buChar char="•"/>
              <a:defRPr/>
            </a:pPr>
            <a:r>
              <a:rPr lang="sl-SI" sz="1400" dirty="0">
                <a:solidFill>
                  <a:srgbClr val="EEC100"/>
                </a:solidFill>
                <a:latin typeface="Century Gothic" pitchFamily="34" charset="0"/>
                <a:hlinkClick r:id="rId3"/>
              </a:rPr>
              <a:t>http://www2.</a:t>
            </a:r>
            <a:r>
              <a:rPr lang="sl-SI" sz="1400" dirty="0" err="1">
                <a:solidFill>
                  <a:srgbClr val="EEC100"/>
                </a:solidFill>
                <a:latin typeface="Century Gothic" pitchFamily="34" charset="0"/>
                <a:hlinkClick r:id="rId3"/>
              </a:rPr>
              <a:t>arnes</a:t>
            </a:r>
            <a:r>
              <a:rPr lang="sl-SI" sz="1400" dirty="0">
                <a:solidFill>
                  <a:srgbClr val="EEC100"/>
                </a:solidFill>
                <a:latin typeface="Century Gothic" pitchFamily="34" charset="0"/>
                <a:hlinkClick r:id="rId3"/>
              </a:rPr>
              <a:t>.si/~krsrd1/</a:t>
            </a:r>
            <a:r>
              <a:rPr lang="sl-SI" sz="1400" dirty="0" err="1">
                <a:solidFill>
                  <a:srgbClr val="EEC100"/>
                </a:solidFill>
                <a:latin typeface="Century Gothic" pitchFamily="34" charset="0"/>
                <a:hlinkClick r:id="rId3"/>
              </a:rPr>
              <a:t>conference</a:t>
            </a:r>
            <a:r>
              <a:rPr lang="sl-SI" sz="1400" dirty="0">
                <a:solidFill>
                  <a:srgbClr val="EEC100"/>
                </a:solidFill>
                <a:latin typeface="Century Gothic" pitchFamily="34" charset="0"/>
                <a:hlinkClick r:id="rId3"/>
              </a:rPr>
              <a:t>/</a:t>
            </a:r>
            <a:r>
              <a:rPr lang="sl-SI" sz="1400" dirty="0" err="1">
                <a:solidFill>
                  <a:srgbClr val="EEC100"/>
                </a:solidFill>
                <a:latin typeface="Century Gothic" pitchFamily="34" charset="0"/>
                <a:hlinkClick r:id="rId3"/>
              </a:rPr>
              <a:t>Speeches</a:t>
            </a:r>
            <a:r>
              <a:rPr lang="sl-SI" sz="1400" dirty="0">
                <a:solidFill>
                  <a:srgbClr val="EEC100"/>
                </a:solidFill>
                <a:latin typeface="Century Gothic" pitchFamily="34" charset="0"/>
                <a:hlinkClick r:id="rId3"/>
              </a:rPr>
              <a:t>/Stergar_</a:t>
            </a:r>
            <a:r>
              <a:rPr lang="sl-SI" sz="1400" dirty="0" err="1">
                <a:solidFill>
                  <a:srgbClr val="EEC100"/>
                </a:solidFill>
                <a:latin typeface="Century Gothic" pitchFamily="34" charset="0"/>
                <a:hlinkClick r:id="rId3"/>
              </a:rPr>
              <a:t>slo.htm</a:t>
            </a:r>
            <a:endParaRPr lang="sl-SI" sz="1400" dirty="0">
              <a:solidFill>
                <a:srgbClr val="EEC100"/>
              </a:solidFill>
              <a:latin typeface="Century Gothic" pitchFamily="34" charset="0"/>
            </a:endParaRPr>
          </a:p>
          <a:p>
            <a:pPr marL="365760" indent="-256032" fontAlgn="auto">
              <a:spcAft>
                <a:spcPts val="0"/>
              </a:spcAft>
              <a:buClr>
                <a:schemeClr val="accent3"/>
              </a:buClr>
              <a:buFont typeface="Georgia"/>
              <a:buChar char="•"/>
              <a:defRPr/>
            </a:pPr>
            <a:r>
              <a:rPr lang="sl-SI" sz="1400" dirty="0">
                <a:solidFill>
                  <a:schemeClr val="tx1">
                    <a:lumMod val="95000"/>
                    <a:lumOff val="5000"/>
                  </a:schemeClr>
                </a:solidFill>
                <a:latin typeface="Century Gothic" pitchFamily="34" charset="0"/>
              </a:rPr>
              <a:t>Google slike</a:t>
            </a:r>
          </a:p>
          <a:p>
            <a:pPr marL="365760" indent="-256032" fontAlgn="auto">
              <a:spcAft>
                <a:spcPts val="0"/>
              </a:spcAft>
              <a:buClr>
                <a:schemeClr val="accent3"/>
              </a:buClr>
              <a:buFont typeface="Georgia"/>
              <a:buChar char="•"/>
              <a:defRPr/>
            </a:pPr>
            <a:endParaRPr lang="sl-SI" sz="1400" dirty="0">
              <a:latin typeface="Century Gothic"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7361B1-8FB0-4CF6-B99B-BEAC30B90C64}"/>
              </a:ext>
            </a:extLst>
          </p:cNvPr>
          <p:cNvSpPr>
            <a:spLocks noGrp="1"/>
          </p:cNvSpPr>
          <p:nvPr>
            <p:ph type="title"/>
          </p:nvPr>
        </p:nvSpPr>
        <p:spPr>
          <a:xfrm flipV="1">
            <a:off x="8640763" y="1071563"/>
            <a:ext cx="46037" cy="71437"/>
          </a:xfrm>
        </p:spPr>
        <p:txBody>
          <a:bodyPr>
            <a:normAutofit fontScale="90000"/>
          </a:bodyPr>
          <a:lstStyle/>
          <a:p>
            <a:pPr fontAlgn="auto">
              <a:spcAft>
                <a:spcPts val="0"/>
              </a:spcAft>
              <a:defRPr/>
            </a:pPr>
            <a:endParaRPr lang="sl-SI" dirty="0"/>
          </a:p>
        </p:txBody>
      </p:sp>
      <p:sp>
        <p:nvSpPr>
          <p:cNvPr id="3" name="Ograda vsebine 2">
            <a:extLst>
              <a:ext uri="{FF2B5EF4-FFF2-40B4-BE49-F238E27FC236}">
                <a16:creationId xmlns:a16="http://schemas.microsoft.com/office/drawing/2014/main" id="{E69BD3BB-0332-4C70-B8CB-E6376446871E}"/>
              </a:ext>
            </a:extLst>
          </p:cNvPr>
          <p:cNvSpPr>
            <a:spLocks noGrp="1"/>
          </p:cNvSpPr>
          <p:nvPr>
            <p:ph idx="1"/>
          </p:nvPr>
        </p:nvSpPr>
        <p:spPr>
          <a:xfrm>
            <a:off x="457200" y="642938"/>
            <a:ext cx="8229600" cy="5930900"/>
          </a:xfrm>
        </p:spPr>
        <p:txBody>
          <a:bodyPr/>
          <a:lstStyle/>
          <a:p>
            <a:pPr algn="ctr">
              <a:buFont typeface="Georgia" panose="02040502050405020303" pitchFamily="18" charset="0"/>
              <a:buNone/>
            </a:pPr>
            <a:endParaRPr lang="sl-SI" altLang="sl-SI" sz="2400">
              <a:latin typeface="Century Gothic" panose="020B0502020202020204" pitchFamily="34" charset="0"/>
            </a:endParaRPr>
          </a:p>
          <a:p>
            <a:pPr algn="ctr">
              <a:buFont typeface="Georgia" panose="02040502050405020303" pitchFamily="18" charset="0"/>
              <a:buNone/>
            </a:pPr>
            <a:endParaRPr lang="sl-SI" altLang="sl-SI" sz="2400">
              <a:latin typeface="Century Gothic" panose="020B0502020202020204" pitchFamily="34" charset="0"/>
            </a:endParaRPr>
          </a:p>
          <a:p>
            <a:pPr algn="ctr">
              <a:buFont typeface="Georgia" panose="02040502050405020303" pitchFamily="18" charset="0"/>
              <a:buNone/>
            </a:pPr>
            <a:r>
              <a:rPr lang="sl-SI" altLang="sl-SI" sz="2400">
                <a:latin typeface="Century Gothic" panose="020B0502020202020204" pitchFamily="34" charset="0"/>
              </a:rPr>
              <a:t>ZAKAJ JE PRIŠLO DO USTANOVITVE VOJNE KRAJINE?</a:t>
            </a:r>
          </a:p>
          <a:p>
            <a:pPr algn="ctr">
              <a:buFont typeface="Georgia" panose="02040502050405020303" pitchFamily="18" charset="0"/>
              <a:buNone/>
            </a:pPr>
            <a:endParaRPr lang="sl-SI" altLang="sl-SI" sz="2400">
              <a:latin typeface="Century Gothic" panose="020B0502020202020204" pitchFamily="34" charset="0"/>
            </a:endParaRPr>
          </a:p>
          <a:p>
            <a:pPr algn="ctr">
              <a:buFont typeface="Georgia" panose="02040502050405020303" pitchFamily="18" charset="0"/>
              <a:buNone/>
            </a:pPr>
            <a:endParaRPr lang="sl-SI" altLang="sl-SI" sz="2400">
              <a:latin typeface="Century Gothic" panose="020B0502020202020204" pitchFamily="34" charset="0"/>
            </a:endParaRPr>
          </a:p>
          <a:p>
            <a:pPr algn="ctr">
              <a:buFont typeface="Georgia" panose="02040502050405020303" pitchFamily="18" charset="0"/>
              <a:buNone/>
            </a:pPr>
            <a:endParaRPr lang="sl-SI" altLang="sl-SI" sz="2400">
              <a:latin typeface="Century Gothic" panose="020B0502020202020204" pitchFamily="34" charset="0"/>
            </a:endParaRPr>
          </a:p>
          <a:p>
            <a:pPr algn="ctr">
              <a:buFont typeface="Georgia" panose="02040502050405020303" pitchFamily="18" charset="0"/>
              <a:buNone/>
            </a:pPr>
            <a:r>
              <a:rPr lang="sl-SI" altLang="sl-SI" sz="2400">
                <a:latin typeface="Century Gothic" panose="020B0502020202020204" pitchFamily="34" charset="0"/>
              </a:rPr>
              <a:t>ZARADI OBRAMBE PRED TURŠKIMI VPADI</a:t>
            </a:r>
          </a:p>
          <a:p>
            <a:endParaRPr lang="sl-SI" altLang="sl-SI"/>
          </a:p>
        </p:txBody>
      </p:sp>
      <p:cxnSp>
        <p:nvCxnSpPr>
          <p:cNvPr id="5" name="Raven puščični konektor 4">
            <a:extLst>
              <a:ext uri="{FF2B5EF4-FFF2-40B4-BE49-F238E27FC236}">
                <a16:creationId xmlns:a16="http://schemas.microsoft.com/office/drawing/2014/main" id="{91EF85FC-5A81-49AB-ACA1-51865EFFD7B6}"/>
              </a:ext>
            </a:extLst>
          </p:cNvPr>
          <p:cNvCxnSpPr/>
          <p:nvPr/>
        </p:nvCxnSpPr>
        <p:spPr>
          <a:xfrm rot="5400000">
            <a:off x="4144169" y="2428082"/>
            <a:ext cx="1000125" cy="158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2" end="2"/>
                                            </p:txEl>
                                          </p:spTgt>
                                        </p:tgtEl>
                                        <p:attrNameLst>
                                          <p:attrName>fill.type</p:attrName>
                                        </p:attrNameLst>
                                      </p:cBhvr>
                                      <p:to>
                                        <p:strVal val="solid"/>
                                      </p:to>
                                    </p:set>
                                  </p:childTnLst>
                                </p:cTn>
                              </p:par>
                            </p:childTnLst>
                          </p:cTn>
                        </p:par>
                        <p:par>
                          <p:cTn id="10" fill="hold" nodeType="afterGroup">
                            <p:stCondLst>
                              <p:cond delay="16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6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1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C73AF9-6147-491C-B723-EB9EA8E51AD2}"/>
              </a:ext>
            </a:extLst>
          </p:cNvPr>
          <p:cNvSpPr>
            <a:spLocks noGrp="1"/>
          </p:cNvSpPr>
          <p:nvPr>
            <p:ph type="title"/>
          </p:nvPr>
        </p:nvSpPr>
        <p:spPr>
          <a:xfrm>
            <a:off x="8640763" y="274638"/>
            <a:ext cx="46037" cy="46037"/>
          </a:xfrm>
        </p:spPr>
        <p:txBody>
          <a:bodyPr>
            <a:normAutofit fontScale="90000"/>
          </a:bodyPr>
          <a:lstStyle/>
          <a:p>
            <a:pPr fontAlgn="auto">
              <a:spcAft>
                <a:spcPts val="0"/>
              </a:spcAft>
              <a:defRPr/>
            </a:pPr>
            <a:endParaRPr lang="sl-SI" dirty="0"/>
          </a:p>
        </p:txBody>
      </p:sp>
      <p:sp>
        <p:nvSpPr>
          <p:cNvPr id="3" name="Ograda vsebine 2">
            <a:extLst>
              <a:ext uri="{FF2B5EF4-FFF2-40B4-BE49-F238E27FC236}">
                <a16:creationId xmlns:a16="http://schemas.microsoft.com/office/drawing/2014/main" id="{F171A467-3090-4439-9209-B8A3D0D428B7}"/>
              </a:ext>
            </a:extLst>
          </p:cNvPr>
          <p:cNvSpPr>
            <a:spLocks noGrp="1"/>
          </p:cNvSpPr>
          <p:nvPr>
            <p:ph idx="1"/>
          </p:nvPr>
        </p:nvSpPr>
        <p:spPr>
          <a:xfrm>
            <a:off x="457200" y="357188"/>
            <a:ext cx="8229600" cy="5768975"/>
          </a:xfrm>
        </p:spPr>
        <p:txBody>
          <a:bodyPr/>
          <a:lstStyle/>
          <a:p>
            <a:endParaRPr lang="sl-SI" altLang="sl-SI" sz="1400" i="1">
              <a:latin typeface="Century Gothic" panose="020B0502020202020204" pitchFamily="34" charset="0"/>
            </a:endParaRPr>
          </a:p>
          <a:p>
            <a:endParaRPr lang="sl-SI" altLang="sl-SI" sz="1400" i="1">
              <a:latin typeface="Century Gothic" panose="020B0502020202020204" pitchFamily="34" charset="0"/>
            </a:endParaRPr>
          </a:p>
          <a:p>
            <a:r>
              <a:rPr lang="sl-SI" altLang="sl-SI" sz="1400">
                <a:latin typeface="Century Gothic" panose="020B0502020202020204" pitchFamily="34" charset="0"/>
              </a:rPr>
              <a:t>14.st: </a:t>
            </a:r>
            <a:r>
              <a:rPr lang="sl-SI" altLang="sl-SI" sz="1400" b="1">
                <a:latin typeface="Century Gothic" panose="020B0502020202020204" pitchFamily="34" charset="0"/>
              </a:rPr>
              <a:t>Turško osvajanje </a:t>
            </a:r>
            <a:r>
              <a:rPr lang="sl-SI" altLang="sl-SI" sz="1400">
                <a:latin typeface="Century Gothic" panose="020B0502020202020204" pitchFamily="34" charset="0"/>
              </a:rPr>
              <a:t>se močno razširi po Balkanskem polotoku, meje Turškega osvajanja pa so se vedno bolj približevale deželam na </a:t>
            </a:r>
            <a:r>
              <a:rPr lang="sl-SI" altLang="sl-SI" sz="1400" b="1">
                <a:latin typeface="Century Gothic" panose="020B0502020202020204" pitchFamily="34" charset="0"/>
              </a:rPr>
              <a:t>JV Rimsko-nemškega cesarstva</a:t>
            </a:r>
          </a:p>
          <a:p>
            <a:endParaRPr lang="sl-SI" altLang="sl-SI" sz="1400">
              <a:latin typeface="Century Gothic" panose="020B0502020202020204" pitchFamily="34" charset="0"/>
            </a:endParaRPr>
          </a:p>
          <a:p>
            <a:r>
              <a:rPr lang="sl-SI" altLang="sl-SI" sz="1400">
                <a:latin typeface="Century Gothic" panose="020B0502020202020204" pitchFamily="34" charset="0"/>
              </a:rPr>
              <a:t>Turki so svojo državo proti S širili tako, da so najprej s </a:t>
            </a:r>
            <a:r>
              <a:rPr lang="sl-SI" altLang="sl-SI" sz="1400" b="1">
                <a:latin typeface="Century Gothic" panose="020B0502020202020204" pitchFamily="34" charset="0"/>
              </a:rPr>
              <a:t>plenilskimi napadi </a:t>
            </a:r>
            <a:r>
              <a:rPr lang="sl-SI" altLang="sl-SI" sz="1400">
                <a:latin typeface="Century Gothic" panose="020B0502020202020204" pitchFamily="34" charset="0"/>
              </a:rPr>
              <a:t>oslabili moč nasprotnikove obrambe, nato pa njihove kraje napadli z močno osvajalsko silo</a:t>
            </a:r>
          </a:p>
          <a:p>
            <a:endParaRPr lang="sl-SI" altLang="sl-SI" sz="1400">
              <a:latin typeface="Century Gothic" panose="020B0502020202020204" pitchFamily="34" charset="0"/>
            </a:endParaRPr>
          </a:p>
          <a:p>
            <a:r>
              <a:rPr lang="sl-SI" altLang="sl-SI" sz="1400" b="1">
                <a:latin typeface="Century Gothic" panose="020B0502020202020204" pitchFamily="34" charset="0"/>
              </a:rPr>
              <a:t>Osvojeni kraji</a:t>
            </a:r>
            <a:r>
              <a:rPr lang="sl-SI" altLang="sl-SI" sz="1400">
                <a:latin typeface="Century Gothic" panose="020B0502020202020204" pitchFamily="34" charset="0"/>
              </a:rPr>
              <a:t>: </a:t>
            </a:r>
          </a:p>
          <a:p>
            <a:pPr lvl="1"/>
            <a:r>
              <a:rPr lang="sl-SI" altLang="sl-SI" sz="1200">
                <a:solidFill>
                  <a:srgbClr val="EEC100"/>
                </a:solidFill>
                <a:latin typeface="Century Gothic" panose="020B0502020202020204" pitchFamily="34" charset="0"/>
              </a:rPr>
              <a:t>Turška vera - Islam</a:t>
            </a:r>
          </a:p>
          <a:p>
            <a:pPr lvl="1"/>
            <a:r>
              <a:rPr lang="sl-SI" altLang="sl-SI" sz="1200">
                <a:solidFill>
                  <a:srgbClr val="EEC100"/>
                </a:solidFill>
                <a:latin typeface="Century Gothic" panose="020B0502020202020204" pitchFamily="34" charset="0"/>
              </a:rPr>
              <a:t>Turška vojaška organizacija </a:t>
            </a:r>
          </a:p>
          <a:p>
            <a:pPr lvl="1"/>
            <a:r>
              <a:rPr lang="sl-SI" altLang="sl-SI" sz="1200">
                <a:solidFill>
                  <a:srgbClr val="EEC100"/>
                </a:solidFill>
                <a:latin typeface="Century Gothic" panose="020B0502020202020204" pitchFamily="34" charset="0"/>
              </a:rPr>
              <a:t>Turška kultura</a:t>
            </a:r>
          </a:p>
        </p:txBody>
      </p:sp>
      <p:pic>
        <p:nvPicPr>
          <p:cNvPr id="7172" name="Slika 3" descr="tuuuu.jpg">
            <a:extLst>
              <a:ext uri="{FF2B5EF4-FFF2-40B4-BE49-F238E27FC236}">
                <a16:creationId xmlns:a16="http://schemas.microsoft.com/office/drawing/2014/main" id="{C4B011FE-5CCB-46B4-BA75-ED99EDB772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2500313"/>
            <a:ext cx="29559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Slika 4" descr="tuuu.jpg">
            <a:extLst>
              <a:ext uri="{FF2B5EF4-FFF2-40B4-BE49-F238E27FC236}">
                <a16:creationId xmlns:a16="http://schemas.microsoft.com/office/drawing/2014/main" id="{4E7A1237-4A65-4E68-B2B6-8AE959126B8A}"/>
              </a:ext>
            </a:extLst>
          </p:cNvPr>
          <p:cNvPicPr>
            <a:picLocks noChangeAspect="1"/>
          </p:cNvPicPr>
          <p:nvPr/>
        </p:nvPicPr>
        <p:blipFill>
          <a:blip r:embed="rId4">
            <a:extLst>
              <a:ext uri="{28A0092B-C50C-407E-A947-70E740481C1C}">
                <a14:useLocalDpi xmlns:a14="http://schemas.microsoft.com/office/drawing/2010/main" val="0"/>
              </a:ext>
            </a:extLst>
          </a:blip>
          <a:srcRect b="10416"/>
          <a:stretch>
            <a:fillRect/>
          </a:stretch>
        </p:blipFill>
        <p:spPr bwMode="auto">
          <a:xfrm>
            <a:off x="785813" y="3429000"/>
            <a:ext cx="43116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2" end="2"/>
                                            </p:txEl>
                                          </p:spTgt>
                                        </p:tgtEl>
                                        <p:attrNameLst>
                                          <p:attrName>fill.type</p:attrName>
                                        </p:attrNameLst>
                                      </p:cBhvr>
                                      <p:to>
                                        <p:strVal val="solid"/>
                                      </p:to>
                                    </p:set>
                                  </p:childTnLst>
                                </p:cTn>
                              </p:par>
                            </p:childTnLst>
                          </p:cTn>
                        </p:par>
                        <p:par>
                          <p:cTn id="10" fill="hold" nodeType="afterGroup">
                            <p:stCondLst>
                              <p:cond delay="56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1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4" end="4"/>
                                            </p:txEl>
                                          </p:spTgt>
                                        </p:tgtEl>
                                        <p:attrNameLst>
                                          <p:attrName>fill.type</p:attrName>
                                        </p:attrNameLst>
                                      </p:cBhvr>
                                      <p:to>
                                        <p:strVal val="solid"/>
                                      </p:to>
                                    </p:set>
                                  </p:childTnLst>
                                </p:cTn>
                              </p:par>
                            </p:childTnLst>
                          </p:cTn>
                        </p:par>
                        <p:par>
                          <p:cTn id="16" fill="hold" nodeType="afterGroup">
                            <p:stCondLst>
                              <p:cond delay="1128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1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6" end="6"/>
                                            </p:txEl>
                                          </p:spTgt>
                                        </p:tgtEl>
                                        <p:attrNameLst>
                                          <p:attrName>fill.type</p:attrName>
                                        </p:attrNameLst>
                                      </p:cBhvr>
                                      <p:to>
                                        <p:strVal val="solid"/>
                                      </p:to>
                                    </p:set>
                                  </p:childTnLst>
                                </p:cTn>
                              </p:par>
                            </p:childTnLst>
                          </p:cTn>
                        </p:par>
                        <p:par>
                          <p:cTn id="22" fill="hold" nodeType="afterGroup">
                            <p:stCondLst>
                              <p:cond delay="1188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25"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7" end="7"/>
                                            </p:txEl>
                                          </p:spTgt>
                                        </p:tgtEl>
                                        <p:attrNameLst>
                                          <p:attrName>fill.type</p:attrName>
                                        </p:attrNameLst>
                                      </p:cBhvr>
                                      <p:to>
                                        <p:strVal val="solid"/>
                                      </p:to>
                                    </p:set>
                                  </p:childTnLst>
                                </p:cTn>
                              </p:par>
                            </p:childTnLst>
                          </p:cTn>
                        </p:par>
                        <p:par>
                          <p:cTn id="28" fill="hold" nodeType="afterGroup">
                            <p:stCondLst>
                              <p:cond delay="1256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31"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8" end="8"/>
                                            </p:txEl>
                                          </p:spTgt>
                                        </p:tgtEl>
                                        <p:attrNameLst>
                                          <p:attrName>fill.type</p:attrName>
                                        </p:attrNameLst>
                                      </p:cBhvr>
                                      <p:to>
                                        <p:strVal val="solid"/>
                                      </p:to>
                                    </p:set>
                                  </p:childTnLst>
                                </p:cTn>
                              </p:par>
                            </p:childTnLst>
                          </p:cTn>
                        </p:par>
                        <p:par>
                          <p:cTn id="34" fill="hold" nodeType="afterGroup">
                            <p:stCondLst>
                              <p:cond delay="136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3">
                                            <p:txEl>
                                              <p:pRg st="9" end="9"/>
                                            </p:txEl>
                                          </p:spTgt>
                                        </p:tgtEl>
                                        <p:attrNameLst>
                                          <p:attrName>style.visibility</p:attrName>
                                        </p:attrNameLst>
                                      </p:cBhvr>
                                      <p:to>
                                        <p:strVal val="visible"/>
                                      </p:to>
                                    </p:set>
                                    <p:anim calcmode="discrete" valueType="clr">
                                      <p:cBhvr override="childStyle">
                                        <p:cTn id="37" dur="80"/>
                                        <p:tgtEl>
                                          <p:spTgt spid="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9" end="9"/>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858770-C04E-4B07-A4A5-2AED112706CB}"/>
              </a:ext>
            </a:extLst>
          </p:cNvPr>
          <p:cNvSpPr>
            <a:spLocks noGrp="1"/>
          </p:cNvSpPr>
          <p:nvPr>
            <p:ph type="title"/>
          </p:nvPr>
        </p:nvSpPr>
        <p:spPr>
          <a:xfrm>
            <a:off x="428625" y="642938"/>
            <a:ext cx="8229600" cy="1066800"/>
          </a:xfrm>
        </p:spPr>
        <p:txBody>
          <a:bodyPr/>
          <a:lstStyle/>
          <a:p>
            <a:r>
              <a:rPr lang="sl-SI" altLang="sl-SI">
                <a:latin typeface="Century Gothic" panose="020B0502020202020204" pitchFamily="34" charset="0"/>
              </a:rPr>
              <a:t>1. Turški napad na SLO ozemlje</a:t>
            </a:r>
          </a:p>
        </p:txBody>
      </p:sp>
      <p:sp>
        <p:nvSpPr>
          <p:cNvPr id="3" name="Ograda vsebine 2">
            <a:extLst>
              <a:ext uri="{FF2B5EF4-FFF2-40B4-BE49-F238E27FC236}">
                <a16:creationId xmlns:a16="http://schemas.microsoft.com/office/drawing/2014/main" id="{4E051BBE-60C5-41FB-9B06-D8C5F228724E}"/>
              </a:ext>
            </a:extLst>
          </p:cNvPr>
          <p:cNvSpPr>
            <a:spLocks noGrp="1"/>
          </p:cNvSpPr>
          <p:nvPr>
            <p:ph idx="1"/>
          </p:nvPr>
        </p:nvSpPr>
        <p:spPr>
          <a:xfrm>
            <a:off x="457200" y="1928813"/>
            <a:ext cx="8229600" cy="4645025"/>
          </a:xfrm>
        </p:spPr>
        <p:txBody>
          <a:bodyPr/>
          <a:lstStyle/>
          <a:p>
            <a:r>
              <a:rPr lang="sl-SI" altLang="sl-SI" sz="1400">
                <a:latin typeface="Century Gothic" panose="020B0502020202020204" pitchFamily="34" charset="0"/>
              </a:rPr>
              <a:t>1408</a:t>
            </a:r>
          </a:p>
          <a:p>
            <a:r>
              <a:rPr lang="sl-SI" altLang="sl-SI" sz="1400">
                <a:latin typeface="Century Gothic" panose="020B0502020202020204" pitchFamily="34" charset="0"/>
              </a:rPr>
              <a:t>O njem edini poroča Valvasor, ki pravi, da so Turki vpadli 9. oktobra v Slovensko marko, izropali okolico Metlike, ljudi pobili ali odpeljali, vse drugo pa požgali</a:t>
            </a:r>
          </a:p>
          <a:p>
            <a:endParaRPr lang="sl-SI" altLang="sl-SI" sz="1600">
              <a:latin typeface="Century Gothic" panose="020B0502020202020204" pitchFamily="34" charset="0"/>
            </a:endParaRPr>
          </a:p>
        </p:txBody>
      </p:sp>
      <p:sp>
        <p:nvSpPr>
          <p:cNvPr id="4" name="Pravokotnik 3">
            <a:extLst>
              <a:ext uri="{FF2B5EF4-FFF2-40B4-BE49-F238E27FC236}">
                <a16:creationId xmlns:a16="http://schemas.microsoft.com/office/drawing/2014/main" id="{84C46563-4708-4907-AD37-841E83244298}"/>
              </a:ext>
            </a:extLst>
          </p:cNvPr>
          <p:cNvSpPr>
            <a:spLocks noChangeArrowheads="1"/>
          </p:cNvSpPr>
          <p:nvPr/>
        </p:nvSpPr>
        <p:spPr bwMode="auto">
          <a:xfrm>
            <a:off x="3643313" y="32861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r>
              <a:rPr lang="sl-SI" altLang="sl-SI" sz="1400">
                <a:latin typeface="Century Gothic" panose="020B0502020202020204" pitchFamily="34" charset="0"/>
              </a:rPr>
              <a:t>Zapisano v njegovem delu: </a:t>
            </a:r>
            <a:r>
              <a:rPr lang="sl-SI" altLang="sl-SI" sz="1400">
                <a:solidFill>
                  <a:srgbClr val="EEC100"/>
                </a:solidFill>
                <a:latin typeface="Century Gothic" panose="020B0502020202020204" pitchFamily="34" charset="0"/>
              </a:rPr>
              <a:t>Slava vojvodine Kranjske</a:t>
            </a:r>
            <a:endParaRPr lang="sl-SI" altLang="sl-SI" sz="1400">
              <a:solidFill>
                <a:srgbClr val="EEC100"/>
              </a:solidFill>
            </a:endParaRPr>
          </a:p>
        </p:txBody>
      </p:sp>
      <p:cxnSp>
        <p:nvCxnSpPr>
          <p:cNvPr id="6" name="Raven puščični konektor 5">
            <a:extLst>
              <a:ext uri="{FF2B5EF4-FFF2-40B4-BE49-F238E27FC236}">
                <a16:creationId xmlns:a16="http://schemas.microsoft.com/office/drawing/2014/main" id="{1B52B09F-D552-41FD-AD11-84500B275622}"/>
              </a:ext>
            </a:extLst>
          </p:cNvPr>
          <p:cNvCxnSpPr/>
          <p:nvPr/>
        </p:nvCxnSpPr>
        <p:spPr>
          <a:xfrm rot="16200000" flipH="1">
            <a:off x="4714875" y="2857500"/>
            <a:ext cx="500063" cy="214313"/>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7" name="Slika 6" descr="oerk.jpg">
            <a:extLst>
              <a:ext uri="{FF2B5EF4-FFF2-40B4-BE49-F238E27FC236}">
                <a16:creationId xmlns:a16="http://schemas.microsoft.com/office/drawing/2014/main" id="{FEB0B308-77FE-41C7-BC92-C35DDBD49F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928938"/>
            <a:ext cx="3071812"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lika 7" descr="slava-vojvodine-kranjske.jpg">
            <a:extLst>
              <a:ext uri="{FF2B5EF4-FFF2-40B4-BE49-F238E27FC236}">
                <a16:creationId xmlns:a16="http://schemas.microsoft.com/office/drawing/2014/main" id="{A73F420D-40BD-43FE-947D-EC8A36D948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4071938"/>
            <a:ext cx="450056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nodeType="afterGroup">
                            <p:stCondLst>
                              <p:cond delay="10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par>
                          <p:cTn id="16" fill="hold" nodeType="afterGroup">
                            <p:stCondLst>
                              <p:cond delay="124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par>
                          <p:cTn id="22" fill="hold" nodeType="afterGroup">
                            <p:stCondLst>
                              <p:cond delay="6760"/>
                            </p:stCondLst>
                            <p:childTnLst>
                              <p:par>
                                <p:cTn id="23" presetID="54" presetClass="entr" presetSubtype="0" accel="10000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par>
                          <p:cTn id="30" fill="hold" nodeType="afterGroup">
                            <p:stCondLst>
                              <p:cond delay="7260"/>
                            </p:stCondLst>
                            <p:childTnLst>
                              <p:par>
                                <p:cTn id="31" presetID="47"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8260"/>
                            </p:stCondLst>
                            <p:childTnLst>
                              <p:par>
                                <p:cTn id="37" presetID="27" presetClass="entr" presetSubtype="0" fill="hold" nodeType="afterEffect">
                                  <p:stCondLst>
                                    <p:cond delay="0"/>
                                  </p:stCondLst>
                                  <p:iterate type="lt">
                                    <p:tmPct val="50000"/>
                                  </p:iterate>
                                  <p:childTnLst>
                                    <p:set>
                                      <p:cBhvr>
                                        <p:cTn id="38"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39"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4">
                                            <p:txEl>
                                              <p:pRg st="0" end="0"/>
                                            </p:txEl>
                                          </p:spTgt>
                                        </p:tgtEl>
                                        <p:attrNameLst>
                                          <p:attrName>fill.type</p:attrName>
                                        </p:attrNameLst>
                                      </p:cBhvr>
                                      <p:to>
                                        <p:strVal val="solid"/>
                                      </p:to>
                                    </p:set>
                                  </p:childTnLst>
                                </p:cTn>
                              </p:par>
                            </p:childTnLst>
                          </p:cTn>
                        </p:par>
                        <p:par>
                          <p:cTn id="42" fill="hold" nodeType="afterGroup">
                            <p:stCondLst>
                              <p:cond delay="10060"/>
                            </p:stCondLst>
                            <p:childTnLst>
                              <p:par>
                                <p:cTn id="43" presetID="47"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570EAD3-B988-4018-89EA-3734B53D6EFA}"/>
              </a:ext>
            </a:extLst>
          </p:cNvPr>
          <p:cNvSpPr>
            <a:spLocks noGrp="1"/>
          </p:cNvSpPr>
          <p:nvPr>
            <p:ph type="title"/>
          </p:nvPr>
        </p:nvSpPr>
        <p:spPr>
          <a:xfrm flipH="1" flipV="1">
            <a:off x="8686800" y="1096963"/>
            <a:ext cx="100013" cy="46037"/>
          </a:xfrm>
        </p:spPr>
        <p:txBody>
          <a:bodyPr>
            <a:normAutofit fontScale="90000"/>
          </a:bodyPr>
          <a:lstStyle/>
          <a:p>
            <a:pPr fontAlgn="auto">
              <a:spcAft>
                <a:spcPts val="0"/>
              </a:spcAft>
              <a:defRPr/>
            </a:pPr>
            <a:endParaRPr lang="sl-SI" dirty="0"/>
          </a:p>
        </p:txBody>
      </p:sp>
      <p:sp>
        <p:nvSpPr>
          <p:cNvPr id="3" name="Ograda vsebine 2">
            <a:extLst>
              <a:ext uri="{FF2B5EF4-FFF2-40B4-BE49-F238E27FC236}">
                <a16:creationId xmlns:a16="http://schemas.microsoft.com/office/drawing/2014/main" id="{221BEA2C-B4F8-42F3-9DE1-19D7C65697AF}"/>
              </a:ext>
            </a:extLst>
          </p:cNvPr>
          <p:cNvSpPr>
            <a:spLocks noGrp="1"/>
          </p:cNvSpPr>
          <p:nvPr>
            <p:ph idx="1"/>
          </p:nvPr>
        </p:nvSpPr>
        <p:spPr>
          <a:xfrm>
            <a:off x="457200" y="857250"/>
            <a:ext cx="8229600" cy="5716588"/>
          </a:xfrm>
        </p:spPr>
        <p:txBody>
          <a:bodyPr/>
          <a:lstStyle/>
          <a:p>
            <a:r>
              <a:rPr lang="sl-SI" altLang="sl-SI" sz="1400">
                <a:latin typeface="Century Gothic" panose="020B0502020202020204" pitchFamily="34" charset="0"/>
              </a:rPr>
              <a:t>15.st.: Prvi vpadi na slovensko ozemlje </a:t>
            </a:r>
          </a:p>
          <a:p>
            <a:endParaRPr lang="sl-SI" altLang="sl-SI" sz="1400">
              <a:latin typeface="Century Gothic" panose="020B0502020202020204" pitchFamily="34" charset="0"/>
            </a:endParaRPr>
          </a:p>
          <a:p>
            <a:r>
              <a:rPr lang="sl-SI" altLang="sl-SI" sz="1400">
                <a:latin typeface="Century Gothic" panose="020B0502020202020204" pitchFamily="34" charset="0"/>
              </a:rPr>
              <a:t>Napadene dežele bile popolnoma </a:t>
            </a:r>
            <a:r>
              <a:rPr lang="sl-SI" altLang="sl-SI" sz="1400" b="1">
                <a:latin typeface="Century Gothic" panose="020B0502020202020204" pitchFamily="34" charset="0"/>
              </a:rPr>
              <a:t>nezaščitene</a:t>
            </a:r>
          </a:p>
          <a:p>
            <a:r>
              <a:rPr lang="sl-SI" altLang="sl-SI" sz="1400">
                <a:latin typeface="Century Gothic" panose="020B0502020202020204" pitchFamily="34" charset="0"/>
              </a:rPr>
              <a:t>Prizadevanje deželnih stanov za spremembo obrambe</a:t>
            </a:r>
          </a:p>
          <a:p>
            <a:endParaRPr lang="sl-SI" altLang="sl-SI" sz="1400">
              <a:latin typeface="Century Gothic" panose="020B0502020202020204" pitchFamily="34" charset="0"/>
            </a:endParaRPr>
          </a:p>
          <a:p>
            <a:endParaRPr lang="sl-SI" altLang="sl-SI" sz="1400">
              <a:latin typeface="Century Gothic" panose="020B0502020202020204" pitchFamily="34" charset="0"/>
            </a:endParaRPr>
          </a:p>
          <a:p>
            <a:r>
              <a:rPr lang="sl-SI" altLang="sl-SI" sz="1400" b="1">
                <a:latin typeface="Century Gothic" panose="020B0502020202020204" pitchFamily="34" charset="0"/>
              </a:rPr>
              <a:t>Nov obrambni sistem</a:t>
            </a:r>
            <a:r>
              <a:rPr lang="sl-SI" altLang="sl-SI" sz="1400">
                <a:latin typeface="Century Gothic" panose="020B0502020202020204" pitchFamily="34" charset="0"/>
              </a:rPr>
              <a:t>: bili udeleženi vsi, ki so imeli v lasti posest, </a:t>
            </a:r>
          </a:p>
          <a:p>
            <a:pPr>
              <a:buFont typeface="Georgia" panose="02040502050405020303" pitchFamily="18" charset="0"/>
              <a:buNone/>
            </a:pPr>
            <a:r>
              <a:rPr lang="sl-SI" altLang="sl-SI" sz="1400">
                <a:latin typeface="Century Gothic" panose="020B0502020202020204" pitchFamily="34" charset="0"/>
              </a:rPr>
              <a:t>                                             tudi cerkvena zemljiška gospostva</a:t>
            </a:r>
          </a:p>
          <a:p>
            <a:endParaRPr lang="sl-SI" altLang="sl-SI" sz="1400">
              <a:latin typeface="Century Gothic" panose="020B0502020202020204" pitchFamily="34" charset="0"/>
            </a:endParaRPr>
          </a:p>
          <a:p>
            <a:r>
              <a:rPr lang="sl-SI" altLang="sl-SI" sz="1400">
                <a:latin typeface="Century Gothic" panose="020B0502020202020204" pitchFamily="34" charset="0"/>
              </a:rPr>
              <a:t>Opremili so konjenico in pešce</a:t>
            </a:r>
          </a:p>
          <a:p>
            <a:r>
              <a:rPr lang="sl-SI" altLang="sl-SI" sz="1400">
                <a:latin typeface="Century Gothic" panose="020B0502020202020204" pitchFamily="34" charset="0"/>
              </a:rPr>
              <a:t>V vojsko vpoklicali podložnike</a:t>
            </a:r>
          </a:p>
          <a:p>
            <a:endParaRPr lang="sl-SI" altLang="sl-SI" sz="1400">
              <a:latin typeface="Century Gothic" panose="020B0502020202020204" pitchFamily="34" charset="0"/>
            </a:endParaRPr>
          </a:p>
          <a:p>
            <a:r>
              <a:rPr lang="sl-SI" altLang="sl-SI" sz="1400">
                <a:latin typeface="Century Gothic" panose="020B0502020202020204" pitchFamily="34" charset="0"/>
              </a:rPr>
              <a:t>Mesta so morala sama poskrbeti za lastno obrambo</a:t>
            </a:r>
          </a:p>
          <a:p>
            <a:r>
              <a:rPr lang="sl-SI" altLang="sl-SI" sz="1400">
                <a:latin typeface="Century Gothic" panose="020B0502020202020204" pitchFamily="34" charset="0"/>
              </a:rPr>
              <a:t>Glede na velikost mesta/dežele so postavili primerno število peščev </a:t>
            </a:r>
          </a:p>
          <a:p>
            <a:endParaRPr lang="sl-SI" altLang="sl-SI" sz="1400">
              <a:latin typeface="Century Gothic" panose="020B0502020202020204" pitchFamily="34" charset="0"/>
            </a:endParaRPr>
          </a:p>
          <a:p>
            <a:r>
              <a:rPr lang="sl-SI" altLang="sl-SI" sz="1400">
                <a:latin typeface="Century Gothic" panose="020B0502020202020204" pitchFamily="34" charset="0"/>
              </a:rPr>
              <a:t>S tem je bila postavljena organizacijska osnova za obrambo dežel</a:t>
            </a:r>
            <a:endParaRPr lang="sl-SI" altLang="sl-SI" sz="1600">
              <a:latin typeface="Century Gothic" panose="020B0502020202020204" pitchFamily="34" charset="0"/>
            </a:endParaRPr>
          </a:p>
          <a:p>
            <a:endParaRPr lang="sl-SI" altLang="sl-SI" sz="1600">
              <a:latin typeface="Century Gothic" panose="020B0502020202020204" pitchFamily="34" charset="0"/>
            </a:endParaRPr>
          </a:p>
          <a:p>
            <a:endParaRPr lang="sl-SI" altLang="sl-SI"/>
          </a:p>
        </p:txBody>
      </p:sp>
      <p:sp>
        <p:nvSpPr>
          <p:cNvPr id="4" name="Pravokotnik 3">
            <a:extLst>
              <a:ext uri="{FF2B5EF4-FFF2-40B4-BE49-F238E27FC236}">
                <a16:creationId xmlns:a16="http://schemas.microsoft.com/office/drawing/2014/main" id="{45B56C48-7757-4DC3-BE7E-BFA47538957A}"/>
              </a:ext>
            </a:extLst>
          </p:cNvPr>
          <p:cNvSpPr>
            <a:spLocks noChangeArrowheads="1"/>
          </p:cNvSpPr>
          <p:nvPr/>
        </p:nvSpPr>
        <p:spPr bwMode="auto">
          <a:xfrm>
            <a:off x="5214938" y="857250"/>
            <a:ext cx="3294062" cy="30797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r>
              <a:rPr lang="sl-SI" altLang="sl-SI" sz="1400">
                <a:latin typeface="Century Gothic" panose="020B0502020202020204" pitchFamily="34" charset="0"/>
              </a:rPr>
              <a:t>vpadi imeli izključno roparski namen</a:t>
            </a:r>
          </a:p>
        </p:txBody>
      </p:sp>
      <p:cxnSp>
        <p:nvCxnSpPr>
          <p:cNvPr id="6" name="Raven puščični konektor 5">
            <a:extLst>
              <a:ext uri="{FF2B5EF4-FFF2-40B4-BE49-F238E27FC236}">
                <a16:creationId xmlns:a16="http://schemas.microsoft.com/office/drawing/2014/main" id="{8D97200A-A31D-4A9A-8FD1-CA22060189D3}"/>
              </a:ext>
            </a:extLst>
          </p:cNvPr>
          <p:cNvCxnSpPr/>
          <p:nvPr/>
        </p:nvCxnSpPr>
        <p:spPr>
          <a:xfrm>
            <a:off x="4214813" y="1000125"/>
            <a:ext cx="857250"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Pravokotnik 6">
            <a:extLst>
              <a:ext uri="{FF2B5EF4-FFF2-40B4-BE49-F238E27FC236}">
                <a16:creationId xmlns:a16="http://schemas.microsoft.com/office/drawing/2014/main" id="{0EDB264F-E0C8-45BA-AFF9-D1A12363B403}"/>
              </a:ext>
            </a:extLst>
          </p:cNvPr>
          <p:cNvSpPr>
            <a:spLocks noChangeArrowheads="1"/>
          </p:cNvSpPr>
          <p:nvPr/>
        </p:nvSpPr>
        <p:spPr bwMode="auto">
          <a:xfrm>
            <a:off x="5286375" y="2000250"/>
            <a:ext cx="2959100" cy="30797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r>
              <a:rPr lang="sl-SI" altLang="sl-SI" sz="1400">
                <a:latin typeface="Century Gothic" panose="020B0502020202020204" pitchFamily="34" charset="0"/>
              </a:rPr>
              <a:t>sprejem novih obrambnih redov</a:t>
            </a:r>
            <a:endParaRPr lang="sl-SI" altLang="sl-SI" sz="1400"/>
          </a:p>
        </p:txBody>
      </p:sp>
      <p:cxnSp>
        <p:nvCxnSpPr>
          <p:cNvPr id="9" name="Raven konektor 8">
            <a:extLst>
              <a:ext uri="{FF2B5EF4-FFF2-40B4-BE49-F238E27FC236}">
                <a16:creationId xmlns:a16="http://schemas.microsoft.com/office/drawing/2014/main" id="{2376678D-69CF-4401-BAE4-6279E94CDAED}"/>
              </a:ext>
            </a:extLst>
          </p:cNvPr>
          <p:cNvCxnSpPr/>
          <p:nvPr/>
        </p:nvCxnSpPr>
        <p:spPr>
          <a:xfrm rot="5400000">
            <a:off x="4179094" y="2035969"/>
            <a:ext cx="21431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Raven puščični konektor 9">
            <a:extLst>
              <a:ext uri="{FF2B5EF4-FFF2-40B4-BE49-F238E27FC236}">
                <a16:creationId xmlns:a16="http://schemas.microsoft.com/office/drawing/2014/main" id="{4FC7431E-4109-473A-84BD-9A92DBF8E6C4}"/>
              </a:ext>
            </a:extLst>
          </p:cNvPr>
          <p:cNvCxnSpPr/>
          <p:nvPr/>
        </p:nvCxnSpPr>
        <p:spPr>
          <a:xfrm>
            <a:off x="4286250" y="2143125"/>
            <a:ext cx="857250"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9225" name="Slika 10" descr="višnjs.jpg">
            <a:extLst>
              <a:ext uri="{FF2B5EF4-FFF2-40B4-BE49-F238E27FC236}">
                <a16:creationId xmlns:a16="http://schemas.microsoft.com/office/drawing/2014/main" id="{5992C6E1-AAEB-4A6F-997A-46ED7184D8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4143375"/>
            <a:ext cx="18923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Ograda vsebine 3" descr="cerkkk.jpg">
            <a:extLst>
              <a:ext uri="{FF2B5EF4-FFF2-40B4-BE49-F238E27FC236}">
                <a16:creationId xmlns:a16="http://schemas.microsoft.com/office/drawing/2014/main" id="{986A90CA-DAFF-431D-84E1-5C6E479568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5072063"/>
            <a:ext cx="2263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nodeType="afterGroup">
                            <p:stCondLst>
                              <p:cond delay="1400"/>
                            </p:stCondLst>
                            <p:childTnLst>
                              <p:par>
                                <p:cTn id="11" presetID="54" presetClass="entr" presetSubtype="0" accel="10000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ppt_w*0.05"/>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anim calcmode="lin" valueType="num">
                                      <p:cBhvr>
                                        <p:cTn id="15" dur="500" fill="hold"/>
                                        <p:tgtEl>
                                          <p:spTgt spid="6"/>
                                        </p:tgtEl>
                                        <p:attrNameLst>
                                          <p:attrName>ppt_x</p:attrName>
                                        </p:attrNameLst>
                                      </p:cBhvr>
                                      <p:tavLst>
                                        <p:tav tm="0">
                                          <p:val>
                                            <p:strVal val="#ppt_x-.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Effect transition="in" filter="fade">
                                      <p:cBhvr>
                                        <p:cTn id="17" dur="500"/>
                                        <p:tgtEl>
                                          <p:spTgt spid="6"/>
                                        </p:tgtEl>
                                      </p:cBhvr>
                                    </p:animEffect>
                                  </p:childTnLst>
                                </p:cTn>
                              </p:par>
                            </p:childTnLst>
                          </p:cTn>
                        </p:par>
                        <p:par>
                          <p:cTn id="18" fill="hold" nodeType="afterGroup">
                            <p:stCondLst>
                              <p:cond delay="19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par>
                          <p:cTn id="24" fill="hold" nodeType="afterGroup">
                            <p:stCondLst>
                              <p:cond delay="3220"/>
                            </p:stCondLst>
                            <p:childTnLst>
                              <p:par>
                                <p:cTn id="25" presetID="27" presetClass="entr" presetSubtype="0" fill="hold" nodeType="afterEffect">
                                  <p:stCondLst>
                                    <p:cond delay="0"/>
                                  </p:stCondLst>
                                  <p:iterate type="lt">
                                    <p:tmPct val="50000"/>
                                  </p:iterate>
                                  <p:childTnLst>
                                    <p:set>
                                      <p:cBhvr>
                                        <p:cTn id="2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3">
                                            <p:txEl>
                                              <p:pRg st="2" end="2"/>
                                            </p:txEl>
                                          </p:spTgt>
                                        </p:tgtEl>
                                        <p:attrNameLst>
                                          <p:attrName>fill.type</p:attrName>
                                        </p:attrNameLst>
                                      </p:cBhvr>
                                      <p:to>
                                        <p:strVal val="solid"/>
                                      </p:to>
                                    </p:set>
                                  </p:childTnLst>
                                </p:cTn>
                              </p:par>
                            </p:childTnLst>
                          </p:cTn>
                        </p:par>
                        <p:par>
                          <p:cTn id="30" fill="hold" nodeType="afterGroup">
                            <p:stCondLst>
                              <p:cond delay="4780"/>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3"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3" end="3"/>
                                            </p:txEl>
                                          </p:spTgt>
                                        </p:tgtEl>
                                        <p:attrNameLst>
                                          <p:attrName>fill.type</p:attrName>
                                        </p:attrNameLst>
                                      </p:cBhvr>
                                      <p:to>
                                        <p:strVal val="solid"/>
                                      </p:to>
                                    </p:set>
                                  </p:childTnLst>
                                </p:cTn>
                              </p:par>
                            </p:childTnLst>
                          </p:cTn>
                        </p:par>
                        <p:par>
                          <p:cTn id="36" fill="hold" nodeType="afterGroup">
                            <p:stCondLst>
                              <p:cond delay="6580"/>
                            </p:stCondLst>
                            <p:childTnLst>
                              <p:par>
                                <p:cTn id="37" presetID="47"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7580"/>
                            </p:stCondLst>
                            <p:childTnLst>
                              <p:par>
                                <p:cTn id="43" presetID="54" presetClass="entr" presetSubtype="0" accel="10000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strVal val="#ppt_w*0.05"/>
                                          </p:val>
                                        </p:tav>
                                        <p:tav tm="100000">
                                          <p:val>
                                            <p:strVal val="#ppt_w"/>
                                          </p:val>
                                        </p:tav>
                                      </p:tavLst>
                                    </p:anim>
                                    <p:anim calcmode="lin" valueType="num">
                                      <p:cBhvr>
                                        <p:cTn id="46" dur="500" fill="hold"/>
                                        <p:tgtEl>
                                          <p:spTgt spid="10"/>
                                        </p:tgtEl>
                                        <p:attrNameLst>
                                          <p:attrName>ppt_h</p:attrName>
                                        </p:attrNameLst>
                                      </p:cBhvr>
                                      <p:tavLst>
                                        <p:tav tm="0">
                                          <p:val>
                                            <p:strVal val="#ppt_h"/>
                                          </p:val>
                                        </p:tav>
                                        <p:tav tm="100000">
                                          <p:val>
                                            <p:strVal val="#ppt_h"/>
                                          </p:val>
                                        </p:tav>
                                      </p:tavLst>
                                    </p:anim>
                                    <p:anim calcmode="lin" valueType="num">
                                      <p:cBhvr>
                                        <p:cTn id="47" dur="500" fill="hold"/>
                                        <p:tgtEl>
                                          <p:spTgt spid="10"/>
                                        </p:tgtEl>
                                        <p:attrNameLst>
                                          <p:attrName>ppt_x</p:attrName>
                                        </p:attrNameLst>
                                      </p:cBhvr>
                                      <p:tavLst>
                                        <p:tav tm="0">
                                          <p:val>
                                            <p:strVal val="#ppt_x-.2"/>
                                          </p:val>
                                        </p:tav>
                                        <p:tav tm="100000">
                                          <p:val>
                                            <p:strVal val="#ppt_x"/>
                                          </p:val>
                                        </p:tav>
                                      </p:tavLst>
                                    </p:anim>
                                    <p:anim calcmode="lin" valueType="num">
                                      <p:cBhvr>
                                        <p:cTn id="48" dur="500" fill="hold"/>
                                        <p:tgtEl>
                                          <p:spTgt spid="10"/>
                                        </p:tgtEl>
                                        <p:attrNameLst>
                                          <p:attrName>ppt_y</p:attrName>
                                        </p:attrNameLst>
                                      </p:cBhvr>
                                      <p:tavLst>
                                        <p:tav tm="0">
                                          <p:val>
                                            <p:strVal val="#ppt_y"/>
                                          </p:val>
                                        </p:tav>
                                        <p:tav tm="100000">
                                          <p:val>
                                            <p:strVal val="#ppt_y"/>
                                          </p:val>
                                        </p:tav>
                                      </p:tavLst>
                                    </p:anim>
                                    <p:animEffect transition="in" filter="fade">
                                      <p:cBhvr>
                                        <p:cTn id="49" dur="500"/>
                                        <p:tgtEl>
                                          <p:spTgt spid="10"/>
                                        </p:tgtEl>
                                      </p:cBhvr>
                                    </p:animEffect>
                                  </p:childTnLst>
                                </p:cTn>
                              </p:par>
                            </p:childTnLst>
                          </p:cTn>
                        </p:par>
                        <p:par>
                          <p:cTn id="50" fill="hold" nodeType="afterGroup">
                            <p:stCondLst>
                              <p:cond delay="808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7"/>
                                        </p:tgtEl>
                                        <p:attrNameLst>
                                          <p:attrName>style.visibility</p:attrName>
                                        </p:attrNameLst>
                                      </p:cBhvr>
                                      <p:to>
                                        <p:strVal val="visible"/>
                                      </p:to>
                                    </p:set>
                                    <p:anim calcmode="discrete" valueType="clr">
                                      <p:cBhvr override="childStyle">
                                        <p:cTn id="5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7"/>
                                        </p:tgtEl>
                                        <p:attrNameLst>
                                          <p:attrName>fillcolor</p:attrName>
                                        </p:attrNameLst>
                                      </p:cBhvr>
                                      <p:tavLst>
                                        <p:tav tm="0">
                                          <p:val>
                                            <p:clrVal>
                                              <a:schemeClr val="accent2"/>
                                            </p:clrVal>
                                          </p:val>
                                        </p:tav>
                                        <p:tav tm="50000">
                                          <p:val>
                                            <p:clrVal>
                                              <a:schemeClr val="hlink"/>
                                            </p:clrVal>
                                          </p:val>
                                        </p:tav>
                                      </p:tavLst>
                                    </p:anim>
                                    <p:set>
                                      <p:cBhvr>
                                        <p:cTn id="55" dur="80"/>
                                        <p:tgtEl>
                                          <p:spTgt spid="7"/>
                                        </p:tgtEl>
                                        <p:attrNameLst>
                                          <p:attrName>fill.type</p:attrName>
                                        </p:attrNameLst>
                                      </p:cBhvr>
                                      <p:to>
                                        <p:strVal val="solid"/>
                                      </p:to>
                                    </p:set>
                                  </p:childTnLst>
                                </p:cTn>
                              </p:par>
                            </p:childTnLst>
                          </p:cTn>
                        </p:par>
                        <p:par>
                          <p:cTn id="56" fill="hold" nodeType="afterGroup">
                            <p:stCondLst>
                              <p:cond delay="9160"/>
                            </p:stCondLst>
                            <p:childTnLst>
                              <p:par>
                                <p:cTn id="57" presetID="27" presetClass="entr" presetSubtype="0" fill="hold" nodeType="afterEffect">
                                  <p:stCondLst>
                                    <p:cond delay="0"/>
                                  </p:stCondLst>
                                  <p:iterate type="lt">
                                    <p:tmPct val="50000"/>
                                  </p:iterate>
                                  <p:childTnLst>
                                    <p:set>
                                      <p:cBhvr>
                                        <p:cTn id="5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5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61" dur="80"/>
                                        <p:tgtEl>
                                          <p:spTgt spid="3">
                                            <p:txEl>
                                              <p:pRg st="6" end="6"/>
                                            </p:txEl>
                                          </p:spTgt>
                                        </p:tgtEl>
                                        <p:attrNameLst>
                                          <p:attrName>fill.type</p:attrName>
                                        </p:attrNameLst>
                                      </p:cBhvr>
                                      <p:to>
                                        <p:strVal val="solid"/>
                                      </p:to>
                                    </p:set>
                                  </p:childTnLst>
                                </p:cTn>
                              </p:par>
                              <p:par>
                                <p:cTn id="62" presetID="27" presetClass="entr" presetSubtype="0" fill="hold" nodeType="withEffect">
                                  <p:stCondLst>
                                    <p:cond delay="0"/>
                                  </p:stCondLst>
                                  <p:iterate type="lt">
                                    <p:tmPct val="50000"/>
                                  </p:iterate>
                                  <p:childTnLst>
                                    <p:set>
                                      <p:cBhvr>
                                        <p:cTn id="63"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64"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66" dur="80"/>
                                        <p:tgtEl>
                                          <p:spTgt spid="3">
                                            <p:txEl>
                                              <p:pRg st="7" end="7"/>
                                            </p:txEl>
                                          </p:spTgt>
                                        </p:tgtEl>
                                        <p:attrNameLst>
                                          <p:attrName>fill.type</p:attrName>
                                        </p:attrNameLst>
                                      </p:cBhvr>
                                      <p:to>
                                        <p:strVal val="solid"/>
                                      </p:to>
                                    </p:set>
                                  </p:childTnLst>
                                </p:cTn>
                              </p:par>
                            </p:childTnLst>
                          </p:cTn>
                        </p:par>
                        <p:par>
                          <p:cTn id="67" fill="hold" nodeType="afterGroup">
                            <p:stCondLst>
                              <p:cond delay="11480"/>
                            </p:stCondLst>
                            <p:childTnLst>
                              <p:par>
                                <p:cTn id="68" presetID="27" presetClass="entr" presetSubtype="0" fill="hold" nodeType="afterEffect">
                                  <p:stCondLst>
                                    <p:cond delay="0"/>
                                  </p:stCondLst>
                                  <p:iterate type="lt">
                                    <p:tmPct val="50000"/>
                                  </p:iterate>
                                  <p:childTnLst>
                                    <p:set>
                                      <p:cBhvr>
                                        <p:cTn id="69" dur="1" fill="hold">
                                          <p:stCondLst>
                                            <p:cond delay="0"/>
                                          </p:stCondLst>
                                        </p:cTn>
                                        <p:tgtEl>
                                          <p:spTgt spid="3">
                                            <p:txEl>
                                              <p:pRg st="9" end="9"/>
                                            </p:txEl>
                                          </p:spTgt>
                                        </p:tgtEl>
                                        <p:attrNameLst>
                                          <p:attrName>style.visibility</p:attrName>
                                        </p:attrNameLst>
                                      </p:cBhvr>
                                      <p:to>
                                        <p:strVal val="visible"/>
                                      </p:to>
                                    </p:set>
                                    <p:anim calcmode="discrete" valueType="clr">
                                      <p:cBhvr override="childStyle">
                                        <p:cTn id="70" dur="80"/>
                                        <p:tgtEl>
                                          <p:spTgt spid="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3">
                                            <p:txEl>
                                              <p:pRg st="9" end="9"/>
                                            </p:txEl>
                                          </p:spTgt>
                                        </p:tgtEl>
                                        <p:attrNameLst>
                                          <p:attrName>fillcolor</p:attrName>
                                        </p:attrNameLst>
                                      </p:cBhvr>
                                      <p:tavLst>
                                        <p:tav tm="0">
                                          <p:val>
                                            <p:clrVal>
                                              <a:schemeClr val="accent2"/>
                                            </p:clrVal>
                                          </p:val>
                                        </p:tav>
                                        <p:tav tm="50000">
                                          <p:val>
                                            <p:clrVal>
                                              <a:schemeClr val="hlink"/>
                                            </p:clrVal>
                                          </p:val>
                                        </p:tav>
                                      </p:tavLst>
                                    </p:anim>
                                    <p:set>
                                      <p:cBhvr>
                                        <p:cTn id="72" dur="80"/>
                                        <p:tgtEl>
                                          <p:spTgt spid="3">
                                            <p:txEl>
                                              <p:pRg st="9" end="9"/>
                                            </p:txEl>
                                          </p:spTgt>
                                        </p:tgtEl>
                                        <p:attrNameLst>
                                          <p:attrName>fill.type</p:attrName>
                                        </p:attrNameLst>
                                      </p:cBhvr>
                                      <p:to>
                                        <p:strVal val="solid"/>
                                      </p:to>
                                    </p:set>
                                  </p:childTnLst>
                                </p:cTn>
                              </p:par>
                            </p:childTnLst>
                          </p:cTn>
                        </p:par>
                        <p:par>
                          <p:cTn id="73" fill="hold" nodeType="afterGroup">
                            <p:stCondLst>
                              <p:cond delay="12560"/>
                            </p:stCondLst>
                            <p:childTnLst>
                              <p:par>
                                <p:cTn id="74" presetID="27" presetClass="entr" presetSubtype="0" fill="hold" nodeType="afterEffect">
                                  <p:stCondLst>
                                    <p:cond delay="0"/>
                                  </p:stCondLst>
                                  <p:iterate type="lt">
                                    <p:tmPct val="50000"/>
                                  </p:iterate>
                                  <p:childTnLst>
                                    <p:set>
                                      <p:cBhvr>
                                        <p:cTn id="75"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76"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78" dur="80"/>
                                        <p:tgtEl>
                                          <p:spTgt spid="3">
                                            <p:txEl>
                                              <p:pRg st="10" end="10"/>
                                            </p:txEl>
                                          </p:spTgt>
                                        </p:tgtEl>
                                        <p:attrNameLst>
                                          <p:attrName>fill.type</p:attrName>
                                        </p:attrNameLst>
                                      </p:cBhvr>
                                      <p:to>
                                        <p:strVal val="solid"/>
                                      </p:to>
                                    </p:set>
                                  </p:childTnLst>
                                </p:cTn>
                              </p:par>
                            </p:childTnLst>
                          </p:cTn>
                        </p:par>
                        <p:par>
                          <p:cTn id="79" fill="hold" nodeType="afterGroup">
                            <p:stCondLst>
                              <p:cond delay="13680"/>
                            </p:stCondLst>
                            <p:childTnLst>
                              <p:par>
                                <p:cTn id="80" presetID="27" presetClass="entr" presetSubtype="0" fill="hold" nodeType="afterEffect">
                                  <p:stCondLst>
                                    <p:cond delay="0"/>
                                  </p:stCondLst>
                                  <p:iterate type="lt">
                                    <p:tmPct val="50000"/>
                                  </p:iterate>
                                  <p:childTnLst>
                                    <p:set>
                                      <p:cBhvr>
                                        <p:cTn id="81" dur="1" fill="hold">
                                          <p:stCondLst>
                                            <p:cond delay="0"/>
                                          </p:stCondLst>
                                        </p:cTn>
                                        <p:tgtEl>
                                          <p:spTgt spid="3">
                                            <p:txEl>
                                              <p:pRg st="12" end="12"/>
                                            </p:txEl>
                                          </p:spTgt>
                                        </p:tgtEl>
                                        <p:attrNameLst>
                                          <p:attrName>style.visibility</p:attrName>
                                        </p:attrNameLst>
                                      </p:cBhvr>
                                      <p:to>
                                        <p:strVal val="visible"/>
                                      </p:to>
                                    </p:set>
                                    <p:anim calcmode="discrete" valueType="clr">
                                      <p:cBhvr override="childStyle">
                                        <p:cTn id="82" dur="80"/>
                                        <p:tgtEl>
                                          <p:spTgt spid="3">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3">
                                            <p:txEl>
                                              <p:pRg st="12" end="12"/>
                                            </p:txEl>
                                          </p:spTgt>
                                        </p:tgtEl>
                                        <p:attrNameLst>
                                          <p:attrName>fillcolor</p:attrName>
                                        </p:attrNameLst>
                                      </p:cBhvr>
                                      <p:tavLst>
                                        <p:tav tm="0">
                                          <p:val>
                                            <p:clrVal>
                                              <a:schemeClr val="accent2"/>
                                            </p:clrVal>
                                          </p:val>
                                        </p:tav>
                                        <p:tav tm="50000">
                                          <p:val>
                                            <p:clrVal>
                                              <a:schemeClr val="hlink"/>
                                            </p:clrVal>
                                          </p:val>
                                        </p:tav>
                                      </p:tavLst>
                                    </p:anim>
                                    <p:set>
                                      <p:cBhvr>
                                        <p:cTn id="84" dur="80"/>
                                        <p:tgtEl>
                                          <p:spTgt spid="3">
                                            <p:txEl>
                                              <p:pRg st="12" end="12"/>
                                            </p:txEl>
                                          </p:spTgt>
                                        </p:tgtEl>
                                        <p:attrNameLst>
                                          <p:attrName>fill.type</p:attrName>
                                        </p:attrNameLst>
                                      </p:cBhvr>
                                      <p:to>
                                        <p:strVal val="solid"/>
                                      </p:to>
                                    </p:set>
                                  </p:childTnLst>
                                </p:cTn>
                              </p:par>
                            </p:childTnLst>
                          </p:cTn>
                        </p:par>
                        <p:par>
                          <p:cTn id="85" fill="hold" nodeType="afterGroup">
                            <p:stCondLst>
                              <p:cond delay="15360"/>
                            </p:stCondLst>
                            <p:childTnLst>
                              <p:par>
                                <p:cTn id="86" presetID="27" presetClass="entr" presetSubtype="0" fill="hold" nodeType="afterEffect">
                                  <p:stCondLst>
                                    <p:cond delay="0"/>
                                  </p:stCondLst>
                                  <p:iterate type="lt">
                                    <p:tmPct val="50000"/>
                                  </p:iterate>
                                  <p:childTnLst>
                                    <p:set>
                                      <p:cBhvr>
                                        <p:cTn id="87" dur="1" fill="hold">
                                          <p:stCondLst>
                                            <p:cond delay="0"/>
                                          </p:stCondLst>
                                        </p:cTn>
                                        <p:tgtEl>
                                          <p:spTgt spid="3">
                                            <p:txEl>
                                              <p:pRg st="13" end="13"/>
                                            </p:txEl>
                                          </p:spTgt>
                                        </p:tgtEl>
                                        <p:attrNameLst>
                                          <p:attrName>style.visibility</p:attrName>
                                        </p:attrNameLst>
                                      </p:cBhvr>
                                      <p:to>
                                        <p:strVal val="visible"/>
                                      </p:to>
                                    </p:set>
                                    <p:anim calcmode="discrete" valueType="clr">
                                      <p:cBhvr override="childStyle">
                                        <p:cTn id="88" dur="80"/>
                                        <p:tgtEl>
                                          <p:spTgt spid="3">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3">
                                            <p:txEl>
                                              <p:pRg st="13" end="13"/>
                                            </p:txEl>
                                          </p:spTgt>
                                        </p:tgtEl>
                                        <p:attrNameLst>
                                          <p:attrName>fillcolor</p:attrName>
                                        </p:attrNameLst>
                                      </p:cBhvr>
                                      <p:tavLst>
                                        <p:tav tm="0">
                                          <p:val>
                                            <p:clrVal>
                                              <a:schemeClr val="accent2"/>
                                            </p:clrVal>
                                          </p:val>
                                        </p:tav>
                                        <p:tav tm="50000">
                                          <p:val>
                                            <p:clrVal>
                                              <a:schemeClr val="hlink"/>
                                            </p:clrVal>
                                          </p:val>
                                        </p:tav>
                                      </p:tavLst>
                                    </p:anim>
                                    <p:set>
                                      <p:cBhvr>
                                        <p:cTn id="90" dur="80"/>
                                        <p:tgtEl>
                                          <p:spTgt spid="3">
                                            <p:txEl>
                                              <p:pRg st="13" end="13"/>
                                            </p:txEl>
                                          </p:spTgt>
                                        </p:tgtEl>
                                        <p:attrNameLst>
                                          <p:attrName>fill.type</p:attrName>
                                        </p:attrNameLst>
                                      </p:cBhvr>
                                      <p:to>
                                        <p:strVal val="solid"/>
                                      </p:to>
                                    </p:set>
                                  </p:childTnLst>
                                </p:cTn>
                              </p:par>
                            </p:childTnLst>
                          </p:cTn>
                        </p:par>
                        <p:par>
                          <p:cTn id="91" fill="hold" nodeType="afterGroup">
                            <p:stCondLst>
                              <p:cond delay="17760"/>
                            </p:stCondLst>
                            <p:childTnLst>
                              <p:par>
                                <p:cTn id="92" presetID="27" presetClass="entr" presetSubtype="0" fill="hold" nodeType="afterEffect">
                                  <p:stCondLst>
                                    <p:cond delay="0"/>
                                  </p:stCondLst>
                                  <p:iterate type="lt">
                                    <p:tmPct val="50000"/>
                                  </p:iterate>
                                  <p:childTnLst>
                                    <p:set>
                                      <p:cBhvr>
                                        <p:cTn id="93" dur="1" fill="hold">
                                          <p:stCondLst>
                                            <p:cond delay="0"/>
                                          </p:stCondLst>
                                        </p:cTn>
                                        <p:tgtEl>
                                          <p:spTgt spid="3">
                                            <p:txEl>
                                              <p:pRg st="15" end="15"/>
                                            </p:txEl>
                                          </p:spTgt>
                                        </p:tgtEl>
                                        <p:attrNameLst>
                                          <p:attrName>style.visibility</p:attrName>
                                        </p:attrNameLst>
                                      </p:cBhvr>
                                      <p:to>
                                        <p:strVal val="visible"/>
                                      </p:to>
                                    </p:set>
                                    <p:anim calcmode="discrete" valueType="clr">
                                      <p:cBhvr override="childStyle">
                                        <p:cTn id="94" dur="80"/>
                                        <p:tgtEl>
                                          <p:spTgt spid="3">
                                            <p:txEl>
                                              <p:pRg st="15" end="1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5" dur="80"/>
                                        <p:tgtEl>
                                          <p:spTgt spid="3">
                                            <p:txEl>
                                              <p:pRg st="15" end="15"/>
                                            </p:txEl>
                                          </p:spTgt>
                                        </p:tgtEl>
                                        <p:attrNameLst>
                                          <p:attrName>fillcolor</p:attrName>
                                        </p:attrNameLst>
                                      </p:cBhvr>
                                      <p:tavLst>
                                        <p:tav tm="0">
                                          <p:val>
                                            <p:clrVal>
                                              <a:schemeClr val="accent2"/>
                                            </p:clrVal>
                                          </p:val>
                                        </p:tav>
                                        <p:tav tm="50000">
                                          <p:val>
                                            <p:clrVal>
                                              <a:schemeClr val="hlink"/>
                                            </p:clrVal>
                                          </p:val>
                                        </p:tav>
                                      </p:tavLst>
                                    </p:anim>
                                    <p:set>
                                      <p:cBhvr>
                                        <p:cTn id="96" dur="80"/>
                                        <p:tgtEl>
                                          <p:spTgt spid="3">
                                            <p:txEl>
                                              <p:pRg st="15" end="1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lika 8" descr="tjurki.jpg">
            <a:extLst>
              <a:ext uri="{FF2B5EF4-FFF2-40B4-BE49-F238E27FC236}">
                <a16:creationId xmlns:a16="http://schemas.microsoft.com/office/drawing/2014/main" id="{F0DAE09F-9E2C-41BA-9872-9C4DDBAC43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3788" y="571500"/>
            <a:ext cx="2970212"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ED16E226-89D4-44A6-91D2-C0F3955EFF72}"/>
              </a:ext>
            </a:extLst>
          </p:cNvPr>
          <p:cNvSpPr>
            <a:spLocks noGrp="1"/>
          </p:cNvSpPr>
          <p:nvPr>
            <p:ph type="title"/>
          </p:nvPr>
        </p:nvSpPr>
        <p:spPr>
          <a:xfrm flipH="1" flipV="1">
            <a:off x="8686800" y="1096963"/>
            <a:ext cx="46038" cy="46037"/>
          </a:xfrm>
        </p:spPr>
        <p:txBody>
          <a:bodyPr>
            <a:normAutofit fontScale="90000"/>
          </a:bodyPr>
          <a:lstStyle/>
          <a:p>
            <a:pPr fontAlgn="auto">
              <a:spcAft>
                <a:spcPts val="0"/>
              </a:spcAft>
              <a:defRPr/>
            </a:pPr>
            <a:endParaRPr lang="sl-SI" dirty="0"/>
          </a:p>
        </p:txBody>
      </p:sp>
      <p:sp>
        <p:nvSpPr>
          <p:cNvPr id="3" name="Ograda vsebine 2">
            <a:extLst>
              <a:ext uri="{FF2B5EF4-FFF2-40B4-BE49-F238E27FC236}">
                <a16:creationId xmlns:a16="http://schemas.microsoft.com/office/drawing/2014/main" id="{8BB83495-5899-4C40-9378-12DF1F6FCAF7}"/>
              </a:ext>
            </a:extLst>
          </p:cNvPr>
          <p:cNvSpPr>
            <a:spLocks noGrp="1"/>
          </p:cNvSpPr>
          <p:nvPr>
            <p:ph idx="1"/>
          </p:nvPr>
        </p:nvSpPr>
        <p:spPr>
          <a:xfrm>
            <a:off x="457200" y="714375"/>
            <a:ext cx="8229600" cy="5859463"/>
          </a:xfrm>
        </p:spPr>
        <p:txBody>
          <a:bodyPr/>
          <a:lstStyle/>
          <a:p>
            <a:r>
              <a:rPr lang="sl-SI" altLang="sl-SI" sz="1400">
                <a:latin typeface="Century Gothic" panose="020B0502020202020204" pitchFamily="34" charset="0"/>
              </a:rPr>
              <a:t>Po letu 1469: </a:t>
            </a:r>
            <a:r>
              <a:rPr lang="sl-SI" altLang="sl-SI" sz="1400" b="1">
                <a:latin typeface="Century Gothic" panose="020B0502020202020204" pitchFamily="34" charset="0"/>
              </a:rPr>
              <a:t>siloviti turški vpadi na slovensko ozemlje</a:t>
            </a:r>
            <a:endParaRPr lang="sl-SI" altLang="sl-SI" sz="1400">
              <a:latin typeface="Century Gothic" panose="020B0502020202020204" pitchFamily="34" charset="0"/>
            </a:endParaRPr>
          </a:p>
          <a:p>
            <a:endParaRPr lang="sl-SI" altLang="sl-SI" sz="1400">
              <a:latin typeface="Century Gothic" panose="020B0502020202020204" pitchFamily="34" charset="0"/>
            </a:endParaRPr>
          </a:p>
          <a:p>
            <a:endParaRPr lang="sl-SI" altLang="sl-SI" sz="1400">
              <a:latin typeface="Century Gothic" panose="020B0502020202020204" pitchFamily="34" charset="0"/>
            </a:endParaRPr>
          </a:p>
          <a:p>
            <a:endParaRPr lang="sl-SI" altLang="sl-SI" sz="1400">
              <a:latin typeface="Century Gothic" panose="020B0502020202020204" pitchFamily="34" charset="0"/>
            </a:endParaRPr>
          </a:p>
          <a:p>
            <a:r>
              <a:rPr lang="sl-SI" altLang="sl-SI" sz="1400">
                <a:latin typeface="Century Gothic" panose="020B0502020202020204" pitchFamily="34" charset="0"/>
              </a:rPr>
              <a:t>Vdirali z močnimi in številnimi odredi konjenice</a:t>
            </a:r>
          </a:p>
          <a:p>
            <a:r>
              <a:rPr lang="sl-SI" altLang="sl-SI" sz="1400" b="1">
                <a:latin typeface="Century Gothic" panose="020B0502020202020204" pitchFamily="34" charset="0"/>
              </a:rPr>
              <a:t>Hitri, organizirani, nepričakovani napadi  </a:t>
            </a:r>
            <a:r>
              <a:rPr lang="sl-SI" altLang="sl-SI" sz="1400">
                <a:latin typeface="Century Gothic" panose="020B0502020202020204" pitchFamily="34" charset="0"/>
                <a:sym typeface="Wingdings" panose="05000000000000000000" pitchFamily="2" charset="2"/>
              </a:rPr>
              <a:t> ni se jih </a:t>
            </a:r>
            <a:r>
              <a:rPr lang="sl-SI" altLang="sl-SI" sz="1400">
                <a:latin typeface="Century Gothic" panose="020B0502020202020204" pitchFamily="34" charset="0"/>
              </a:rPr>
              <a:t>dalo dobro obraniti</a:t>
            </a:r>
          </a:p>
          <a:p>
            <a:r>
              <a:rPr lang="sl-SI" altLang="sl-SI" sz="1400">
                <a:latin typeface="Century Gothic" panose="020B0502020202020204" pitchFamily="34" charset="0"/>
              </a:rPr>
              <a:t>Usmerili so se v eno od dežel, ali več hkrati</a:t>
            </a:r>
          </a:p>
          <a:p>
            <a:endParaRPr lang="sl-SI" altLang="sl-SI" sz="1400">
              <a:latin typeface="Century Gothic" panose="020B0502020202020204" pitchFamily="34" charset="0"/>
            </a:endParaRPr>
          </a:p>
          <a:p>
            <a:r>
              <a:rPr lang="sl-SI" altLang="sl-SI" sz="1400">
                <a:latin typeface="Century Gothic" panose="020B0502020202020204" pitchFamily="34" charset="0"/>
              </a:rPr>
              <a:t>Upori Turkov 2x, 3x ali 4x letno</a:t>
            </a:r>
          </a:p>
          <a:p>
            <a:r>
              <a:rPr lang="sl-SI" altLang="sl-SI" sz="1400" b="1">
                <a:latin typeface="Century Gothic" panose="020B0502020202020204" pitchFamily="34" charset="0"/>
              </a:rPr>
              <a:t>Trajanje</a:t>
            </a:r>
            <a:r>
              <a:rPr lang="sl-SI" altLang="sl-SI" sz="1400">
                <a:latin typeface="Century Gothic" panose="020B0502020202020204" pitchFamily="34" charset="0"/>
              </a:rPr>
              <a:t> napadov: 2 tedna -1 mesec</a:t>
            </a:r>
          </a:p>
          <a:p>
            <a:r>
              <a:rPr lang="sl-SI" altLang="sl-SI" sz="1400">
                <a:latin typeface="Century Gothic" panose="020B0502020202020204" pitchFamily="34" charset="0"/>
              </a:rPr>
              <a:t>Kruti napadi: neusmiljeno so ubijali ljudi, kradli otroke, zasužnjevali, požigali mesta, posiljevali ženske …</a:t>
            </a:r>
          </a:p>
        </p:txBody>
      </p:sp>
      <p:cxnSp>
        <p:nvCxnSpPr>
          <p:cNvPr id="5" name="Raven puščični konektor 4">
            <a:extLst>
              <a:ext uri="{FF2B5EF4-FFF2-40B4-BE49-F238E27FC236}">
                <a16:creationId xmlns:a16="http://schemas.microsoft.com/office/drawing/2014/main" id="{B2DEB762-186A-409A-9503-1A32FECF674F}"/>
              </a:ext>
            </a:extLst>
          </p:cNvPr>
          <p:cNvCxnSpPr/>
          <p:nvPr/>
        </p:nvCxnSpPr>
        <p:spPr>
          <a:xfrm rot="5400000">
            <a:off x="2713832" y="1356519"/>
            <a:ext cx="571500" cy="1587"/>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0246" name="Slika 6" descr="turski_napad_na_vas_7.jpg">
            <a:extLst>
              <a:ext uri="{FF2B5EF4-FFF2-40B4-BE49-F238E27FC236}">
                <a16:creationId xmlns:a16="http://schemas.microsoft.com/office/drawing/2014/main" id="{D0BA514F-4E16-4E16-A314-67B82640BA64}"/>
              </a:ext>
            </a:extLst>
          </p:cNvPr>
          <p:cNvPicPr>
            <a:picLocks noChangeAspect="1"/>
          </p:cNvPicPr>
          <p:nvPr/>
        </p:nvPicPr>
        <p:blipFill>
          <a:blip r:embed="rId4">
            <a:extLst>
              <a:ext uri="{28A0092B-C50C-407E-A947-70E740481C1C}">
                <a14:useLocalDpi xmlns:a14="http://schemas.microsoft.com/office/drawing/2010/main" val="0"/>
              </a:ext>
            </a:extLst>
          </a:blip>
          <a:srcRect l="3134" t="1666" r="2853" b="8333"/>
          <a:stretch>
            <a:fillRect/>
          </a:stretch>
        </p:blipFill>
        <p:spPr bwMode="auto">
          <a:xfrm>
            <a:off x="4214813" y="3900488"/>
            <a:ext cx="4929187"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Slika 7" descr="turkkiii.jpg">
            <a:extLst>
              <a:ext uri="{FF2B5EF4-FFF2-40B4-BE49-F238E27FC236}">
                <a16:creationId xmlns:a16="http://schemas.microsoft.com/office/drawing/2014/main" id="{302BFF84-BF5B-4D8F-AC83-6EBCC77627F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911600"/>
            <a:ext cx="4214813"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nodeType="afterGroup">
                            <p:stCondLst>
                              <p:cond delay="196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96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19"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4" end="4"/>
                                            </p:txEl>
                                          </p:spTgt>
                                        </p:tgtEl>
                                        <p:attrNameLst>
                                          <p:attrName>fill.type</p:attrName>
                                        </p:attrNameLst>
                                      </p:cBhvr>
                                      <p:to>
                                        <p:strVal val="solid"/>
                                      </p:to>
                                    </p:set>
                                  </p:childTnLst>
                                </p:cTn>
                              </p:par>
                            </p:childTnLst>
                          </p:cTn>
                        </p:par>
                        <p:par>
                          <p:cTn id="22" fill="hold" nodeType="afterGroup">
                            <p:stCondLst>
                              <p:cond delay="468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25"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5" end="5"/>
                                            </p:txEl>
                                          </p:spTgt>
                                        </p:tgtEl>
                                        <p:attrNameLst>
                                          <p:attrName>fill.type</p:attrName>
                                        </p:attrNameLst>
                                      </p:cBhvr>
                                      <p:to>
                                        <p:strVal val="solid"/>
                                      </p:to>
                                    </p:set>
                                  </p:childTnLst>
                                </p:cTn>
                              </p:par>
                            </p:childTnLst>
                          </p:cTn>
                        </p:par>
                        <p:par>
                          <p:cTn id="28" fill="hold" nodeType="afterGroup">
                            <p:stCondLst>
                              <p:cond delay="724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1"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6" end="6"/>
                                            </p:txEl>
                                          </p:spTgt>
                                        </p:tgtEl>
                                        <p:attrNameLst>
                                          <p:attrName>fill.type</p:attrName>
                                        </p:attrNameLst>
                                      </p:cBhvr>
                                      <p:to>
                                        <p:strVal val="solid"/>
                                      </p:to>
                                    </p:set>
                                  </p:childTnLst>
                                </p:cTn>
                              </p:par>
                            </p:childTnLst>
                          </p:cTn>
                        </p:par>
                        <p:par>
                          <p:cTn id="34" fill="hold" nodeType="afterGroup">
                            <p:stCondLst>
                              <p:cond delay="872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37"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8" end="8"/>
                                            </p:txEl>
                                          </p:spTgt>
                                        </p:tgtEl>
                                        <p:attrNameLst>
                                          <p:attrName>fill.type</p:attrName>
                                        </p:attrNameLst>
                                      </p:cBhvr>
                                      <p:to>
                                        <p:strVal val="solid"/>
                                      </p:to>
                                    </p:set>
                                  </p:childTnLst>
                                </p:cTn>
                              </p:par>
                            </p:childTnLst>
                          </p:cTn>
                        </p:par>
                        <p:par>
                          <p:cTn id="40" fill="hold" nodeType="afterGroup">
                            <p:stCondLst>
                              <p:cond delay="980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3">
                                            <p:txEl>
                                              <p:pRg st="9" end="9"/>
                                            </p:txEl>
                                          </p:spTgt>
                                        </p:tgtEl>
                                        <p:attrNameLst>
                                          <p:attrName>style.visibility</p:attrName>
                                        </p:attrNameLst>
                                      </p:cBhvr>
                                      <p:to>
                                        <p:strVal val="visible"/>
                                      </p:to>
                                    </p:set>
                                    <p:anim calcmode="discrete" valueType="clr">
                                      <p:cBhvr override="childStyle">
                                        <p:cTn id="43" dur="80"/>
                                        <p:tgtEl>
                                          <p:spTgt spid="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
                                            <p:txEl>
                                              <p:pRg st="9" end="9"/>
                                            </p:txEl>
                                          </p:spTgt>
                                        </p:tgtEl>
                                        <p:attrNameLst>
                                          <p:attrName>fillcolor</p:attrName>
                                        </p:attrNameLst>
                                      </p:cBhvr>
                                      <p:tavLst>
                                        <p:tav tm="0">
                                          <p:val>
                                            <p:clrVal>
                                              <a:schemeClr val="accent2"/>
                                            </p:clrVal>
                                          </p:val>
                                        </p:tav>
                                        <p:tav tm="50000">
                                          <p:val>
                                            <p:clrVal>
                                              <a:schemeClr val="hlink"/>
                                            </p:clrVal>
                                          </p:val>
                                        </p:tav>
                                      </p:tavLst>
                                    </p:anim>
                                    <p:set>
                                      <p:cBhvr>
                                        <p:cTn id="45" dur="80"/>
                                        <p:tgtEl>
                                          <p:spTgt spid="3">
                                            <p:txEl>
                                              <p:pRg st="9" end="9"/>
                                            </p:txEl>
                                          </p:spTgt>
                                        </p:tgtEl>
                                        <p:attrNameLst>
                                          <p:attrName>fill.type</p:attrName>
                                        </p:attrNameLst>
                                      </p:cBhvr>
                                      <p:to>
                                        <p:strVal val="solid"/>
                                      </p:to>
                                    </p:set>
                                  </p:childTnLst>
                                </p:cTn>
                              </p:par>
                            </p:childTnLst>
                          </p:cTn>
                        </p:par>
                        <p:par>
                          <p:cTn id="46" fill="hold" nodeType="afterGroup">
                            <p:stCondLst>
                              <p:cond delay="11000"/>
                            </p:stCondLst>
                            <p:childTnLst>
                              <p:par>
                                <p:cTn id="47" presetID="27" presetClass="entr" presetSubtype="0" fill="hold" nodeType="afterEffect">
                                  <p:stCondLst>
                                    <p:cond delay="0"/>
                                  </p:stCondLst>
                                  <p:iterate type="lt">
                                    <p:tmPct val="50000"/>
                                  </p:iterate>
                                  <p:childTnLst>
                                    <p:set>
                                      <p:cBhvr>
                                        <p:cTn id="48"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49"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1FF386-4366-490D-9318-7F4BB13B1A88}"/>
              </a:ext>
            </a:extLst>
          </p:cNvPr>
          <p:cNvSpPr>
            <a:spLocks noGrp="1"/>
          </p:cNvSpPr>
          <p:nvPr>
            <p:ph type="title"/>
          </p:nvPr>
        </p:nvSpPr>
        <p:spPr>
          <a:xfrm>
            <a:off x="428625" y="642938"/>
            <a:ext cx="8229600" cy="1066800"/>
          </a:xfrm>
        </p:spPr>
        <p:txBody>
          <a:bodyPr>
            <a:normAutofit fontScale="90000"/>
          </a:bodyPr>
          <a:lstStyle/>
          <a:p>
            <a:pPr fontAlgn="auto">
              <a:spcAft>
                <a:spcPts val="0"/>
              </a:spcAft>
              <a:defRPr/>
            </a:pPr>
            <a:r>
              <a:rPr lang="sl-SI" dirty="0">
                <a:latin typeface="Century Gothic" pitchFamily="34" charset="0"/>
              </a:rPr>
              <a:t>OBRAMBA NA DEŽELAH IN V MESTIH</a:t>
            </a:r>
          </a:p>
        </p:txBody>
      </p:sp>
      <p:sp>
        <p:nvSpPr>
          <p:cNvPr id="3" name="Ograda vsebine 2">
            <a:extLst>
              <a:ext uri="{FF2B5EF4-FFF2-40B4-BE49-F238E27FC236}">
                <a16:creationId xmlns:a16="http://schemas.microsoft.com/office/drawing/2014/main" id="{05EA8659-DA71-4CCE-A13A-3006F6D9B107}"/>
              </a:ext>
            </a:extLst>
          </p:cNvPr>
          <p:cNvSpPr>
            <a:spLocks noGrp="1"/>
          </p:cNvSpPr>
          <p:nvPr>
            <p:ph idx="1"/>
          </p:nvPr>
        </p:nvSpPr>
        <p:spPr>
          <a:xfrm>
            <a:off x="457200" y="1928813"/>
            <a:ext cx="8229600" cy="4645025"/>
          </a:xfrm>
        </p:spPr>
        <p:txBody>
          <a:bodyPr/>
          <a:lstStyle/>
          <a:p>
            <a:r>
              <a:rPr lang="sl-SI" altLang="sl-SI" sz="1400" b="1">
                <a:latin typeface="Century Gothic" panose="020B0502020202020204" pitchFamily="34" charset="0"/>
              </a:rPr>
              <a:t>Dežele</a:t>
            </a:r>
            <a:r>
              <a:rPr lang="sl-SI" altLang="sl-SI" sz="1400">
                <a:latin typeface="Century Gothic" panose="020B0502020202020204" pitchFamily="34" charset="0"/>
              </a:rPr>
              <a:t> naj bi v manjši meri pred turškimi vpadi varovale: </a:t>
            </a:r>
          </a:p>
          <a:p>
            <a:pPr lvl="1"/>
            <a:r>
              <a:rPr lang="sl-SI" altLang="sl-SI" sz="1400">
                <a:solidFill>
                  <a:srgbClr val="EEC100"/>
                </a:solidFill>
                <a:latin typeface="Century Gothic" panose="020B0502020202020204" pitchFamily="34" charset="0"/>
              </a:rPr>
              <a:t>dolinske pregrade</a:t>
            </a:r>
          </a:p>
          <a:p>
            <a:pPr lvl="1"/>
            <a:r>
              <a:rPr lang="sl-SI" altLang="sl-SI" sz="1400">
                <a:solidFill>
                  <a:srgbClr val="EEC100"/>
                </a:solidFill>
                <a:latin typeface="Century Gothic" panose="020B0502020202020204" pitchFamily="34" charset="0"/>
              </a:rPr>
              <a:t>nasipi</a:t>
            </a:r>
          </a:p>
          <a:p>
            <a:pPr lvl="1"/>
            <a:r>
              <a:rPr lang="sl-SI" altLang="sl-SI" sz="1400">
                <a:solidFill>
                  <a:srgbClr val="EEC100"/>
                </a:solidFill>
                <a:latin typeface="Century Gothic" panose="020B0502020202020204" pitchFamily="34" charset="0"/>
              </a:rPr>
              <a:t>gozdne zaseke</a:t>
            </a:r>
          </a:p>
          <a:p>
            <a:pPr lvl="1"/>
            <a:endParaRPr lang="sl-SI" altLang="sl-SI" sz="1400">
              <a:solidFill>
                <a:srgbClr val="EEC100"/>
              </a:solidFill>
              <a:latin typeface="Century Gothic" panose="020B0502020202020204" pitchFamily="34" charset="0"/>
            </a:endParaRPr>
          </a:p>
          <a:p>
            <a:r>
              <a:rPr lang="sl-SI" altLang="sl-SI" sz="1400" b="1">
                <a:latin typeface="Century Gothic" panose="020B0502020202020204" pitchFamily="34" charset="0"/>
              </a:rPr>
              <a:t>Mesta</a:t>
            </a:r>
            <a:r>
              <a:rPr lang="sl-SI" altLang="sl-SI" sz="1400">
                <a:latin typeface="Century Gothic" panose="020B0502020202020204" pitchFamily="34" charset="0"/>
              </a:rPr>
              <a:t> so varovali </a:t>
            </a:r>
            <a:r>
              <a:rPr lang="sl-SI" altLang="sl-SI" sz="1400">
                <a:solidFill>
                  <a:srgbClr val="EEC100"/>
                </a:solidFill>
                <a:latin typeface="Century Gothic" panose="020B0502020202020204" pitchFamily="34" charset="0"/>
              </a:rPr>
              <a:t>trdni zidovi</a:t>
            </a:r>
            <a:endParaRPr lang="sl-SI" altLang="sl-SI" sz="1400">
              <a:latin typeface="Century Gothic" panose="020B0502020202020204" pitchFamily="34" charset="0"/>
            </a:endParaRPr>
          </a:p>
          <a:p>
            <a:r>
              <a:rPr lang="sl-SI" altLang="sl-SI" sz="1400">
                <a:latin typeface="Century Gothic" panose="020B0502020202020204" pitchFamily="34" charset="0"/>
              </a:rPr>
              <a:t>Večina mest je dobila preurejeno obzidje</a:t>
            </a:r>
          </a:p>
          <a:p>
            <a:r>
              <a:rPr lang="sl-SI" altLang="sl-SI" sz="1400">
                <a:latin typeface="Century Gothic" panose="020B0502020202020204" pitchFamily="34" charset="0"/>
              </a:rPr>
              <a:t>Nekateri bolj izpostavljeni kraji v bližini slovensko-hrvaške meje </a:t>
            </a:r>
          </a:p>
          <a:p>
            <a:pPr>
              <a:buFont typeface="Georgia" panose="02040502050405020303" pitchFamily="18" charset="0"/>
              <a:buNone/>
            </a:pPr>
            <a:r>
              <a:rPr lang="sl-SI" altLang="sl-SI" sz="1400">
                <a:latin typeface="Century Gothic" panose="020B0502020202020204" pitchFamily="34" charset="0"/>
              </a:rPr>
              <a:t>     so dobili </a:t>
            </a:r>
            <a:r>
              <a:rPr lang="sl-SI" altLang="sl-SI" sz="1400" b="1">
                <a:latin typeface="Century Gothic" panose="020B0502020202020204" pitchFamily="34" charset="0"/>
              </a:rPr>
              <a:t>pravico do obzidja </a:t>
            </a:r>
            <a:r>
              <a:rPr lang="sl-SI" altLang="sl-SI" sz="1400">
                <a:latin typeface="Century Gothic" panose="020B0502020202020204" pitchFamily="34" charset="0"/>
              </a:rPr>
              <a:t>(Kočevje, Lož, Krško, Višnja Gora)</a:t>
            </a:r>
          </a:p>
          <a:p>
            <a:pPr>
              <a:buFont typeface="Georgia" panose="02040502050405020303" pitchFamily="18" charset="0"/>
              <a:buNone/>
            </a:pPr>
            <a:endParaRPr lang="sl-SI" altLang="sl-SI" sz="1400">
              <a:latin typeface="Century Gothic" panose="020B0502020202020204" pitchFamily="34" charset="0"/>
            </a:endParaRPr>
          </a:p>
          <a:p>
            <a:r>
              <a:rPr lang="sl-SI" altLang="sl-SI" sz="1400">
                <a:latin typeface="Century Gothic" panose="020B0502020202020204" pitchFamily="34" charset="0"/>
              </a:rPr>
              <a:t>Kmetje so si zidali utrdbe, tako im. </a:t>
            </a:r>
            <a:r>
              <a:rPr lang="sl-SI" altLang="sl-SI" sz="1400" b="1">
                <a:latin typeface="Century Gothic" panose="020B0502020202020204" pitchFamily="34" charset="0"/>
              </a:rPr>
              <a:t>tabore</a:t>
            </a:r>
            <a:r>
              <a:rPr lang="sl-SI" altLang="sl-SI" sz="1400">
                <a:latin typeface="Century Gothic" panose="020B0502020202020204" pitchFamily="34" charset="0"/>
              </a:rPr>
              <a:t> </a:t>
            </a:r>
            <a:r>
              <a:rPr lang="sl-SI" altLang="sl-SI" sz="1400">
                <a:latin typeface="Century Gothic" panose="020B0502020202020204" pitchFamily="34" charset="0"/>
                <a:sym typeface="Wingdings" panose="05000000000000000000" pitchFamily="2" charset="2"/>
              </a:rPr>
              <a:t> 350 in izkopavali j</a:t>
            </a:r>
            <a:r>
              <a:rPr lang="sl-SI" altLang="sl-SI" sz="1400">
                <a:latin typeface="Century Gothic" panose="020B0502020202020204" pitchFamily="34" charset="0"/>
              </a:rPr>
              <a:t>ame </a:t>
            </a:r>
          </a:p>
          <a:p>
            <a:r>
              <a:rPr lang="sl-SI" altLang="sl-SI" sz="1400">
                <a:latin typeface="Century Gothic" panose="020B0502020202020204" pitchFamily="34" charset="0"/>
              </a:rPr>
              <a:t>Nekateri tabori so se tako razširili da so lahko sprejeli do 2000 ljudi</a:t>
            </a:r>
          </a:p>
          <a:p>
            <a:endParaRPr lang="sl-SI" altLang="sl-SI"/>
          </a:p>
        </p:txBody>
      </p:sp>
      <p:pic>
        <p:nvPicPr>
          <p:cNvPr id="4" name="Picture 3" descr="D:\Pictures\My Scans\2013-06 (jun)\scan0004.jpg">
            <a:extLst>
              <a:ext uri="{FF2B5EF4-FFF2-40B4-BE49-F238E27FC236}">
                <a16:creationId xmlns:a16="http://schemas.microsoft.com/office/drawing/2014/main" id="{CFC34F51-26C5-4F1B-93B7-30CB95250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883" t="12621" r="2444" b="66768"/>
          <a:stretch>
            <a:fillRect/>
          </a:stretch>
        </p:blipFill>
        <p:spPr bwMode="auto">
          <a:xfrm>
            <a:off x="5786438" y="1500188"/>
            <a:ext cx="2751137"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Pictures\My Scans\2013-06 (jun)\scan0003.jpg">
            <a:extLst>
              <a:ext uri="{FF2B5EF4-FFF2-40B4-BE49-F238E27FC236}">
                <a16:creationId xmlns:a16="http://schemas.microsoft.com/office/drawing/2014/main" id="{0768E190-F325-4E82-A915-1AD0BAA86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227" t="55624" r="44089" b="16666"/>
          <a:stretch>
            <a:fillRect/>
          </a:stretch>
        </p:blipFill>
        <p:spPr bwMode="auto">
          <a:xfrm>
            <a:off x="6786563" y="3786188"/>
            <a:ext cx="1857375"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lika 5" descr="turški vpadi.jpg">
            <a:extLst>
              <a:ext uri="{FF2B5EF4-FFF2-40B4-BE49-F238E27FC236}">
                <a16:creationId xmlns:a16="http://schemas.microsoft.com/office/drawing/2014/main" id="{78D82C82-0934-4C52-8BC9-2CC45EC429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5072063"/>
            <a:ext cx="207168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nodeType="afterGroup">
                            <p:stCondLst>
                              <p:cond delay="1040"/>
                            </p:stCondLst>
                            <p:childTnLst>
                              <p:par>
                                <p:cTn id="11" presetID="4"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par>
                          <p:cTn id="14" fill="hold" nodeType="afterGroup">
                            <p:stCondLst>
                              <p:cond delay="154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0" end="0"/>
                                            </p:txEl>
                                          </p:spTgt>
                                        </p:tgtEl>
                                        <p:attrNameLst>
                                          <p:attrName>fill.type</p:attrName>
                                        </p:attrNameLst>
                                      </p:cBhvr>
                                      <p:to>
                                        <p:strVal val="solid"/>
                                      </p:to>
                                    </p:set>
                                  </p:childTnLst>
                                </p:cTn>
                              </p:par>
                            </p:childTnLst>
                          </p:cTn>
                        </p:par>
                        <p:par>
                          <p:cTn id="20" fill="hold" nodeType="afterGroup">
                            <p:stCondLst>
                              <p:cond delay="35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3">
                                            <p:txEl>
                                              <p:pRg st="1" end="1"/>
                                            </p:txEl>
                                          </p:spTgt>
                                        </p:tgtEl>
                                        <p:attrNameLst>
                                          <p:attrName>fill.type</p:attrName>
                                        </p:attrNameLst>
                                      </p:cBhvr>
                                      <p:to>
                                        <p:strVal val="solid"/>
                                      </p:to>
                                    </p:set>
                                  </p:childTnLst>
                                </p:cTn>
                              </p:par>
                            </p:childTnLst>
                          </p:cTn>
                        </p:par>
                        <p:par>
                          <p:cTn id="26" fill="hold" nodeType="afterGroup">
                            <p:stCondLst>
                              <p:cond delay="418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3">
                                            <p:txEl>
                                              <p:pRg st="2" end="2"/>
                                            </p:txEl>
                                          </p:spTgt>
                                        </p:tgtEl>
                                        <p:attrNameLst>
                                          <p:attrName>fill.type</p:attrName>
                                        </p:attrNameLst>
                                      </p:cBhvr>
                                      <p:to>
                                        <p:strVal val="solid"/>
                                      </p:to>
                                    </p:set>
                                  </p:childTnLst>
                                </p:cTn>
                              </p:par>
                            </p:childTnLst>
                          </p:cTn>
                        </p:par>
                        <p:par>
                          <p:cTn id="32" fill="hold" nodeType="afterGroup">
                            <p:stCondLst>
                              <p:cond delay="446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5"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3" end="3"/>
                                            </p:txEl>
                                          </p:spTgt>
                                        </p:tgtEl>
                                        <p:attrNameLst>
                                          <p:attrName>fill.type</p:attrName>
                                        </p:attrNameLst>
                                      </p:cBhvr>
                                      <p:to>
                                        <p:strVal val="solid"/>
                                      </p:to>
                                    </p:set>
                                  </p:childTnLst>
                                </p:cTn>
                              </p:par>
                            </p:childTnLst>
                          </p:cTn>
                        </p:par>
                        <p:par>
                          <p:cTn id="38" fill="hold" nodeType="afterGroup">
                            <p:stCondLst>
                              <p:cond delay="4980"/>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1"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3" dur="80"/>
                                        <p:tgtEl>
                                          <p:spTgt spid="3">
                                            <p:txEl>
                                              <p:pRg st="5" end="5"/>
                                            </p:txEl>
                                          </p:spTgt>
                                        </p:tgtEl>
                                        <p:attrNameLst>
                                          <p:attrName>fill.type</p:attrName>
                                        </p:attrNameLst>
                                      </p:cBhvr>
                                      <p:to>
                                        <p:strVal val="solid"/>
                                      </p:to>
                                    </p:set>
                                  </p:childTnLst>
                                </p:cTn>
                              </p:par>
                            </p:childTnLst>
                          </p:cTn>
                        </p:par>
                        <p:par>
                          <p:cTn id="44" fill="hold" nodeType="afterGroup">
                            <p:stCondLst>
                              <p:cond delay="6060"/>
                            </p:stCondLst>
                            <p:childTnLst>
                              <p:par>
                                <p:cTn id="45" presetID="53"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nodeType="afterGroup">
                            <p:stCondLst>
                              <p:cond delay="6560"/>
                            </p:stCondLst>
                            <p:childTnLst>
                              <p:par>
                                <p:cTn id="51" presetID="27" presetClass="entr" presetSubtype="0" fill="hold" nodeType="afterEffect">
                                  <p:stCondLst>
                                    <p:cond delay="0"/>
                                  </p:stCondLst>
                                  <p:iterate type="lt">
                                    <p:tmPct val="50000"/>
                                  </p:iterate>
                                  <p:childTnLst>
                                    <p:set>
                                      <p:cBhvr>
                                        <p:cTn id="52"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53"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55" dur="80"/>
                                        <p:tgtEl>
                                          <p:spTgt spid="3">
                                            <p:txEl>
                                              <p:pRg st="6" end="6"/>
                                            </p:txEl>
                                          </p:spTgt>
                                        </p:tgtEl>
                                        <p:attrNameLst>
                                          <p:attrName>fill.type</p:attrName>
                                        </p:attrNameLst>
                                      </p:cBhvr>
                                      <p:to>
                                        <p:strVal val="solid"/>
                                      </p:to>
                                    </p:set>
                                  </p:childTnLst>
                                </p:cTn>
                              </p:par>
                            </p:childTnLst>
                          </p:cTn>
                        </p:par>
                        <p:par>
                          <p:cTn id="56" fill="hold" nodeType="afterGroup">
                            <p:stCondLst>
                              <p:cond delay="8000"/>
                            </p:stCondLst>
                            <p:childTnLst>
                              <p:par>
                                <p:cTn id="57" presetID="27" presetClass="entr" presetSubtype="0" fill="hold" nodeType="afterEffect">
                                  <p:stCondLst>
                                    <p:cond delay="0"/>
                                  </p:stCondLst>
                                  <p:iterate type="lt">
                                    <p:tmPct val="50000"/>
                                  </p:iterate>
                                  <p:childTnLst>
                                    <p:set>
                                      <p:cBhvr>
                                        <p:cTn id="58"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59"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61" dur="80"/>
                                        <p:tgtEl>
                                          <p:spTgt spid="3">
                                            <p:txEl>
                                              <p:pRg st="7" end="7"/>
                                            </p:txEl>
                                          </p:spTgt>
                                        </p:tgtEl>
                                        <p:attrNameLst>
                                          <p:attrName>fill.type</p:attrName>
                                        </p:attrNameLst>
                                      </p:cBhvr>
                                      <p:to>
                                        <p:strVal val="solid"/>
                                      </p:to>
                                    </p:set>
                                  </p:childTnLst>
                                </p:cTn>
                              </p:par>
                            </p:childTnLst>
                          </p:cTn>
                        </p:par>
                        <p:par>
                          <p:cTn id="62" fill="hold" nodeType="afterGroup">
                            <p:stCondLst>
                              <p:cond delay="10400"/>
                            </p:stCondLst>
                            <p:childTnLst>
                              <p:par>
                                <p:cTn id="63" presetID="27" presetClass="entr" presetSubtype="0" fill="hold" nodeType="afterEffect">
                                  <p:stCondLst>
                                    <p:cond delay="0"/>
                                  </p:stCondLst>
                                  <p:iterate type="lt">
                                    <p:tmPct val="50000"/>
                                  </p:iterate>
                                  <p:childTnLst>
                                    <p:set>
                                      <p:cBhvr>
                                        <p:cTn id="64"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65"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67" dur="80"/>
                                        <p:tgtEl>
                                          <p:spTgt spid="3">
                                            <p:txEl>
                                              <p:pRg st="8" end="8"/>
                                            </p:txEl>
                                          </p:spTgt>
                                        </p:tgtEl>
                                        <p:attrNameLst>
                                          <p:attrName>fill.type</p:attrName>
                                        </p:attrNameLst>
                                      </p:cBhvr>
                                      <p:to>
                                        <p:strVal val="solid"/>
                                      </p:to>
                                    </p:set>
                                  </p:childTnLst>
                                </p:cTn>
                              </p:par>
                            </p:childTnLst>
                          </p:cTn>
                        </p:par>
                        <p:par>
                          <p:cTn id="68" fill="hold" nodeType="afterGroup">
                            <p:stCondLst>
                              <p:cond delay="12600"/>
                            </p:stCondLst>
                            <p:childTnLst>
                              <p:par>
                                <p:cTn id="69" presetID="27" presetClass="entr" presetSubtype="0" fill="hold" nodeType="afterEffect">
                                  <p:stCondLst>
                                    <p:cond delay="0"/>
                                  </p:stCondLst>
                                  <p:iterate type="lt">
                                    <p:tmPct val="50000"/>
                                  </p:iterate>
                                  <p:childTnLst>
                                    <p:set>
                                      <p:cBhvr>
                                        <p:cTn id="70"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71"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73" dur="80"/>
                                        <p:tgtEl>
                                          <p:spTgt spid="3">
                                            <p:txEl>
                                              <p:pRg st="10" end="10"/>
                                            </p:txEl>
                                          </p:spTgt>
                                        </p:tgtEl>
                                        <p:attrNameLst>
                                          <p:attrName>fill.type</p:attrName>
                                        </p:attrNameLst>
                                      </p:cBhvr>
                                      <p:to>
                                        <p:strVal val="solid"/>
                                      </p:to>
                                    </p:set>
                                  </p:childTnLst>
                                </p:cTn>
                              </p:par>
                            </p:childTnLst>
                          </p:cTn>
                        </p:par>
                        <p:par>
                          <p:cTn id="74" fill="hold" nodeType="afterGroup">
                            <p:stCondLst>
                              <p:cond delay="14880"/>
                            </p:stCondLst>
                            <p:childTnLst>
                              <p:par>
                                <p:cTn id="75" presetID="24" presetClass="entr" presetSubtype="0"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 to="" calcmode="lin" valueType="num">
                                      <p:cBhvr>
                                        <p:cTn id="77" dur="1" fill="hold"/>
                                        <p:tgtEl>
                                          <p:spTgt spid="5"/>
                                        </p:tgtEl>
                                        <p:attrNameLst>
                                          <p:attrName/>
                                        </p:attrNameLst>
                                      </p:cBhvr>
                                    </p:anim>
                                  </p:childTnLst>
                                </p:cTn>
                              </p:par>
                            </p:childTnLst>
                          </p:cTn>
                        </p:par>
                        <p:par>
                          <p:cTn id="78" fill="hold" nodeType="afterGroup">
                            <p:stCondLst>
                              <p:cond delay="14880"/>
                            </p:stCondLst>
                            <p:childTnLst>
                              <p:par>
                                <p:cTn id="79" presetID="27" presetClass="entr" presetSubtype="0" fill="hold" nodeType="afterEffect">
                                  <p:stCondLst>
                                    <p:cond delay="0"/>
                                  </p:stCondLst>
                                  <p:iterate type="lt">
                                    <p:tmPct val="50000"/>
                                  </p:iterate>
                                  <p:childTnLst>
                                    <p:set>
                                      <p:cBhvr>
                                        <p:cTn id="80" dur="1" fill="hold">
                                          <p:stCondLst>
                                            <p:cond delay="0"/>
                                          </p:stCondLst>
                                        </p:cTn>
                                        <p:tgtEl>
                                          <p:spTgt spid="3">
                                            <p:txEl>
                                              <p:pRg st="11" end="11"/>
                                            </p:txEl>
                                          </p:spTgt>
                                        </p:tgtEl>
                                        <p:attrNameLst>
                                          <p:attrName>style.visibility</p:attrName>
                                        </p:attrNameLst>
                                      </p:cBhvr>
                                      <p:to>
                                        <p:strVal val="visible"/>
                                      </p:to>
                                    </p:set>
                                    <p:anim calcmode="discrete" valueType="clr">
                                      <p:cBhvr override="childStyle">
                                        <p:cTn id="81" dur="80"/>
                                        <p:tgtEl>
                                          <p:spTgt spid="3">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3">
                                            <p:txEl>
                                              <p:pRg st="11" end="11"/>
                                            </p:txEl>
                                          </p:spTgt>
                                        </p:tgtEl>
                                        <p:attrNameLst>
                                          <p:attrName>fillcolor</p:attrName>
                                        </p:attrNameLst>
                                      </p:cBhvr>
                                      <p:tavLst>
                                        <p:tav tm="0">
                                          <p:val>
                                            <p:clrVal>
                                              <a:schemeClr val="accent2"/>
                                            </p:clrVal>
                                          </p:val>
                                        </p:tav>
                                        <p:tav tm="50000">
                                          <p:val>
                                            <p:clrVal>
                                              <a:schemeClr val="hlink"/>
                                            </p:clrVal>
                                          </p:val>
                                        </p:tav>
                                      </p:tavLst>
                                    </p:anim>
                                    <p:set>
                                      <p:cBhvr>
                                        <p:cTn id="83" dur="80"/>
                                        <p:tgtEl>
                                          <p:spTgt spid="3">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lika 5" descr="oprava.jpg">
            <a:extLst>
              <a:ext uri="{FF2B5EF4-FFF2-40B4-BE49-F238E27FC236}">
                <a16:creationId xmlns:a16="http://schemas.microsoft.com/office/drawing/2014/main" id="{88E69C7F-E92D-488E-9ECF-351E0FD08B68}"/>
              </a:ext>
            </a:extLst>
          </p:cNvPr>
          <p:cNvPicPr>
            <a:picLocks noChangeAspect="1"/>
          </p:cNvPicPr>
          <p:nvPr/>
        </p:nvPicPr>
        <p:blipFill>
          <a:blip r:embed="rId3">
            <a:extLst>
              <a:ext uri="{28A0092B-C50C-407E-A947-70E740481C1C}">
                <a14:useLocalDpi xmlns:a14="http://schemas.microsoft.com/office/drawing/2010/main" val="0"/>
              </a:ext>
            </a:extLst>
          </a:blip>
          <a:srcRect l="4021" t="2069" r="3526" b="2757"/>
          <a:stretch>
            <a:fillRect/>
          </a:stretch>
        </p:blipFill>
        <p:spPr bwMode="auto">
          <a:xfrm>
            <a:off x="7072313" y="3286125"/>
            <a:ext cx="164306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ACF8CA64-FC01-46F9-AE19-FA860CA248FE}"/>
              </a:ext>
            </a:extLst>
          </p:cNvPr>
          <p:cNvSpPr>
            <a:spLocks noGrp="1"/>
          </p:cNvSpPr>
          <p:nvPr>
            <p:ph type="title"/>
          </p:nvPr>
        </p:nvSpPr>
        <p:spPr>
          <a:xfrm>
            <a:off x="8640763" y="1143000"/>
            <a:ext cx="46037" cy="71438"/>
          </a:xfrm>
        </p:spPr>
        <p:txBody>
          <a:bodyPr>
            <a:normAutofit fontScale="90000"/>
          </a:bodyPr>
          <a:lstStyle/>
          <a:p>
            <a:pPr fontAlgn="auto">
              <a:spcAft>
                <a:spcPts val="0"/>
              </a:spcAft>
              <a:defRPr/>
            </a:pPr>
            <a:endParaRPr lang="sl-SI" dirty="0"/>
          </a:p>
        </p:txBody>
      </p:sp>
      <p:sp>
        <p:nvSpPr>
          <p:cNvPr id="3" name="Ograda vsebine 2">
            <a:extLst>
              <a:ext uri="{FF2B5EF4-FFF2-40B4-BE49-F238E27FC236}">
                <a16:creationId xmlns:a16="http://schemas.microsoft.com/office/drawing/2014/main" id="{6330D880-F5E5-4F7C-A7B4-D8812CC26DA5}"/>
              </a:ext>
            </a:extLst>
          </p:cNvPr>
          <p:cNvSpPr>
            <a:spLocks noGrp="1"/>
          </p:cNvSpPr>
          <p:nvPr>
            <p:ph idx="1"/>
          </p:nvPr>
        </p:nvSpPr>
        <p:spPr>
          <a:xfrm>
            <a:off x="457200" y="1000125"/>
            <a:ext cx="8229600" cy="5573713"/>
          </a:xfrm>
        </p:spPr>
        <p:txBody>
          <a:bodyPr/>
          <a:lstStyle/>
          <a:p>
            <a:r>
              <a:rPr lang="sl-SI" altLang="sl-SI" sz="1400">
                <a:latin typeface="Century Gothic" panose="020B0502020202020204" pitchFamily="34" charset="0"/>
              </a:rPr>
              <a:t>Konec 15.st. </a:t>
            </a:r>
            <a:r>
              <a:rPr lang="sl-SI" altLang="sl-SI" sz="1400">
                <a:latin typeface="Century Gothic" panose="020B0502020202020204" pitchFamily="34" charset="0"/>
                <a:sym typeface="Wingdings" panose="05000000000000000000" pitchFamily="2" charset="2"/>
              </a:rPr>
              <a:t> redčenje Turških vpadov</a:t>
            </a:r>
          </a:p>
          <a:p>
            <a:r>
              <a:rPr lang="sl-SI" altLang="sl-SI" sz="1400">
                <a:latin typeface="Century Gothic" panose="020B0502020202020204" pitchFamily="34" charset="0"/>
              </a:rPr>
              <a:t>Spet okrepili v letih 1522-40</a:t>
            </a:r>
          </a:p>
          <a:p>
            <a:endParaRPr lang="sl-SI" altLang="sl-SI" sz="1400">
              <a:latin typeface="Century Gothic" panose="020B0502020202020204" pitchFamily="34" charset="0"/>
            </a:endParaRPr>
          </a:p>
          <a:p>
            <a:endParaRPr lang="sl-SI" altLang="sl-SI" sz="1400">
              <a:latin typeface="Century Gothic" panose="020B0502020202020204" pitchFamily="34" charset="0"/>
            </a:endParaRPr>
          </a:p>
          <a:p>
            <a:r>
              <a:rPr lang="sl-SI" altLang="sl-SI" sz="1400">
                <a:latin typeface="Century Gothic" panose="020B0502020202020204" pitchFamily="34" charset="0"/>
              </a:rPr>
              <a:t>Obdobje vpadov povezano z osvajalskimi težnjami sultana </a:t>
            </a:r>
            <a:r>
              <a:rPr lang="sl-SI" altLang="sl-SI" sz="1400" b="1">
                <a:latin typeface="Century Gothic" panose="020B0502020202020204" pitchFamily="34" charset="0"/>
              </a:rPr>
              <a:t>Sulejmana Veličastnega </a:t>
            </a:r>
            <a:r>
              <a:rPr lang="sl-SI" altLang="sl-SI" sz="1400">
                <a:latin typeface="Century Gothic" panose="020B0502020202020204" pitchFamily="34" charset="0"/>
              </a:rPr>
              <a:t>(prizadeval zavzeti Dunaj)</a:t>
            </a:r>
          </a:p>
          <a:p>
            <a:endParaRPr lang="sl-SI" altLang="sl-SI" sz="1400">
              <a:latin typeface="Century Gothic" panose="020B0502020202020204" pitchFamily="34" charset="0"/>
            </a:endParaRPr>
          </a:p>
          <a:p>
            <a:endParaRPr lang="sl-SI" altLang="sl-SI" sz="1400">
              <a:latin typeface="Century Gothic" panose="020B0502020202020204" pitchFamily="34" charset="0"/>
            </a:endParaRPr>
          </a:p>
          <a:p>
            <a:r>
              <a:rPr lang="sl-SI" altLang="sl-SI" sz="1400">
                <a:latin typeface="Century Gothic" panose="020B0502020202020204" pitchFamily="34" charset="0"/>
              </a:rPr>
              <a:t>ENA IZMED POSLEDIC TURŠKIH VPADOV:  </a:t>
            </a:r>
            <a:r>
              <a:rPr lang="sl-SI" altLang="sl-SI" sz="1400" b="1">
                <a:latin typeface="Century Gothic" panose="020B0502020202020204" pitchFamily="34" charset="0"/>
              </a:rPr>
              <a:t>priseljevanje uskokov</a:t>
            </a:r>
            <a:r>
              <a:rPr lang="sl-SI" altLang="sl-SI" sz="1400">
                <a:latin typeface="Century Gothic" panose="020B0502020202020204" pitchFamily="34" charset="0"/>
              </a:rPr>
              <a:t> v 20. in 30. letih </a:t>
            </a:r>
          </a:p>
          <a:p>
            <a:pPr>
              <a:buFont typeface="Georgia" panose="02040502050405020303" pitchFamily="18" charset="0"/>
              <a:buNone/>
            </a:pPr>
            <a:r>
              <a:rPr lang="sl-SI" altLang="sl-SI" sz="1400">
                <a:latin typeface="Century Gothic" panose="020B0502020202020204" pitchFamily="34" charset="0"/>
              </a:rPr>
              <a:t>      16. stoletja  na slovensko ozemlje</a:t>
            </a:r>
          </a:p>
          <a:p>
            <a:endParaRPr lang="sl-SI" altLang="sl-SI"/>
          </a:p>
        </p:txBody>
      </p:sp>
      <p:cxnSp>
        <p:nvCxnSpPr>
          <p:cNvPr id="5" name="Raven puščični konektor 4">
            <a:extLst>
              <a:ext uri="{FF2B5EF4-FFF2-40B4-BE49-F238E27FC236}">
                <a16:creationId xmlns:a16="http://schemas.microsoft.com/office/drawing/2014/main" id="{AEA07784-91BB-4497-8230-C56D2C067162}"/>
              </a:ext>
            </a:extLst>
          </p:cNvPr>
          <p:cNvCxnSpPr/>
          <p:nvPr/>
        </p:nvCxnSpPr>
        <p:spPr>
          <a:xfrm rot="5400000">
            <a:off x="2643981" y="1785144"/>
            <a:ext cx="427038"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2294" name="Slika 7" descr="sulejman.jpg">
            <a:extLst>
              <a:ext uri="{FF2B5EF4-FFF2-40B4-BE49-F238E27FC236}">
                <a16:creationId xmlns:a16="http://schemas.microsoft.com/office/drawing/2014/main" id="{0875AB28-C006-4465-8DF0-B6AFC1B413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3500438"/>
            <a:ext cx="2500312"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Slika 8" descr="uskokw.jpg">
            <a:extLst>
              <a:ext uri="{FF2B5EF4-FFF2-40B4-BE49-F238E27FC236}">
                <a16:creationId xmlns:a16="http://schemas.microsoft.com/office/drawing/2014/main" id="{71B69802-7389-454A-8B32-993E81294AA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714750"/>
            <a:ext cx="3205163"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nodeType="afterGroup">
                            <p:stCondLst>
                              <p:cond delay="136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nodeType="afterGroup">
                            <p:stCondLst>
                              <p:cond delay="24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40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4" end="4"/>
                                            </p:txEl>
                                          </p:spTgt>
                                        </p:tgtEl>
                                        <p:attrNameLst>
                                          <p:attrName>fill.type</p:attrName>
                                        </p:attrNameLst>
                                      </p:cBhvr>
                                      <p:to>
                                        <p:strVal val="solid"/>
                                      </p:to>
                                    </p:set>
                                  </p:childTnLst>
                                </p:cTn>
                              </p:par>
                            </p:childTnLst>
                          </p:cTn>
                        </p:par>
                        <p:par>
                          <p:cTn id="28" fill="hold" nodeType="afterGroup">
                            <p:stCondLst>
                              <p:cond delay="720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31"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7" end="7"/>
                                            </p:txEl>
                                          </p:spTgt>
                                        </p:tgtEl>
                                        <p:attrNameLst>
                                          <p:attrName>fill.type</p:attrName>
                                        </p:attrNameLst>
                                      </p:cBhvr>
                                      <p:to>
                                        <p:strVal val="solid"/>
                                      </p:to>
                                    </p:set>
                                  </p:childTnLst>
                                </p:cTn>
                              </p:par>
                            </p:childTnLst>
                          </p:cTn>
                        </p:par>
                        <p:par>
                          <p:cTn id="34" fill="hold" nodeType="afterGroup">
                            <p:stCondLst>
                              <p:cond delay="98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37"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D:\Pictures\My Scans\2013-06 (jun)\scan0004.jpg">
            <a:extLst>
              <a:ext uri="{FF2B5EF4-FFF2-40B4-BE49-F238E27FC236}">
                <a16:creationId xmlns:a16="http://schemas.microsoft.com/office/drawing/2014/main" id="{93EA0F8A-F37E-4FFF-AE76-F85E75B40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740" t="27130" r="40150" b="64894"/>
          <a:stretch>
            <a:fillRect/>
          </a:stretch>
        </p:blipFill>
        <p:spPr bwMode="auto">
          <a:xfrm>
            <a:off x="5000625" y="2500313"/>
            <a:ext cx="15716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28D1000B-0C01-43FD-8079-6F3906998653}"/>
              </a:ext>
            </a:extLst>
          </p:cNvPr>
          <p:cNvSpPr>
            <a:spLocks noGrp="1"/>
          </p:cNvSpPr>
          <p:nvPr>
            <p:ph type="title"/>
          </p:nvPr>
        </p:nvSpPr>
        <p:spPr>
          <a:xfrm>
            <a:off x="428625" y="642938"/>
            <a:ext cx="8229600" cy="1066800"/>
          </a:xfrm>
        </p:spPr>
        <p:txBody>
          <a:bodyPr/>
          <a:lstStyle/>
          <a:p>
            <a:r>
              <a:rPr lang="sl-SI" altLang="sl-SI">
                <a:latin typeface="Century Gothic" panose="020B0502020202020204" pitchFamily="34" charset="0"/>
              </a:rPr>
              <a:t>USKOKI</a:t>
            </a:r>
          </a:p>
        </p:txBody>
      </p:sp>
      <p:sp>
        <p:nvSpPr>
          <p:cNvPr id="3" name="Ograda vsebine 2">
            <a:extLst>
              <a:ext uri="{FF2B5EF4-FFF2-40B4-BE49-F238E27FC236}">
                <a16:creationId xmlns:a16="http://schemas.microsoft.com/office/drawing/2014/main" id="{D72AA5B0-906F-4ECC-83B7-3B18173B60B1}"/>
              </a:ext>
            </a:extLst>
          </p:cNvPr>
          <p:cNvSpPr>
            <a:spLocks noGrp="1"/>
          </p:cNvSpPr>
          <p:nvPr>
            <p:ph idx="1"/>
          </p:nvPr>
        </p:nvSpPr>
        <p:spPr>
          <a:xfrm>
            <a:off x="457200" y="1785938"/>
            <a:ext cx="8229600" cy="4787900"/>
          </a:xfrm>
        </p:spPr>
        <p:txBody>
          <a:bodyPr/>
          <a:lstStyle/>
          <a:p>
            <a:r>
              <a:rPr lang="sl-SI" altLang="sl-SI" sz="1400">
                <a:latin typeface="Century Gothic" panose="020B0502020202020204" pitchFamily="34" charset="0"/>
              </a:rPr>
              <a:t>Begunci pred Turki</a:t>
            </a:r>
          </a:p>
          <a:p>
            <a:r>
              <a:rPr lang="sl-SI" altLang="sl-SI" sz="1400">
                <a:latin typeface="Century Gothic" panose="020B0502020202020204" pitchFamily="34" charset="0"/>
              </a:rPr>
              <a:t>Večina jih je prišla iz balkanskih narodov</a:t>
            </a:r>
          </a:p>
          <a:p>
            <a:r>
              <a:rPr lang="sl-SI" altLang="sl-SI" sz="1400">
                <a:latin typeface="Century Gothic" panose="020B0502020202020204" pitchFamily="34" charset="0"/>
              </a:rPr>
              <a:t>K nam prihajajo iz JV </a:t>
            </a:r>
            <a:r>
              <a:rPr lang="sl-SI" altLang="sl-SI" sz="1400">
                <a:latin typeface="Century Gothic" panose="020B0502020202020204" pitchFamily="34" charset="0"/>
                <a:sym typeface="Wingdings" panose="05000000000000000000" pitchFamily="2" charset="2"/>
              </a:rPr>
              <a:t></a:t>
            </a:r>
            <a:r>
              <a:rPr lang="sl-SI" altLang="sl-SI" sz="1400">
                <a:latin typeface="Century Gothic" panose="020B0502020202020204" pitchFamily="34" charset="0"/>
              </a:rPr>
              <a:t> SZ</a:t>
            </a:r>
          </a:p>
          <a:p>
            <a:r>
              <a:rPr lang="sl-SI" altLang="sl-SI" sz="1400">
                <a:latin typeface="Century Gothic" panose="020B0502020202020204" pitchFamily="34" charset="0"/>
              </a:rPr>
              <a:t>So večinoma pravoslavne vere</a:t>
            </a:r>
            <a:r>
              <a:rPr lang="sl-SI" altLang="sl-SI" sz="1400" b="1">
                <a:latin typeface="Century Gothic" panose="020B0502020202020204" pitchFamily="34" charset="0"/>
              </a:rPr>
              <a:t> </a:t>
            </a:r>
          </a:p>
          <a:p>
            <a:r>
              <a:rPr lang="sl-SI" altLang="sl-SI" sz="1400">
                <a:latin typeface="Century Gothic" panose="020B0502020202020204" pitchFamily="34" charset="0"/>
              </a:rPr>
              <a:t>Živeli na območju Vojne Krajine</a:t>
            </a:r>
          </a:p>
          <a:p>
            <a:endParaRPr lang="sl-SI" altLang="sl-SI" sz="1400">
              <a:latin typeface="Century Gothic" panose="020B0502020202020204" pitchFamily="34" charset="0"/>
            </a:endParaRPr>
          </a:p>
          <a:p>
            <a:endParaRPr lang="sl-SI" altLang="sl-SI" sz="1400">
              <a:latin typeface="Century Gothic" panose="020B0502020202020204" pitchFamily="34" charset="0"/>
            </a:endParaRPr>
          </a:p>
          <a:p>
            <a:r>
              <a:rPr lang="sl-SI" altLang="sl-SI" sz="1400">
                <a:latin typeface="Century Gothic" panose="020B0502020202020204" pitchFamily="34" charset="0"/>
              </a:rPr>
              <a:t>V zameno za svobodo, hrano in zemljo </a:t>
            </a:r>
            <a:r>
              <a:rPr lang="sl-SI" altLang="sl-SI" sz="1400" b="1">
                <a:latin typeface="Century Gothic" panose="020B0502020202020204" pitchFamily="34" charset="0"/>
              </a:rPr>
              <a:t>branili ozemlje </a:t>
            </a:r>
          </a:p>
          <a:p>
            <a:pPr>
              <a:buFont typeface="Georgia" panose="02040502050405020303" pitchFamily="18" charset="0"/>
              <a:buNone/>
            </a:pPr>
            <a:r>
              <a:rPr lang="sl-SI" altLang="sl-SI" sz="1400" b="1">
                <a:latin typeface="Century Gothic" panose="020B0502020202020204" pitchFamily="34" charset="0"/>
              </a:rPr>
              <a:t>      Slovenije in Avstrijskega cesarstva pred vpadi Turkov</a:t>
            </a:r>
            <a:endParaRPr lang="sl-SI" altLang="sl-SI" sz="1400">
              <a:latin typeface="Century Gothic" panose="020B0502020202020204" pitchFamily="34" charset="0"/>
            </a:endParaRPr>
          </a:p>
          <a:p>
            <a:endParaRPr lang="sl-SI" altLang="sl-SI" sz="1400">
              <a:latin typeface="Century Gothic" panose="020B0502020202020204" pitchFamily="34" charset="0"/>
            </a:endParaRPr>
          </a:p>
          <a:p>
            <a:r>
              <a:rPr lang="sl-SI" altLang="sl-SI" sz="1400">
                <a:latin typeface="Century Gothic" panose="020B0502020202020204" pitchFamily="34" charset="0"/>
              </a:rPr>
              <a:t>Naselili na J Štajersko, Notranjsko, Kras, Furlaniji in Žumbrek</a:t>
            </a:r>
          </a:p>
          <a:p>
            <a:r>
              <a:rPr lang="sl-SI" altLang="sl-SI" sz="1400">
                <a:latin typeface="Century Gothic" panose="020B0502020202020204" pitchFamily="34" charset="0"/>
              </a:rPr>
              <a:t>Poseljevali v zapuščena območja</a:t>
            </a:r>
          </a:p>
          <a:p>
            <a:r>
              <a:rPr lang="sl-SI" altLang="sl-SI" sz="1400">
                <a:latin typeface="Century Gothic" panose="020B0502020202020204" pitchFamily="34" charset="0"/>
              </a:rPr>
              <a:t>Bili oboroženi dan in noč</a:t>
            </a:r>
          </a:p>
          <a:p>
            <a:r>
              <a:rPr lang="sl-SI" altLang="sl-SI" sz="1400">
                <a:latin typeface="Century Gothic" panose="020B0502020202020204" pitchFamily="34" charset="0"/>
              </a:rPr>
              <a:t>Celo, ko so delali na poljih so bili oboroženi in pripravljeni </a:t>
            </a:r>
          </a:p>
          <a:p>
            <a:pPr>
              <a:buFont typeface="Georgia" panose="02040502050405020303" pitchFamily="18" charset="0"/>
              <a:buNone/>
            </a:pPr>
            <a:r>
              <a:rPr lang="sl-SI" altLang="sl-SI" sz="1400">
                <a:latin typeface="Century Gothic" panose="020B0502020202020204" pitchFamily="34" charset="0"/>
              </a:rPr>
              <a:t>      na bitko s Turki</a:t>
            </a:r>
          </a:p>
          <a:p>
            <a:endParaRPr lang="sl-SI" altLang="sl-SI"/>
          </a:p>
        </p:txBody>
      </p:sp>
      <p:cxnSp>
        <p:nvCxnSpPr>
          <p:cNvPr id="5" name="Raven puščični konektor 4">
            <a:extLst>
              <a:ext uri="{FF2B5EF4-FFF2-40B4-BE49-F238E27FC236}">
                <a16:creationId xmlns:a16="http://schemas.microsoft.com/office/drawing/2014/main" id="{A3AA73CA-4AAC-414C-AA3D-498AADDE0530}"/>
              </a:ext>
            </a:extLst>
          </p:cNvPr>
          <p:cNvCxnSpPr/>
          <p:nvPr/>
        </p:nvCxnSpPr>
        <p:spPr>
          <a:xfrm rot="5400000">
            <a:off x="1107282" y="3321844"/>
            <a:ext cx="500062"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3318" name="Picture 2" descr="D:\Pictures\My Scans\2013-06 (jun)\scan0004.jpg">
            <a:extLst>
              <a:ext uri="{FF2B5EF4-FFF2-40B4-BE49-F238E27FC236}">
                <a16:creationId xmlns:a16="http://schemas.microsoft.com/office/drawing/2014/main" id="{74CCF2DE-381A-4DDA-9E3E-844CE0975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0243" r="59985" b="4712"/>
          <a:stretch>
            <a:fillRect/>
          </a:stretch>
        </p:blipFill>
        <p:spPr bwMode="auto">
          <a:xfrm>
            <a:off x="4929188" y="1071563"/>
            <a:ext cx="2786062"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Slika 17" descr="uskok.jpg">
            <a:extLst>
              <a:ext uri="{FF2B5EF4-FFF2-40B4-BE49-F238E27FC236}">
                <a16:creationId xmlns:a16="http://schemas.microsoft.com/office/drawing/2014/main" id="{B66B3AA5-C364-48C7-8905-E5F465F731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3357563"/>
            <a:ext cx="2251075"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nodeType="afterGroup">
                            <p:stCondLst>
                              <p:cond delay="2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par>
                          <p:cTn id="16" fill="hold" nodeType="afterGroup">
                            <p:stCondLst>
                              <p:cond delay="96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par>
                          <p:cTn id="22" fill="hold" nodeType="afterGroup">
                            <p:stCondLst>
                              <p:cond delay="24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2" end="2"/>
                                            </p:txEl>
                                          </p:spTgt>
                                        </p:tgtEl>
                                        <p:attrNameLst>
                                          <p:attrName>fill.type</p:attrName>
                                        </p:attrNameLst>
                                      </p:cBhvr>
                                      <p:to>
                                        <p:strVal val="solid"/>
                                      </p:to>
                                    </p:set>
                                  </p:childTnLst>
                                </p:cTn>
                              </p:par>
                            </p:childTnLst>
                          </p:cTn>
                        </p:par>
                        <p:par>
                          <p:cTn id="28" fill="hold" nodeType="afterGroup">
                            <p:stCondLst>
                              <p:cond delay="328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1"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3" end="3"/>
                                            </p:txEl>
                                          </p:spTgt>
                                        </p:tgtEl>
                                        <p:attrNameLst>
                                          <p:attrName>fill.type</p:attrName>
                                        </p:attrNameLst>
                                      </p:cBhvr>
                                      <p:to>
                                        <p:strVal val="solid"/>
                                      </p:to>
                                    </p:set>
                                  </p:childTnLst>
                                </p:cTn>
                              </p:par>
                            </p:childTnLst>
                          </p:cTn>
                        </p:par>
                        <p:par>
                          <p:cTn id="34" fill="hold" nodeType="afterGroup">
                            <p:stCondLst>
                              <p:cond delay="432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7"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4" end="4"/>
                                            </p:txEl>
                                          </p:spTgt>
                                        </p:tgtEl>
                                        <p:attrNameLst>
                                          <p:attrName>fill.type</p:attrName>
                                        </p:attrNameLst>
                                      </p:cBhvr>
                                      <p:to>
                                        <p:strVal val="solid"/>
                                      </p:to>
                                    </p:set>
                                  </p:childTnLst>
                                </p:cTn>
                              </p:par>
                            </p:childTnLst>
                          </p:cTn>
                        </p:par>
                        <p:par>
                          <p:cTn id="40" fill="hold" nodeType="afterGroup">
                            <p:stCondLst>
                              <p:cond delay="5440"/>
                            </p:stCondLst>
                            <p:childTnLst>
                              <p:par>
                                <p:cTn id="41" presetID="47"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6440"/>
                            </p:stCondLst>
                            <p:childTnLst>
                              <p:par>
                                <p:cTn id="47" presetID="27" presetClass="entr" presetSubtype="0" fill="hold" nodeType="afterEffect">
                                  <p:stCondLst>
                                    <p:cond delay="0"/>
                                  </p:stCondLst>
                                  <p:iterate type="lt">
                                    <p:tmPct val="50000"/>
                                  </p:iterate>
                                  <p:childTnLst>
                                    <p:set>
                                      <p:cBhvr>
                                        <p:cTn id="48"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49"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7" end="7"/>
                                            </p:txEl>
                                          </p:spTgt>
                                        </p:tgtEl>
                                        <p:attrNameLst>
                                          <p:attrName>fill.type</p:attrName>
                                        </p:attrNameLst>
                                      </p:cBhvr>
                                      <p:to>
                                        <p:strVal val="solid"/>
                                      </p:to>
                                    </p:set>
                                  </p:childTnLst>
                                </p:cTn>
                              </p:par>
                            </p:childTnLst>
                          </p:cTn>
                        </p:par>
                        <p:par>
                          <p:cTn id="52" fill="hold" nodeType="afterGroup">
                            <p:stCondLst>
                              <p:cond delay="8240"/>
                            </p:stCondLst>
                            <p:childTnLst>
                              <p:par>
                                <p:cTn id="53" presetID="27" presetClass="entr" presetSubtype="0" fill="hold" nodeType="afterEffect">
                                  <p:stCondLst>
                                    <p:cond delay="0"/>
                                  </p:stCondLst>
                                  <p:iterate type="lt">
                                    <p:tmPct val="50000"/>
                                  </p:iterate>
                                  <p:childTnLst>
                                    <p:set>
                                      <p:cBhvr>
                                        <p:cTn id="54"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55"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57" dur="80"/>
                                        <p:tgtEl>
                                          <p:spTgt spid="3">
                                            <p:txEl>
                                              <p:pRg st="8" end="8"/>
                                            </p:txEl>
                                          </p:spTgt>
                                        </p:tgtEl>
                                        <p:attrNameLst>
                                          <p:attrName>fill.type</p:attrName>
                                        </p:attrNameLst>
                                      </p:cBhvr>
                                      <p:to>
                                        <p:strVal val="solid"/>
                                      </p:to>
                                    </p:set>
                                  </p:childTnLst>
                                </p:cTn>
                              </p:par>
                            </p:childTnLst>
                          </p:cTn>
                        </p:par>
                        <p:par>
                          <p:cTn id="58" fill="hold" nodeType="afterGroup">
                            <p:stCondLst>
                              <p:cond delay="10160"/>
                            </p:stCondLst>
                            <p:childTnLst>
                              <p:par>
                                <p:cTn id="59" presetID="27" presetClass="entr" presetSubtype="0" fill="hold" nodeType="afterEffect">
                                  <p:stCondLst>
                                    <p:cond delay="0"/>
                                  </p:stCondLst>
                                  <p:iterate type="lt">
                                    <p:tmPct val="50000"/>
                                  </p:iterate>
                                  <p:childTnLst>
                                    <p:set>
                                      <p:cBhvr>
                                        <p:cTn id="60"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61"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63" dur="80"/>
                                        <p:tgtEl>
                                          <p:spTgt spid="3">
                                            <p:txEl>
                                              <p:pRg st="10" end="10"/>
                                            </p:txEl>
                                          </p:spTgt>
                                        </p:tgtEl>
                                        <p:attrNameLst>
                                          <p:attrName>fill.type</p:attrName>
                                        </p:attrNameLst>
                                      </p:cBhvr>
                                      <p:to>
                                        <p:strVal val="solid"/>
                                      </p:to>
                                    </p:set>
                                  </p:childTnLst>
                                </p:cTn>
                              </p:par>
                            </p:childTnLst>
                          </p:cTn>
                        </p:par>
                        <p:par>
                          <p:cTn id="64" fill="hold" nodeType="afterGroup">
                            <p:stCondLst>
                              <p:cond delay="12400"/>
                            </p:stCondLst>
                            <p:childTnLst>
                              <p:par>
                                <p:cTn id="65" presetID="27" presetClass="entr" presetSubtype="0" fill="hold" nodeType="afterEffect">
                                  <p:stCondLst>
                                    <p:cond delay="0"/>
                                  </p:stCondLst>
                                  <p:iterate type="lt">
                                    <p:tmPct val="50000"/>
                                  </p:iterate>
                                  <p:childTnLst>
                                    <p:set>
                                      <p:cBhvr>
                                        <p:cTn id="66" dur="1" fill="hold">
                                          <p:stCondLst>
                                            <p:cond delay="0"/>
                                          </p:stCondLst>
                                        </p:cTn>
                                        <p:tgtEl>
                                          <p:spTgt spid="3">
                                            <p:txEl>
                                              <p:pRg st="11" end="11"/>
                                            </p:txEl>
                                          </p:spTgt>
                                        </p:tgtEl>
                                        <p:attrNameLst>
                                          <p:attrName>style.visibility</p:attrName>
                                        </p:attrNameLst>
                                      </p:cBhvr>
                                      <p:to>
                                        <p:strVal val="visible"/>
                                      </p:to>
                                    </p:set>
                                    <p:anim calcmode="discrete" valueType="clr">
                                      <p:cBhvr override="childStyle">
                                        <p:cTn id="67" dur="80"/>
                                        <p:tgtEl>
                                          <p:spTgt spid="3">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3">
                                            <p:txEl>
                                              <p:pRg st="11" end="11"/>
                                            </p:txEl>
                                          </p:spTgt>
                                        </p:tgtEl>
                                        <p:attrNameLst>
                                          <p:attrName>fillcolor</p:attrName>
                                        </p:attrNameLst>
                                      </p:cBhvr>
                                      <p:tavLst>
                                        <p:tav tm="0">
                                          <p:val>
                                            <p:clrVal>
                                              <a:schemeClr val="accent2"/>
                                            </p:clrVal>
                                          </p:val>
                                        </p:tav>
                                        <p:tav tm="50000">
                                          <p:val>
                                            <p:clrVal>
                                              <a:schemeClr val="hlink"/>
                                            </p:clrVal>
                                          </p:val>
                                        </p:tav>
                                      </p:tavLst>
                                    </p:anim>
                                    <p:set>
                                      <p:cBhvr>
                                        <p:cTn id="69" dur="80"/>
                                        <p:tgtEl>
                                          <p:spTgt spid="3">
                                            <p:txEl>
                                              <p:pRg st="11" end="11"/>
                                            </p:txEl>
                                          </p:spTgt>
                                        </p:tgtEl>
                                        <p:attrNameLst>
                                          <p:attrName>fill.type</p:attrName>
                                        </p:attrNameLst>
                                      </p:cBhvr>
                                      <p:to>
                                        <p:strVal val="solid"/>
                                      </p:to>
                                    </p:set>
                                  </p:childTnLst>
                                </p:cTn>
                              </p:par>
                            </p:childTnLst>
                          </p:cTn>
                        </p:par>
                        <p:par>
                          <p:cTn id="70" fill="hold" nodeType="afterGroup">
                            <p:stCondLst>
                              <p:cond delay="13560"/>
                            </p:stCondLst>
                            <p:childTnLst>
                              <p:par>
                                <p:cTn id="71" presetID="27" presetClass="entr" presetSubtype="0" fill="hold" nodeType="afterEffect">
                                  <p:stCondLst>
                                    <p:cond delay="0"/>
                                  </p:stCondLst>
                                  <p:iterate type="lt">
                                    <p:tmPct val="50000"/>
                                  </p:iterate>
                                  <p:childTnLst>
                                    <p:set>
                                      <p:cBhvr>
                                        <p:cTn id="72" dur="1" fill="hold">
                                          <p:stCondLst>
                                            <p:cond delay="0"/>
                                          </p:stCondLst>
                                        </p:cTn>
                                        <p:tgtEl>
                                          <p:spTgt spid="3">
                                            <p:txEl>
                                              <p:pRg st="12" end="12"/>
                                            </p:txEl>
                                          </p:spTgt>
                                        </p:tgtEl>
                                        <p:attrNameLst>
                                          <p:attrName>style.visibility</p:attrName>
                                        </p:attrNameLst>
                                      </p:cBhvr>
                                      <p:to>
                                        <p:strVal val="visible"/>
                                      </p:to>
                                    </p:set>
                                    <p:anim calcmode="discrete" valueType="clr">
                                      <p:cBhvr override="childStyle">
                                        <p:cTn id="73" dur="80"/>
                                        <p:tgtEl>
                                          <p:spTgt spid="3">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3">
                                            <p:txEl>
                                              <p:pRg st="12" end="12"/>
                                            </p:txEl>
                                          </p:spTgt>
                                        </p:tgtEl>
                                        <p:attrNameLst>
                                          <p:attrName>fillcolor</p:attrName>
                                        </p:attrNameLst>
                                      </p:cBhvr>
                                      <p:tavLst>
                                        <p:tav tm="0">
                                          <p:val>
                                            <p:clrVal>
                                              <a:schemeClr val="accent2"/>
                                            </p:clrVal>
                                          </p:val>
                                        </p:tav>
                                        <p:tav tm="50000">
                                          <p:val>
                                            <p:clrVal>
                                              <a:schemeClr val="hlink"/>
                                            </p:clrVal>
                                          </p:val>
                                        </p:tav>
                                      </p:tavLst>
                                    </p:anim>
                                    <p:set>
                                      <p:cBhvr>
                                        <p:cTn id="75" dur="80"/>
                                        <p:tgtEl>
                                          <p:spTgt spid="3">
                                            <p:txEl>
                                              <p:pRg st="12" end="12"/>
                                            </p:txEl>
                                          </p:spTgt>
                                        </p:tgtEl>
                                        <p:attrNameLst>
                                          <p:attrName>fill.type</p:attrName>
                                        </p:attrNameLst>
                                      </p:cBhvr>
                                      <p:to>
                                        <p:strVal val="solid"/>
                                      </p:to>
                                    </p:set>
                                  </p:childTnLst>
                                </p:cTn>
                              </p:par>
                            </p:childTnLst>
                          </p:cTn>
                        </p:par>
                        <p:par>
                          <p:cTn id="76" fill="hold" nodeType="afterGroup">
                            <p:stCondLst>
                              <p:cond delay="14440"/>
                            </p:stCondLst>
                            <p:childTnLst>
                              <p:par>
                                <p:cTn id="77" presetID="27" presetClass="entr" presetSubtype="0" fill="hold" nodeType="afterEffect">
                                  <p:stCondLst>
                                    <p:cond delay="0"/>
                                  </p:stCondLst>
                                  <p:iterate type="lt">
                                    <p:tmPct val="50000"/>
                                  </p:iterate>
                                  <p:childTnLst>
                                    <p:set>
                                      <p:cBhvr>
                                        <p:cTn id="78" dur="1" fill="hold">
                                          <p:stCondLst>
                                            <p:cond delay="0"/>
                                          </p:stCondLst>
                                        </p:cTn>
                                        <p:tgtEl>
                                          <p:spTgt spid="3">
                                            <p:txEl>
                                              <p:pRg st="13" end="13"/>
                                            </p:txEl>
                                          </p:spTgt>
                                        </p:tgtEl>
                                        <p:attrNameLst>
                                          <p:attrName>style.visibility</p:attrName>
                                        </p:attrNameLst>
                                      </p:cBhvr>
                                      <p:to>
                                        <p:strVal val="visible"/>
                                      </p:to>
                                    </p:set>
                                    <p:anim calcmode="discrete" valueType="clr">
                                      <p:cBhvr override="childStyle">
                                        <p:cTn id="79" dur="80"/>
                                        <p:tgtEl>
                                          <p:spTgt spid="3">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3">
                                            <p:txEl>
                                              <p:pRg st="13" end="13"/>
                                            </p:txEl>
                                          </p:spTgt>
                                        </p:tgtEl>
                                        <p:attrNameLst>
                                          <p:attrName>fillcolor</p:attrName>
                                        </p:attrNameLst>
                                      </p:cBhvr>
                                      <p:tavLst>
                                        <p:tav tm="0">
                                          <p:val>
                                            <p:clrVal>
                                              <a:schemeClr val="accent2"/>
                                            </p:clrVal>
                                          </p:val>
                                        </p:tav>
                                        <p:tav tm="50000">
                                          <p:val>
                                            <p:clrVal>
                                              <a:schemeClr val="hlink"/>
                                            </p:clrVal>
                                          </p:val>
                                        </p:tav>
                                      </p:tavLst>
                                    </p:anim>
                                    <p:set>
                                      <p:cBhvr>
                                        <p:cTn id="81" dur="80"/>
                                        <p:tgtEl>
                                          <p:spTgt spid="3">
                                            <p:txEl>
                                              <p:pRg st="13" end="13"/>
                                            </p:txEl>
                                          </p:spTgt>
                                        </p:tgtEl>
                                        <p:attrNameLst>
                                          <p:attrName>fill.type</p:attrName>
                                        </p:attrNameLst>
                                      </p:cBhvr>
                                      <p:to>
                                        <p:strVal val="solid"/>
                                      </p:to>
                                    </p:set>
                                  </p:childTnLst>
                                </p:cTn>
                              </p:par>
                            </p:childTnLst>
                          </p:cTn>
                        </p:par>
                        <p:par>
                          <p:cTn id="82" fill="hold" nodeType="afterGroup">
                            <p:stCondLst>
                              <p:cond delay="16560"/>
                            </p:stCondLst>
                            <p:childTnLst>
                              <p:par>
                                <p:cTn id="83" presetID="27" presetClass="entr" presetSubtype="0" fill="hold" nodeType="afterEffect">
                                  <p:stCondLst>
                                    <p:cond delay="0"/>
                                  </p:stCondLst>
                                  <p:iterate type="lt">
                                    <p:tmPct val="50000"/>
                                  </p:iterate>
                                  <p:childTnLst>
                                    <p:set>
                                      <p:cBhvr>
                                        <p:cTn id="84" dur="1" fill="hold">
                                          <p:stCondLst>
                                            <p:cond delay="0"/>
                                          </p:stCondLst>
                                        </p:cTn>
                                        <p:tgtEl>
                                          <p:spTgt spid="3">
                                            <p:txEl>
                                              <p:pRg st="14" end="14"/>
                                            </p:txEl>
                                          </p:spTgt>
                                        </p:tgtEl>
                                        <p:attrNameLst>
                                          <p:attrName>style.visibility</p:attrName>
                                        </p:attrNameLst>
                                      </p:cBhvr>
                                      <p:to>
                                        <p:strVal val="visible"/>
                                      </p:to>
                                    </p:set>
                                    <p:anim calcmode="discrete" valueType="clr">
                                      <p:cBhvr override="childStyle">
                                        <p:cTn id="85" dur="80"/>
                                        <p:tgtEl>
                                          <p:spTgt spid="3">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3">
                                            <p:txEl>
                                              <p:pRg st="14" end="14"/>
                                            </p:txEl>
                                          </p:spTgt>
                                        </p:tgtEl>
                                        <p:attrNameLst>
                                          <p:attrName>fillcolor</p:attrName>
                                        </p:attrNameLst>
                                      </p:cBhvr>
                                      <p:tavLst>
                                        <p:tav tm="0">
                                          <p:val>
                                            <p:clrVal>
                                              <a:schemeClr val="accent2"/>
                                            </p:clrVal>
                                          </p:val>
                                        </p:tav>
                                        <p:tav tm="50000">
                                          <p:val>
                                            <p:clrVal>
                                              <a:schemeClr val="hlink"/>
                                            </p:clrVal>
                                          </p:val>
                                        </p:tav>
                                      </p:tavLst>
                                    </p:anim>
                                    <p:set>
                                      <p:cBhvr>
                                        <p:cTn id="87" dur="80"/>
                                        <p:tgtEl>
                                          <p:spTgt spid="3">
                                            <p:txEl>
                                              <p:pRg st="14" end="1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Po meri 18">
      <a:dk1>
        <a:sysClr val="windowText" lastClr="000000"/>
      </a:dk1>
      <a:lt1>
        <a:sysClr val="window" lastClr="FFFFFF"/>
      </a:lt1>
      <a:dk2>
        <a:srgbClr val="FFC000"/>
      </a:dk2>
      <a:lt2>
        <a:srgbClr val="DEDEDE"/>
      </a:lt2>
      <a:accent1>
        <a:srgbClr val="53548A"/>
      </a:accent1>
      <a:accent2>
        <a:srgbClr val="FFCC66"/>
      </a:accent2>
      <a:accent3>
        <a:srgbClr val="FFC000"/>
      </a:accent3>
      <a:accent4>
        <a:srgbClr val="C4652D"/>
      </a:accent4>
      <a:accent5>
        <a:srgbClr val="8B5D3D"/>
      </a:accent5>
      <a:accent6>
        <a:srgbClr val="FFFF00"/>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1890</Words>
  <Application>Microsoft Office PowerPoint</Application>
  <PresentationFormat>On-screen Show (4:3)</PresentationFormat>
  <Paragraphs>192</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Century Gothic</vt:lpstr>
      <vt:lpstr>Century Schoolbook</vt:lpstr>
      <vt:lpstr>Georgia</vt:lpstr>
      <vt:lpstr>Trebuchet MS</vt:lpstr>
      <vt:lpstr>Wingdings 2</vt:lpstr>
      <vt:lpstr>Urbano</vt:lpstr>
      <vt:lpstr>VOJNA KRAJINA  in NJEN POMEN ZA NOTRANJO AVSTRIJO</vt:lpstr>
      <vt:lpstr>PowerPoint Presentation</vt:lpstr>
      <vt:lpstr>PowerPoint Presentation</vt:lpstr>
      <vt:lpstr>1. Turški napad na SLO ozemlje</vt:lpstr>
      <vt:lpstr>PowerPoint Presentation</vt:lpstr>
      <vt:lpstr>PowerPoint Presentation</vt:lpstr>
      <vt:lpstr>OBRAMBA NA DEŽELAH IN V MESTIH</vt:lpstr>
      <vt:lpstr>PowerPoint Presentation</vt:lpstr>
      <vt:lpstr>USKOKI</vt:lpstr>
      <vt:lpstr>PowerPoint Presentation</vt:lpstr>
      <vt:lpstr>PowerPoint Presentation</vt:lpstr>
      <vt:lpstr>PowerPoint Presentation</vt:lpstr>
      <vt:lpstr>Končno izoblikovanje Vojne Krajine</vt:lpstr>
      <vt:lpstr>PowerPoint Presentation</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2019-06-03T09:17:02Z</dcterms:created>
  <dcterms:modified xsi:type="dcterms:W3CDTF">2019-06-03T09:17:02Z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