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506"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a:extLst>
              <a:ext uri="{FF2B5EF4-FFF2-40B4-BE49-F238E27FC236}">
                <a16:creationId xmlns:a16="http://schemas.microsoft.com/office/drawing/2014/main" id="{CF853475-4CBA-47D2-877E-84E98A06F1B1}"/>
              </a:ext>
            </a:extLst>
          </p:cNvPr>
          <p:cNvSpPr>
            <a:spLocks noGrp="1"/>
          </p:cNvSpPr>
          <p:nvPr>
            <p:ph type="dt" sz="half" idx="10"/>
          </p:nvPr>
        </p:nvSpPr>
        <p:spPr/>
        <p:txBody>
          <a:bodyPr/>
          <a:lstStyle>
            <a:lvl1pPr>
              <a:defRPr/>
            </a:lvl1pPr>
          </a:lstStyle>
          <a:p>
            <a:pPr>
              <a:defRPr/>
            </a:pPr>
            <a:fld id="{4F44488D-E959-4803-94B6-EE6649E89BBB}" type="datetimeFigureOut">
              <a:rPr lang="sl-SI"/>
              <a:pPr>
                <a:defRPr/>
              </a:pPr>
              <a:t>3. 06. 2019</a:t>
            </a:fld>
            <a:endParaRPr lang="sl-SI"/>
          </a:p>
        </p:txBody>
      </p:sp>
      <p:sp>
        <p:nvSpPr>
          <p:cNvPr id="5" name="Ograda noge 4">
            <a:extLst>
              <a:ext uri="{FF2B5EF4-FFF2-40B4-BE49-F238E27FC236}">
                <a16:creationId xmlns:a16="http://schemas.microsoft.com/office/drawing/2014/main" id="{BE715EC3-3144-4104-8038-1D511AB58A9A}"/>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66964E39-5E40-4D5A-A5BB-D6CA55C27537}"/>
              </a:ext>
            </a:extLst>
          </p:cNvPr>
          <p:cNvSpPr>
            <a:spLocks noGrp="1"/>
          </p:cNvSpPr>
          <p:nvPr>
            <p:ph type="sldNum" sz="quarter" idx="12"/>
          </p:nvPr>
        </p:nvSpPr>
        <p:spPr/>
        <p:txBody>
          <a:bodyPr/>
          <a:lstStyle>
            <a:lvl1pPr>
              <a:defRPr/>
            </a:lvl1pPr>
          </a:lstStyle>
          <a:p>
            <a:fld id="{600D34ED-E061-464E-A900-CB8C9F052625}" type="slidenum">
              <a:rPr lang="sl-SI" altLang="sl-SI"/>
              <a:pPr/>
              <a:t>‹#›</a:t>
            </a:fld>
            <a:endParaRPr lang="sl-SI" altLang="sl-SI"/>
          </a:p>
        </p:txBody>
      </p:sp>
    </p:spTree>
    <p:extLst>
      <p:ext uri="{BB962C8B-B14F-4D97-AF65-F5344CB8AC3E}">
        <p14:creationId xmlns:p14="http://schemas.microsoft.com/office/powerpoint/2010/main" val="1155519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a:extLst>
              <a:ext uri="{FF2B5EF4-FFF2-40B4-BE49-F238E27FC236}">
                <a16:creationId xmlns:a16="http://schemas.microsoft.com/office/drawing/2014/main" id="{4D6D9DA0-60DF-44B5-87FB-9F7033E2507B}"/>
              </a:ext>
            </a:extLst>
          </p:cNvPr>
          <p:cNvSpPr>
            <a:spLocks noGrp="1"/>
          </p:cNvSpPr>
          <p:nvPr>
            <p:ph type="dt" sz="half" idx="10"/>
          </p:nvPr>
        </p:nvSpPr>
        <p:spPr/>
        <p:txBody>
          <a:bodyPr/>
          <a:lstStyle>
            <a:lvl1pPr>
              <a:defRPr/>
            </a:lvl1pPr>
          </a:lstStyle>
          <a:p>
            <a:pPr>
              <a:defRPr/>
            </a:pPr>
            <a:fld id="{E58C1A0E-BB72-4993-85A0-81B0738389C0}" type="datetimeFigureOut">
              <a:rPr lang="sl-SI"/>
              <a:pPr>
                <a:defRPr/>
              </a:pPr>
              <a:t>3. 06. 2019</a:t>
            </a:fld>
            <a:endParaRPr lang="sl-SI"/>
          </a:p>
        </p:txBody>
      </p:sp>
      <p:sp>
        <p:nvSpPr>
          <p:cNvPr id="5" name="Ograda noge 4">
            <a:extLst>
              <a:ext uri="{FF2B5EF4-FFF2-40B4-BE49-F238E27FC236}">
                <a16:creationId xmlns:a16="http://schemas.microsoft.com/office/drawing/2014/main" id="{6BEF72DE-EDC0-4A17-B946-E2EE140D4661}"/>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CBD59E76-CEAF-428C-B3D1-9F34B1A938B6}"/>
              </a:ext>
            </a:extLst>
          </p:cNvPr>
          <p:cNvSpPr>
            <a:spLocks noGrp="1"/>
          </p:cNvSpPr>
          <p:nvPr>
            <p:ph type="sldNum" sz="quarter" idx="12"/>
          </p:nvPr>
        </p:nvSpPr>
        <p:spPr/>
        <p:txBody>
          <a:bodyPr/>
          <a:lstStyle>
            <a:lvl1pPr>
              <a:defRPr/>
            </a:lvl1pPr>
          </a:lstStyle>
          <a:p>
            <a:fld id="{C318CC69-B090-4F9A-AB94-7F801F49FA57}" type="slidenum">
              <a:rPr lang="sl-SI" altLang="sl-SI"/>
              <a:pPr/>
              <a:t>‹#›</a:t>
            </a:fld>
            <a:endParaRPr lang="sl-SI" altLang="sl-SI"/>
          </a:p>
        </p:txBody>
      </p:sp>
    </p:spTree>
    <p:extLst>
      <p:ext uri="{BB962C8B-B14F-4D97-AF65-F5344CB8AC3E}">
        <p14:creationId xmlns:p14="http://schemas.microsoft.com/office/powerpoint/2010/main" val="2316553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a:extLst>
              <a:ext uri="{FF2B5EF4-FFF2-40B4-BE49-F238E27FC236}">
                <a16:creationId xmlns:a16="http://schemas.microsoft.com/office/drawing/2014/main" id="{D2FFC670-FC4B-43B6-859A-C82C87357F87}"/>
              </a:ext>
            </a:extLst>
          </p:cNvPr>
          <p:cNvSpPr>
            <a:spLocks noGrp="1"/>
          </p:cNvSpPr>
          <p:nvPr>
            <p:ph type="dt" sz="half" idx="10"/>
          </p:nvPr>
        </p:nvSpPr>
        <p:spPr/>
        <p:txBody>
          <a:bodyPr/>
          <a:lstStyle>
            <a:lvl1pPr>
              <a:defRPr/>
            </a:lvl1pPr>
          </a:lstStyle>
          <a:p>
            <a:pPr>
              <a:defRPr/>
            </a:pPr>
            <a:fld id="{4B016445-849E-419D-A12D-7BDB0F39CE49}" type="datetimeFigureOut">
              <a:rPr lang="sl-SI"/>
              <a:pPr>
                <a:defRPr/>
              </a:pPr>
              <a:t>3. 06. 2019</a:t>
            </a:fld>
            <a:endParaRPr lang="sl-SI"/>
          </a:p>
        </p:txBody>
      </p:sp>
      <p:sp>
        <p:nvSpPr>
          <p:cNvPr id="5" name="Ograda noge 4">
            <a:extLst>
              <a:ext uri="{FF2B5EF4-FFF2-40B4-BE49-F238E27FC236}">
                <a16:creationId xmlns:a16="http://schemas.microsoft.com/office/drawing/2014/main" id="{4368DA36-DF3D-48BE-98A3-B5702620714C}"/>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153F6EDF-1FD8-4101-9A80-6E7372BCFD9C}"/>
              </a:ext>
            </a:extLst>
          </p:cNvPr>
          <p:cNvSpPr>
            <a:spLocks noGrp="1"/>
          </p:cNvSpPr>
          <p:nvPr>
            <p:ph type="sldNum" sz="quarter" idx="12"/>
          </p:nvPr>
        </p:nvSpPr>
        <p:spPr/>
        <p:txBody>
          <a:bodyPr/>
          <a:lstStyle>
            <a:lvl1pPr>
              <a:defRPr/>
            </a:lvl1pPr>
          </a:lstStyle>
          <a:p>
            <a:fld id="{589D49BF-9A03-4B95-ABB5-2330608EE1A2}" type="slidenum">
              <a:rPr lang="sl-SI" altLang="sl-SI"/>
              <a:pPr/>
              <a:t>‹#›</a:t>
            </a:fld>
            <a:endParaRPr lang="sl-SI" altLang="sl-SI"/>
          </a:p>
        </p:txBody>
      </p:sp>
    </p:spTree>
    <p:extLst>
      <p:ext uri="{BB962C8B-B14F-4D97-AF65-F5344CB8AC3E}">
        <p14:creationId xmlns:p14="http://schemas.microsoft.com/office/powerpoint/2010/main" val="3453339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a:extLst>
              <a:ext uri="{FF2B5EF4-FFF2-40B4-BE49-F238E27FC236}">
                <a16:creationId xmlns:a16="http://schemas.microsoft.com/office/drawing/2014/main" id="{9F832690-AD14-4505-AEBA-BFA46A3C4397}"/>
              </a:ext>
            </a:extLst>
          </p:cNvPr>
          <p:cNvSpPr>
            <a:spLocks noGrp="1"/>
          </p:cNvSpPr>
          <p:nvPr>
            <p:ph type="dt" sz="half" idx="10"/>
          </p:nvPr>
        </p:nvSpPr>
        <p:spPr/>
        <p:txBody>
          <a:bodyPr/>
          <a:lstStyle>
            <a:lvl1pPr>
              <a:defRPr/>
            </a:lvl1pPr>
          </a:lstStyle>
          <a:p>
            <a:pPr>
              <a:defRPr/>
            </a:pPr>
            <a:fld id="{43338D3A-7FFE-4F86-B7B1-A4442D9CC37D}" type="datetimeFigureOut">
              <a:rPr lang="sl-SI"/>
              <a:pPr>
                <a:defRPr/>
              </a:pPr>
              <a:t>3. 06. 2019</a:t>
            </a:fld>
            <a:endParaRPr lang="sl-SI"/>
          </a:p>
        </p:txBody>
      </p:sp>
      <p:sp>
        <p:nvSpPr>
          <p:cNvPr id="5" name="Ograda noge 4">
            <a:extLst>
              <a:ext uri="{FF2B5EF4-FFF2-40B4-BE49-F238E27FC236}">
                <a16:creationId xmlns:a16="http://schemas.microsoft.com/office/drawing/2014/main" id="{A2C3799C-55BA-4249-A47D-7C2F9DB8C582}"/>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FF20AEB8-53B2-47CA-BEFB-DBA1DE583CF6}"/>
              </a:ext>
            </a:extLst>
          </p:cNvPr>
          <p:cNvSpPr>
            <a:spLocks noGrp="1"/>
          </p:cNvSpPr>
          <p:nvPr>
            <p:ph type="sldNum" sz="quarter" idx="12"/>
          </p:nvPr>
        </p:nvSpPr>
        <p:spPr/>
        <p:txBody>
          <a:bodyPr/>
          <a:lstStyle>
            <a:lvl1pPr>
              <a:defRPr/>
            </a:lvl1pPr>
          </a:lstStyle>
          <a:p>
            <a:fld id="{9EA5BDC4-90CF-4F35-B3D7-EB070464F983}" type="slidenum">
              <a:rPr lang="sl-SI" altLang="sl-SI"/>
              <a:pPr/>
              <a:t>‹#›</a:t>
            </a:fld>
            <a:endParaRPr lang="sl-SI" altLang="sl-SI"/>
          </a:p>
        </p:txBody>
      </p:sp>
    </p:spTree>
    <p:extLst>
      <p:ext uri="{BB962C8B-B14F-4D97-AF65-F5344CB8AC3E}">
        <p14:creationId xmlns:p14="http://schemas.microsoft.com/office/powerpoint/2010/main" val="2926105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a:extLst>
              <a:ext uri="{FF2B5EF4-FFF2-40B4-BE49-F238E27FC236}">
                <a16:creationId xmlns:a16="http://schemas.microsoft.com/office/drawing/2014/main" id="{042D98CF-1A23-467A-850E-FA950E745500}"/>
              </a:ext>
            </a:extLst>
          </p:cNvPr>
          <p:cNvSpPr>
            <a:spLocks noGrp="1"/>
          </p:cNvSpPr>
          <p:nvPr>
            <p:ph type="dt" sz="half" idx="10"/>
          </p:nvPr>
        </p:nvSpPr>
        <p:spPr/>
        <p:txBody>
          <a:bodyPr/>
          <a:lstStyle>
            <a:lvl1pPr>
              <a:defRPr/>
            </a:lvl1pPr>
          </a:lstStyle>
          <a:p>
            <a:pPr>
              <a:defRPr/>
            </a:pPr>
            <a:fld id="{01A46D35-1C58-4A9C-AD2B-FB97B68346BF}" type="datetimeFigureOut">
              <a:rPr lang="sl-SI"/>
              <a:pPr>
                <a:defRPr/>
              </a:pPr>
              <a:t>3. 06. 2019</a:t>
            </a:fld>
            <a:endParaRPr lang="sl-SI"/>
          </a:p>
        </p:txBody>
      </p:sp>
      <p:sp>
        <p:nvSpPr>
          <p:cNvPr id="5" name="Ograda noge 4">
            <a:extLst>
              <a:ext uri="{FF2B5EF4-FFF2-40B4-BE49-F238E27FC236}">
                <a16:creationId xmlns:a16="http://schemas.microsoft.com/office/drawing/2014/main" id="{8FA93430-84DA-48F8-97DA-FF50B3BDF57C}"/>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E71370EE-C4B6-4601-A3CC-9B3E847B0528}"/>
              </a:ext>
            </a:extLst>
          </p:cNvPr>
          <p:cNvSpPr>
            <a:spLocks noGrp="1"/>
          </p:cNvSpPr>
          <p:nvPr>
            <p:ph type="sldNum" sz="quarter" idx="12"/>
          </p:nvPr>
        </p:nvSpPr>
        <p:spPr/>
        <p:txBody>
          <a:bodyPr/>
          <a:lstStyle>
            <a:lvl1pPr>
              <a:defRPr/>
            </a:lvl1pPr>
          </a:lstStyle>
          <a:p>
            <a:fld id="{D1C917FC-054C-4072-9025-1EF5A6FF8AA9}" type="slidenum">
              <a:rPr lang="sl-SI" altLang="sl-SI"/>
              <a:pPr/>
              <a:t>‹#›</a:t>
            </a:fld>
            <a:endParaRPr lang="sl-SI" altLang="sl-SI"/>
          </a:p>
        </p:txBody>
      </p:sp>
    </p:spTree>
    <p:extLst>
      <p:ext uri="{BB962C8B-B14F-4D97-AF65-F5344CB8AC3E}">
        <p14:creationId xmlns:p14="http://schemas.microsoft.com/office/powerpoint/2010/main" val="1852416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3">
            <a:extLst>
              <a:ext uri="{FF2B5EF4-FFF2-40B4-BE49-F238E27FC236}">
                <a16:creationId xmlns:a16="http://schemas.microsoft.com/office/drawing/2014/main" id="{AD0B5E1A-10EB-45AC-81E9-FF63542B8E00}"/>
              </a:ext>
            </a:extLst>
          </p:cNvPr>
          <p:cNvSpPr>
            <a:spLocks noGrp="1"/>
          </p:cNvSpPr>
          <p:nvPr>
            <p:ph type="dt" sz="half" idx="10"/>
          </p:nvPr>
        </p:nvSpPr>
        <p:spPr/>
        <p:txBody>
          <a:bodyPr/>
          <a:lstStyle>
            <a:lvl1pPr>
              <a:defRPr/>
            </a:lvl1pPr>
          </a:lstStyle>
          <a:p>
            <a:pPr>
              <a:defRPr/>
            </a:pPr>
            <a:fld id="{3C02A6FB-8BB1-40EF-8D00-ED8263FB8F56}" type="datetimeFigureOut">
              <a:rPr lang="sl-SI"/>
              <a:pPr>
                <a:defRPr/>
              </a:pPr>
              <a:t>3. 06. 2019</a:t>
            </a:fld>
            <a:endParaRPr lang="sl-SI"/>
          </a:p>
        </p:txBody>
      </p:sp>
      <p:sp>
        <p:nvSpPr>
          <p:cNvPr id="6" name="Ograda noge 4">
            <a:extLst>
              <a:ext uri="{FF2B5EF4-FFF2-40B4-BE49-F238E27FC236}">
                <a16:creationId xmlns:a16="http://schemas.microsoft.com/office/drawing/2014/main" id="{12E3F68F-83BA-4F26-A9FF-06CCB1A3DB5E}"/>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6076116F-C463-48D2-BA2E-8552DA5F990D}"/>
              </a:ext>
            </a:extLst>
          </p:cNvPr>
          <p:cNvSpPr>
            <a:spLocks noGrp="1"/>
          </p:cNvSpPr>
          <p:nvPr>
            <p:ph type="sldNum" sz="quarter" idx="12"/>
          </p:nvPr>
        </p:nvSpPr>
        <p:spPr/>
        <p:txBody>
          <a:bodyPr/>
          <a:lstStyle>
            <a:lvl1pPr>
              <a:defRPr/>
            </a:lvl1pPr>
          </a:lstStyle>
          <a:p>
            <a:fld id="{DF861710-20EC-4000-8D45-3B421888E6C7}" type="slidenum">
              <a:rPr lang="sl-SI" altLang="sl-SI"/>
              <a:pPr/>
              <a:t>‹#›</a:t>
            </a:fld>
            <a:endParaRPr lang="sl-SI" altLang="sl-SI"/>
          </a:p>
        </p:txBody>
      </p:sp>
    </p:spTree>
    <p:extLst>
      <p:ext uri="{BB962C8B-B14F-4D97-AF65-F5344CB8AC3E}">
        <p14:creationId xmlns:p14="http://schemas.microsoft.com/office/powerpoint/2010/main" val="423721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3">
            <a:extLst>
              <a:ext uri="{FF2B5EF4-FFF2-40B4-BE49-F238E27FC236}">
                <a16:creationId xmlns:a16="http://schemas.microsoft.com/office/drawing/2014/main" id="{3F9B5BA2-8268-4DDE-A93F-E11930784F2A}"/>
              </a:ext>
            </a:extLst>
          </p:cNvPr>
          <p:cNvSpPr>
            <a:spLocks noGrp="1"/>
          </p:cNvSpPr>
          <p:nvPr>
            <p:ph type="dt" sz="half" idx="10"/>
          </p:nvPr>
        </p:nvSpPr>
        <p:spPr/>
        <p:txBody>
          <a:bodyPr/>
          <a:lstStyle>
            <a:lvl1pPr>
              <a:defRPr/>
            </a:lvl1pPr>
          </a:lstStyle>
          <a:p>
            <a:pPr>
              <a:defRPr/>
            </a:pPr>
            <a:fld id="{C0859B13-9B0C-49D7-8AFD-BE00EAEED48E}" type="datetimeFigureOut">
              <a:rPr lang="sl-SI"/>
              <a:pPr>
                <a:defRPr/>
              </a:pPr>
              <a:t>3. 06. 2019</a:t>
            </a:fld>
            <a:endParaRPr lang="sl-SI"/>
          </a:p>
        </p:txBody>
      </p:sp>
      <p:sp>
        <p:nvSpPr>
          <p:cNvPr id="8" name="Ograda noge 4">
            <a:extLst>
              <a:ext uri="{FF2B5EF4-FFF2-40B4-BE49-F238E27FC236}">
                <a16:creationId xmlns:a16="http://schemas.microsoft.com/office/drawing/2014/main" id="{51F94030-FB58-4141-A4AB-E83D2230A851}"/>
              </a:ext>
            </a:extLst>
          </p:cNvPr>
          <p:cNvSpPr>
            <a:spLocks noGrp="1"/>
          </p:cNvSpPr>
          <p:nvPr>
            <p:ph type="ftr" sz="quarter" idx="11"/>
          </p:nvPr>
        </p:nvSpPr>
        <p:spPr/>
        <p:txBody>
          <a:bodyPr/>
          <a:lstStyle>
            <a:lvl1pPr>
              <a:defRPr/>
            </a:lvl1pPr>
          </a:lstStyle>
          <a:p>
            <a:pPr>
              <a:defRPr/>
            </a:pPr>
            <a:endParaRPr lang="sl-SI"/>
          </a:p>
        </p:txBody>
      </p:sp>
      <p:sp>
        <p:nvSpPr>
          <p:cNvPr id="9" name="Ograda številke diapozitiva 5">
            <a:extLst>
              <a:ext uri="{FF2B5EF4-FFF2-40B4-BE49-F238E27FC236}">
                <a16:creationId xmlns:a16="http://schemas.microsoft.com/office/drawing/2014/main" id="{365F33CA-0D31-45F0-9307-C6A0EFC69A3D}"/>
              </a:ext>
            </a:extLst>
          </p:cNvPr>
          <p:cNvSpPr>
            <a:spLocks noGrp="1"/>
          </p:cNvSpPr>
          <p:nvPr>
            <p:ph type="sldNum" sz="quarter" idx="12"/>
          </p:nvPr>
        </p:nvSpPr>
        <p:spPr/>
        <p:txBody>
          <a:bodyPr/>
          <a:lstStyle>
            <a:lvl1pPr>
              <a:defRPr/>
            </a:lvl1pPr>
          </a:lstStyle>
          <a:p>
            <a:fld id="{9D4C3548-47A5-40F6-9BA9-CCBD0764FCC4}" type="slidenum">
              <a:rPr lang="sl-SI" altLang="sl-SI"/>
              <a:pPr/>
              <a:t>‹#›</a:t>
            </a:fld>
            <a:endParaRPr lang="sl-SI" altLang="sl-SI"/>
          </a:p>
        </p:txBody>
      </p:sp>
    </p:spTree>
    <p:extLst>
      <p:ext uri="{BB962C8B-B14F-4D97-AF65-F5344CB8AC3E}">
        <p14:creationId xmlns:p14="http://schemas.microsoft.com/office/powerpoint/2010/main" val="4255392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3">
            <a:extLst>
              <a:ext uri="{FF2B5EF4-FFF2-40B4-BE49-F238E27FC236}">
                <a16:creationId xmlns:a16="http://schemas.microsoft.com/office/drawing/2014/main" id="{A6771FC1-2051-4D5C-9A40-3D3148335129}"/>
              </a:ext>
            </a:extLst>
          </p:cNvPr>
          <p:cNvSpPr>
            <a:spLocks noGrp="1"/>
          </p:cNvSpPr>
          <p:nvPr>
            <p:ph type="dt" sz="half" idx="10"/>
          </p:nvPr>
        </p:nvSpPr>
        <p:spPr/>
        <p:txBody>
          <a:bodyPr/>
          <a:lstStyle>
            <a:lvl1pPr>
              <a:defRPr/>
            </a:lvl1pPr>
          </a:lstStyle>
          <a:p>
            <a:pPr>
              <a:defRPr/>
            </a:pPr>
            <a:fld id="{5CEBB2F1-9237-4961-BC92-3239D74AD60D}" type="datetimeFigureOut">
              <a:rPr lang="sl-SI"/>
              <a:pPr>
                <a:defRPr/>
              </a:pPr>
              <a:t>3. 06. 2019</a:t>
            </a:fld>
            <a:endParaRPr lang="sl-SI"/>
          </a:p>
        </p:txBody>
      </p:sp>
      <p:sp>
        <p:nvSpPr>
          <p:cNvPr id="4" name="Ograda noge 4">
            <a:extLst>
              <a:ext uri="{FF2B5EF4-FFF2-40B4-BE49-F238E27FC236}">
                <a16:creationId xmlns:a16="http://schemas.microsoft.com/office/drawing/2014/main" id="{35FB0826-1C08-41CD-A2CC-F2C41E9B427F}"/>
              </a:ext>
            </a:extLst>
          </p:cNvPr>
          <p:cNvSpPr>
            <a:spLocks noGrp="1"/>
          </p:cNvSpPr>
          <p:nvPr>
            <p:ph type="ftr" sz="quarter" idx="11"/>
          </p:nvPr>
        </p:nvSpPr>
        <p:spPr/>
        <p:txBody>
          <a:bodyPr/>
          <a:lstStyle>
            <a:lvl1pPr>
              <a:defRPr/>
            </a:lvl1pPr>
          </a:lstStyle>
          <a:p>
            <a:pPr>
              <a:defRPr/>
            </a:pPr>
            <a:endParaRPr lang="sl-SI"/>
          </a:p>
        </p:txBody>
      </p:sp>
      <p:sp>
        <p:nvSpPr>
          <p:cNvPr id="5" name="Ograda številke diapozitiva 5">
            <a:extLst>
              <a:ext uri="{FF2B5EF4-FFF2-40B4-BE49-F238E27FC236}">
                <a16:creationId xmlns:a16="http://schemas.microsoft.com/office/drawing/2014/main" id="{0565683E-D57A-4FC1-8B82-BD723D8FD117}"/>
              </a:ext>
            </a:extLst>
          </p:cNvPr>
          <p:cNvSpPr>
            <a:spLocks noGrp="1"/>
          </p:cNvSpPr>
          <p:nvPr>
            <p:ph type="sldNum" sz="quarter" idx="12"/>
          </p:nvPr>
        </p:nvSpPr>
        <p:spPr/>
        <p:txBody>
          <a:bodyPr/>
          <a:lstStyle>
            <a:lvl1pPr>
              <a:defRPr/>
            </a:lvl1pPr>
          </a:lstStyle>
          <a:p>
            <a:fld id="{A674CDF8-5F99-43A3-8A3B-74A055A21412}" type="slidenum">
              <a:rPr lang="sl-SI" altLang="sl-SI"/>
              <a:pPr/>
              <a:t>‹#›</a:t>
            </a:fld>
            <a:endParaRPr lang="sl-SI" altLang="sl-SI"/>
          </a:p>
        </p:txBody>
      </p:sp>
    </p:spTree>
    <p:extLst>
      <p:ext uri="{BB962C8B-B14F-4D97-AF65-F5344CB8AC3E}">
        <p14:creationId xmlns:p14="http://schemas.microsoft.com/office/powerpoint/2010/main" val="3277016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3">
            <a:extLst>
              <a:ext uri="{FF2B5EF4-FFF2-40B4-BE49-F238E27FC236}">
                <a16:creationId xmlns:a16="http://schemas.microsoft.com/office/drawing/2014/main" id="{707FA4BD-8B4B-4EB2-8ED7-125A4133811E}"/>
              </a:ext>
            </a:extLst>
          </p:cNvPr>
          <p:cNvSpPr>
            <a:spLocks noGrp="1"/>
          </p:cNvSpPr>
          <p:nvPr>
            <p:ph type="dt" sz="half" idx="10"/>
          </p:nvPr>
        </p:nvSpPr>
        <p:spPr/>
        <p:txBody>
          <a:bodyPr/>
          <a:lstStyle>
            <a:lvl1pPr>
              <a:defRPr/>
            </a:lvl1pPr>
          </a:lstStyle>
          <a:p>
            <a:pPr>
              <a:defRPr/>
            </a:pPr>
            <a:fld id="{EF8DC3C1-1EB5-4573-97E1-6675D30C499A}" type="datetimeFigureOut">
              <a:rPr lang="sl-SI"/>
              <a:pPr>
                <a:defRPr/>
              </a:pPr>
              <a:t>3. 06. 2019</a:t>
            </a:fld>
            <a:endParaRPr lang="sl-SI"/>
          </a:p>
        </p:txBody>
      </p:sp>
      <p:sp>
        <p:nvSpPr>
          <p:cNvPr id="3" name="Ograda noge 4">
            <a:extLst>
              <a:ext uri="{FF2B5EF4-FFF2-40B4-BE49-F238E27FC236}">
                <a16:creationId xmlns:a16="http://schemas.microsoft.com/office/drawing/2014/main" id="{AFC90771-EE45-409D-BA1A-6ECAD04DF04F}"/>
              </a:ext>
            </a:extLst>
          </p:cNvPr>
          <p:cNvSpPr>
            <a:spLocks noGrp="1"/>
          </p:cNvSpPr>
          <p:nvPr>
            <p:ph type="ftr" sz="quarter" idx="11"/>
          </p:nvPr>
        </p:nvSpPr>
        <p:spPr/>
        <p:txBody>
          <a:bodyPr/>
          <a:lstStyle>
            <a:lvl1pPr>
              <a:defRPr/>
            </a:lvl1pPr>
          </a:lstStyle>
          <a:p>
            <a:pPr>
              <a:defRPr/>
            </a:pPr>
            <a:endParaRPr lang="sl-SI"/>
          </a:p>
        </p:txBody>
      </p:sp>
      <p:sp>
        <p:nvSpPr>
          <p:cNvPr id="4" name="Ograda številke diapozitiva 5">
            <a:extLst>
              <a:ext uri="{FF2B5EF4-FFF2-40B4-BE49-F238E27FC236}">
                <a16:creationId xmlns:a16="http://schemas.microsoft.com/office/drawing/2014/main" id="{1958FAE5-B909-40F6-9C37-50DB0C512435}"/>
              </a:ext>
            </a:extLst>
          </p:cNvPr>
          <p:cNvSpPr>
            <a:spLocks noGrp="1"/>
          </p:cNvSpPr>
          <p:nvPr>
            <p:ph type="sldNum" sz="quarter" idx="12"/>
          </p:nvPr>
        </p:nvSpPr>
        <p:spPr/>
        <p:txBody>
          <a:bodyPr/>
          <a:lstStyle>
            <a:lvl1pPr>
              <a:defRPr/>
            </a:lvl1pPr>
          </a:lstStyle>
          <a:p>
            <a:fld id="{C6FE6CB1-38A1-410B-825D-DA53DE212D60}" type="slidenum">
              <a:rPr lang="sl-SI" altLang="sl-SI"/>
              <a:pPr/>
              <a:t>‹#›</a:t>
            </a:fld>
            <a:endParaRPr lang="sl-SI" altLang="sl-SI"/>
          </a:p>
        </p:txBody>
      </p:sp>
    </p:spTree>
    <p:extLst>
      <p:ext uri="{BB962C8B-B14F-4D97-AF65-F5344CB8AC3E}">
        <p14:creationId xmlns:p14="http://schemas.microsoft.com/office/powerpoint/2010/main" val="4257609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3">
            <a:extLst>
              <a:ext uri="{FF2B5EF4-FFF2-40B4-BE49-F238E27FC236}">
                <a16:creationId xmlns:a16="http://schemas.microsoft.com/office/drawing/2014/main" id="{19B5659B-EB1A-45C5-BC73-F61D0319115E}"/>
              </a:ext>
            </a:extLst>
          </p:cNvPr>
          <p:cNvSpPr>
            <a:spLocks noGrp="1"/>
          </p:cNvSpPr>
          <p:nvPr>
            <p:ph type="dt" sz="half" idx="10"/>
          </p:nvPr>
        </p:nvSpPr>
        <p:spPr/>
        <p:txBody>
          <a:bodyPr/>
          <a:lstStyle>
            <a:lvl1pPr>
              <a:defRPr/>
            </a:lvl1pPr>
          </a:lstStyle>
          <a:p>
            <a:pPr>
              <a:defRPr/>
            </a:pPr>
            <a:fld id="{FA7C02B5-3236-42FE-9E3E-3C5CE7AE7582}" type="datetimeFigureOut">
              <a:rPr lang="sl-SI"/>
              <a:pPr>
                <a:defRPr/>
              </a:pPr>
              <a:t>3. 06. 2019</a:t>
            </a:fld>
            <a:endParaRPr lang="sl-SI"/>
          </a:p>
        </p:txBody>
      </p:sp>
      <p:sp>
        <p:nvSpPr>
          <p:cNvPr id="6" name="Ograda noge 4">
            <a:extLst>
              <a:ext uri="{FF2B5EF4-FFF2-40B4-BE49-F238E27FC236}">
                <a16:creationId xmlns:a16="http://schemas.microsoft.com/office/drawing/2014/main" id="{DBE120B7-A19B-4F6A-934B-0A5D1A5358AB}"/>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26A3053C-5113-467D-99F6-A54B25A4EBD8}"/>
              </a:ext>
            </a:extLst>
          </p:cNvPr>
          <p:cNvSpPr>
            <a:spLocks noGrp="1"/>
          </p:cNvSpPr>
          <p:nvPr>
            <p:ph type="sldNum" sz="quarter" idx="12"/>
          </p:nvPr>
        </p:nvSpPr>
        <p:spPr/>
        <p:txBody>
          <a:bodyPr/>
          <a:lstStyle>
            <a:lvl1pPr>
              <a:defRPr/>
            </a:lvl1pPr>
          </a:lstStyle>
          <a:p>
            <a:fld id="{8DAA0AD5-DDDF-4019-904E-87E62787A240}" type="slidenum">
              <a:rPr lang="sl-SI" altLang="sl-SI"/>
              <a:pPr/>
              <a:t>‹#›</a:t>
            </a:fld>
            <a:endParaRPr lang="sl-SI" altLang="sl-SI"/>
          </a:p>
        </p:txBody>
      </p:sp>
    </p:spTree>
    <p:extLst>
      <p:ext uri="{BB962C8B-B14F-4D97-AF65-F5344CB8AC3E}">
        <p14:creationId xmlns:p14="http://schemas.microsoft.com/office/powerpoint/2010/main" val="1060683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3">
            <a:extLst>
              <a:ext uri="{FF2B5EF4-FFF2-40B4-BE49-F238E27FC236}">
                <a16:creationId xmlns:a16="http://schemas.microsoft.com/office/drawing/2014/main" id="{3037FA3D-9BE4-4A34-A236-41C6E52B9A6F}"/>
              </a:ext>
            </a:extLst>
          </p:cNvPr>
          <p:cNvSpPr>
            <a:spLocks noGrp="1"/>
          </p:cNvSpPr>
          <p:nvPr>
            <p:ph type="dt" sz="half" idx="10"/>
          </p:nvPr>
        </p:nvSpPr>
        <p:spPr/>
        <p:txBody>
          <a:bodyPr/>
          <a:lstStyle>
            <a:lvl1pPr>
              <a:defRPr/>
            </a:lvl1pPr>
          </a:lstStyle>
          <a:p>
            <a:pPr>
              <a:defRPr/>
            </a:pPr>
            <a:fld id="{668391D2-9AC0-41D8-88B5-504740AFE727}" type="datetimeFigureOut">
              <a:rPr lang="sl-SI"/>
              <a:pPr>
                <a:defRPr/>
              </a:pPr>
              <a:t>3. 06. 2019</a:t>
            </a:fld>
            <a:endParaRPr lang="sl-SI"/>
          </a:p>
        </p:txBody>
      </p:sp>
      <p:sp>
        <p:nvSpPr>
          <p:cNvPr id="6" name="Ograda noge 4">
            <a:extLst>
              <a:ext uri="{FF2B5EF4-FFF2-40B4-BE49-F238E27FC236}">
                <a16:creationId xmlns:a16="http://schemas.microsoft.com/office/drawing/2014/main" id="{67ED53B0-5B7A-49E6-85A3-D363A2C66AF3}"/>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032423D4-1C3D-4763-8F0E-717ED4B2D3D1}"/>
              </a:ext>
            </a:extLst>
          </p:cNvPr>
          <p:cNvSpPr>
            <a:spLocks noGrp="1"/>
          </p:cNvSpPr>
          <p:nvPr>
            <p:ph type="sldNum" sz="quarter" idx="12"/>
          </p:nvPr>
        </p:nvSpPr>
        <p:spPr/>
        <p:txBody>
          <a:bodyPr/>
          <a:lstStyle>
            <a:lvl1pPr>
              <a:defRPr/>
            </a:lvl1pPr>
          </a:lstStyle>
          <a:p>
            <a:fld id="{618253BA-9793-432D-A5FB-859315E9FEA7}" type="slidenum">
              <a:rPr lang="sl-SI" altLang="sl-SI"/>
              <a:pPr/>
              <a:t>‹#›</a:t>
            </a:fld>
            <a:endParaRPr lang="sl-SI" altLang="sl-SI"/>
          </a:p>
        </p:txBody>
      </p:sp>
    </p:spTree>
    <p:extLst>
      <p:ext uri="{BB962C8B-B14F-4D97-AF65-F5344CB8AC3E}">
        <p14:creationId xmlns:p14="http://schemas.microsoft.com/office/powerpoint/2010/main" val="4266658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grada naslova 1">
            <a:extLst>
              <a:ext uri="{FF2B5EF4-FFF2-40B4-BE49-F238E27FC236}">
                <a16:creationId xmlns:a16="http://schemas.microsoft.com/office/drawing/2014/main" id="{26F0AFD2-7BB5-4827-8D05-634080ADAFF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l-SI" altLang="sl-SI"/>
              <a:t>Uredite slog naslova matrice</a:t>
            </a:r>
          </a:p>
        </p:txBody>
      </p:sp>
      <p:sp>
        <p:nvSpPr>
          <p:cNvPr id="1027" name="Ograda besedila 2">
            <a:extLst>
              <a:ext uri="{FF2B5EF4-FFF2-40B4-BE49-F238E27FC236}">
                <a16:creationId xmlns:a16="http://schemas.microsoft.com/office/drawing/2014/main" id="{B0FDD458-1C17-4810-BEB7-CD8F6840A1D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sl-SI"/>
              <a:t>Uredite sloge besedila matrice</a:t>
            </a:r>
          </a:p>
          <a:p>
            <a:pPr lvl="1"/>
            <a:r>
              <a:rPr lang="sl-SI" altLang="sl-SI"/>
              <a:t>Druga raven</a:t>
            </a:r>
          </a:p>
          <a:p>
            <a:pPr lvl="2"/>
            <a:r>
              <a:rPr lang="sl-SI" altLang="sl-SI"/>
              <a:t>Tretja raven</a:t>
            </a:r>
          </a:p>
          <a:p>
            <a:pPr lvl="3"/>
            <a:r>
              <a:rPr lang="sl-SI" altLang="sl-SI"/>
              <a:t>Četrta raven</a:t>
            </a:r>
          </a:p>
          <a:p>
            <a:pPr lvl="4"/>
            <a:r>
              <a:rPr lang="sl-SI" altLang="sl-SI"/>
              <a:t>Peta raven</a:t>
            </a:r>
          </a:p>
        </p:txBody>
      </p:sp>
      <p:sp>
        <p:nvSpPr>
          <p:cNvPr id="4" name="Ograda datuma 3">
            <a:extLst>
              <a:ext uri="{FF2B5EF4-FFF2-40B4-BE49-F238E27FC236}">
                <a16:creationId xmlns:a16="http://schemas.microsoft.com/office/drawing/2014/main" id="{306D8CC1-AF58-4B50-AB7D-6DFC0741B4D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0071704-9E72-41F4-9209-F28FB0B1123F}" type="datetimeFigureOut">
              <a:rPr lang="sl-SI"/>
              <a:pPr>
                <a:defRPr/>
              </a:pPr>
              <a:t>3. 06. 2019</a:t>
            </a:fld>
            <a:endParaRPr lang="sl-SI"/>
          </a:p>
        </p:txBody>
      </p:sp>
      <p:sp>
        <p:nvSpPr>
          <p:cNvPr id="5" name="Ograda noge 4">
            <a:extLst>
              <a:ext uri="{FF2B5EF4-FFF2-40B4-BE49-F238E27FC236}">
                <a16:creationId xmlns:a16="http://schemas.microsoft.com/office/drawing/2014/main" id="{42AF7714-D2C8-4A2A-B25E-3C30F99A4AC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sl-SI"/>
          </a:p>
        </p:txBody>
      </p:sp>
      <p:sp>
        <p:nvSpPr>
          <p:cNvPr id="6" name="Ograda številke diapozitiva 5">
            <a:extLst>
              <a:ext uri="{FF2B5EF4-FFF2-40B4-BE49-F238E27FC236}">
                <a16:creationId xmlns:a16="http://schemas.microsoft.com/office/drawing/2014/main" id="{340D13F8-872B-4DFF-A37B-0414CAD6552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CD6E543-F23E-45B9-BE14-4DE4D5E8196A}" type="slidenum">
              <a:rPr lang="sl-SI" altLang="sl-SI"/>
              <a:pPr/>
              <a:t>‹#›</a:t>
            </a:fld>
            <a:endParaRPr lang="sl-SI" alt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hyperlink" Target="http://www.lordsandladies.org/middle-ages-battles.html" TargetMode="External"/><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hyperlink" Target="http://en.wikipedia.org/wiki/Medieval_warfare" TargetMode="External"/><Relationship Id="rId4" Type="http://schemas.openxmlformats.org/officeDocument/2006/relationships/hyperlink" Target="http://en.wikipedia.org/wiki/Category:Battles_of_the_Middle_Ag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Mitja\Desktop\imageedit_2_5241795822.jpg">
            <a:extLst>
              <a:ext uri="{FF2B5EF4-FFF2-40B4-BE49-F238E27FC236}">
                <a16:creationId xmlns:a16="http://schemas.microsoft.com/office/drawing/2014/main" id="{C6BCAEB1-790D-4BE6-A6CC-98F3A1306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284163"/>
            <a:ext cx="176053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Mitja\Desktop\imageedit_2_8233790162.jpg">
            <a:extLst>
              <a:ext uri="{FF2B5EF4-FFF2-40B4-BE49-F238E27FC236}">
                <a16:creationId xmlns:a16="http://schemas.microsoft.com/office/drawing/2014/main" id="{6CC01C37-047B-43A0-9748-D3777ACB5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84163"/>
            <a:ext cx="1868488"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Mitja\Desktop\zpage279.gif">
            <a:extLst>
              <a:ext uri="{FF2B5EF4-FFF2-40B4-BE49-F238E27FC236}">
                <a16:creationId xmlns:a16="http://schemas.microsoft.com/office/drawing/2014/main" id="{0CB46FF4-5F4D-4C75-9C59-E6F4B01F4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350" y="2133600"/>
            <a:ext cx="5472113"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slov 1">
            <a:extLst>
              <a:ext uri="{FF2B5EF4-FFF2-40B4-BE49-F238E27FC236}">
                <a16:creationId xmlns:a16="http://schemas.microsoft.com/office/drawing/2014/main" id="{29D98FF9-E0D3-4942-BD59-BCC7B7475EF7}"/>
              </a:ext>
            </a:extLst>
          </p:cNvPr>
          <p:cNvSpPr>
            <a:spLocks noGrp="1"/>
          </p:cNvSpPr>
          <p:nvPr>
            <p:ph type="ctrTitle"/>
          </p:nvPr>
        </p:nvSpPr>
        <p:spPr>
          <a:xfrm>
            <a:off x="1619250" y="620713"/>
            <a:ext cx="5832475" cy="1512887"/>
          </a:xfrm>
        </p:spPr>
        <p:txBody>
          <a:bodyPr rtlCol="0">
            <a:noAutofit/>
          </a:bodyPr>
          <a:lstStyle/>
          <a:p>
            <a:pPr fontAlgn="auto">
              <a:spcAft>
                <a:spcPts val="0"/>
              </a:spcAft>
              <a:defRPr/>
            </a:pPr>
            <a:r>
              <a:rPr lang="sl-SI" sz="4800" dirty="0">
                <a:solidFill>
                  <a:schemeClr val="tx1">
                    <a:lumMod val="95000"/>
                    <a:lumOff val="5000"/>
                  </a:schemeClr>
                </a:solidFill>
                <a:latin typeface="ShadowedGermanica" pitchFamily="2" charset="0"/>
              </a:rPr>
              <a:t>Vojskovanje v srednjem veku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400"/>
                                        <p:tgtEl>
                                          <p:spTgt spid="2"/>
                                        </p:tgtEl>
                                      </p:cBhvr>
                                    </p:animEffect>
                                  </p:childTnLst>
                                </p:cTn>
                              </p:par>
                            </p:childTnLst>
                          </p:cTn>
                        </p:par>
                        <p:par>
                          <p:cTn id="8" fill="hold" nodeType="afterGroup">
                            <p:stCondLst>
                              <p:cond delay="14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1029"/>
                                        </p:tgtEl>
                                        <p:attrNameLst>
                                          <p:attrName>style.visibility</p:attrName>
                                        </p:attrNameLst>
                                      </p:cBhvr>
                                      <p:to>
                                        <p:strVal val="visible"/>
                                      </p:to>
                                    </p:set>
                                    <p:animEffect transition="in" filter="fade">
                                      <p:cBhvr>
                                        <p:cTn id="14" dur="1200"/>
                                        <p:tgtEl>
                                          <p:spTgt spid="1029"/>
                                        </p:tgtEl>
                                      </p:cBhvr>
                                    </p:animEffect>
                                  </p:childTnLst>
                                </p:cTn>
                              </p:par>
                            </p:childTnLst>
                          </p:cTn>
                        </p:par>
                        <p:par>
                          <p:cTn id="15" fill="hold" nodeType="afterGroup">
                            <p:stCondLst>
                              <p:cond delay="2600"/>
                            </p:stCondLst>
                            <p:childTnLst>
                              <p:par>
                                <p:cTn id="16" presetID="10" presetClass="entr" presetSubtype="0"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12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Mitja\Desktop\ConstantinopleMap.png">
            <a:extLst>
              <a:ext uri="{FF2B5EF4-FFF2-40B4-BE49-F238E27FC236}">
                <a16:creationId xmlns:a16="http://schemas.microsoft.com/office/drawing/2014/main" id="{7C15FBE2-2172-4D34-8D50-81B7C6E87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2852738"/>
            <a:ext cx="4105275"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slov 1">
            <a:extLst>
              <a:ext uri="{FF2B5EF4-FFF2-40B4-BE49-F238E27FC236}">
                <a16:creationId xmlns:a16="http://schemas.microsoft.com/office/drawing/2014/main" id="{E5C4E55D-265F-43E1-BF72-A48EFAAD2275}"/>
              </a:ext>
            </a:extLst>
          </p:cNvPr>
          <p:cNvSpPr>
            <a:spLocks noGrp="1"/>
          </p:cNvSpPr>
          <p:nvPr>
            <p:ph type="title"/>
          </p:nvPr>
        </p:nvSpPr>
        <p:spPr>
          <a:xfrm>
            <a:off x="468313" y="-242888"/>
            <a:ext cx="8229600" cy="1143001"/>
          </a:xfrm>
        </p:spPr>
        <p:txBody>
          <a:bodyPr/>
          <a:lstStyle/>
          <a:p>
            <a:r>
              <a:rPr lang="sl-SI" altLang="sl-SI"/>
              <a:t>Srednji vek</a:t>
            </a:r>
          </a:p>
        </p:txBody>
      </p:sp>
      <p:sp>
        <p:nvSpPr>
          <p:cNvPr id="3" name="Ograda vsebine 2">
            <a:extLst>
              <a:ext uri="{FF2B5EF4-FFF2-40B4-BE49-F238E27FC236}">
                <a16:creationId xmlns:a16="http://schemas.microsoft.com/office/drawing/2014/main" id="{D41F4CDE-BFA1-44B9-B472-62CECDF4816C}"/>
              </a:ext>
            </a:extLst>
          </p:cNvPr>
          <p:cNvSpPr>
            <a:spLocks noGrp="1"/>
          </p:cNvSpPr>
          <p:nvPr>
            <p:ph idx="1"/>
          </p:nvPr>
        </p:nvSpPr>
        <p:spPr>
          <a:xfrm>
            <a:off x="468313" y="620713"/>
            <a:ext cx="8229600" cy="2879725"/>
          </a:xfrm>
        </p:spPr>
        <p:txBody>
          <a:bodyPr/>
          <a:lstStyle/>
          <a:p>
            <a:r>
              <a:rPr lang="sl-SI" altLang="sl-SI" sz="2800"/>
              <a:t>Srednji vek je zgodovinsko obdobje, ki se je pričelo leta 476 z razpadom Zahodnega rimskega cesarstva in se končalo leta 1453 s padcem Konstantinopla ter s tem Vzhodnorimskega imperija. </a:t>
            </a:r>
          </a:p>
          <a:p>
            <a:r>
              <a:rPr lang="sl-SI" altLang="sl-SI" sz="2800"/>
              <a:t>Srednji vek se deli na 3 obdobja: zgodnji, visoki in pozni srednji vek.</a:t>
            </a:r>
          </a:p>
        </p:txBody>
      </p:sp>
      <p:pic>
        <p:nvPicPr>
          <p:cNvPr id="2053" name="Picture 5" descr="C:\Users\Mitja\Desktop\4658403768_3ed05cc04d_o.jpg">
            <a:extLst>
              <a:ext uri="{FF2B5EF4-FFF2-40B4-BE49-F238E27FC236}">
                <a16:creationId xmlns:a16="http://schemas.microsoft.com/office/drawing/2014/main" id="{B5640585-60A6-4AB5-9D96-07364647D7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500"/>
                                        <p:tgtEl>
                                          <p:spTgt spid="205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2053"/>
                                        </p:tgtEl>
                                        <p:attrNameLst>
                                          <p:attrName>style.visibility</p:attrName>
                                        </p:attrNameLst>
                                      </p:cBhvr>
                                      <p:to>
                                        <p:strVal val="visible"/>
                                      </p:to>
                                    </p:set>
                                    <p:animEffect transition="in" filter="fade">
                                      <p:cBhvr>
                                        <p:cTn id="24" dur="9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sers\Mitja\Desktop\2AC2B52D-DDCC-4923-B130-AB8D48ABE9F1.jpg">
            <a:extLst>
              <a:ext uri="{FF2B5EF4-FFF2-40B4-BE49-F238E27FC236}">
                <a16:creationId xmlns:a16="http://schemas.microsoft.com/office/drawing/2014/main" id="{D324835E-ECFE-4039-85AF-79DDA5709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7925" y="0"/>
            <a:ext cx="489743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C:\Users\Mitja\Desktop\2AC2B52D-DDCC-4923-B130-AB8D48ABE9F1.jpg">
            <a:extLst>
              <a:ext uri="{FF2B5EF4-FFF2-40B4-BE49-F238E27FC236}">
                <a16:creationId xmlns:a16="http://schemas.microsoft.com/office/drawing/2014/main" id="{C4C101F6-6FBD-40E3-85BF-383ABDF36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38" y="0"/>
            <a:ext cx="50403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slov 1">
            <a:extLst>
              <a:ext uri="{FF2B5EF4-FFF2-40B4-BE49-F238E27FC236}">
                <a16:creationId xmlns:a16="http://schemas.microsoft.com/office/drawing/2014/main" id="{C2CABC8D-A416-4A0F-A030-90532BF49E92}"/>
              </a:ext>
            </a:extLst>
          </p:cNvPr>
          <p:cNvSpPr>
            <a:spLocks noGrp="1"/>
          </p:cNvSpPr>
          <p:nvPr>
            <p:ph type="title"/>
          </p:nvPr>
        </p:nvSpPr>
        <p:spPr>
          <a:xfrm>
            <a:off x="-1620838" y="549275"/>
            <a:ext cx="8229601" cy="1143000"/>
          </a:xfrm>
        </p:spPr>
        <p:txBody>
          <a:bodyPr/>
          <a:lstStyle/>
          <a:p>
            <a:r>
              <a:rPr lang="sl-SI" altLang="sl-SI" sz="4000">
                <a:solidFill>
                  <a:srgbClr val="FF0000"/>
                </a:solidFill>
              </a:rPr>
              <a:t>Priprave na boj</a:t>
            </a:r>
          </a:p>
        </p:txBody>
      </p:sp>
      <p:sp>
        <p:nvSpPr>
          <p:cNvPr id="3" name="Ograda vsebine 2">
            <a:extLst>
              <a:ext uri="{FF2B5EF4-FFF2-40B4-BE49-F238E27FC236}">
                <a16:creationId xmlns:a16="http://schemas.microsoft.com/office/drawing/2014/main" id="{3329DDF9-DEF1-476F-8605-4824E365176B}"/>
              </a:ext>
            </a:extLst>
          </p:cNvPr>
          <p:cNvSpPr>
            <a:spLocks noGrp="1"/>
          </p:cNvSpPr>
          <p:nvPr>
            <p:ph idx="1"/>
          </p:nvPr>
        </p:nvSpPr>
        <p:spPr>
          <a:xfrm>
            <a:off x="755650" y="1412875"/>
            <a:ext cx="7831138" cy="4525963"/>
          </a:xfrm>
        </p:spPr>
        <p:txBody>
          <a:bodyPr rtlCol="0">
            <a:normAutofit fontScale="92500" lnSpcReduction="20000"/>
          </a:bodyPr>
          <a:lstStyle/>
          <a:p>
            <a:pPr fontAlgn="auto">
              <a:spcAft>
                <a:spcPts val="0"/>
              </a:spcAft>
              <a:defRPr/>
            </a:pPr>
            <a:r>
              <a:rPr lang="sl-SI" dirty="0"/>
              <a:t>Raven izkušenj in taktično manevriranje sposobnosti srednjeveške vojske je različna glede na obdobje in regije. Pred začetkom je načrtovanje običajno sestavljeno iz sveta vojnih voditeljev, ki so določali načrt med različnimi drugimi voditelji. </a:t>
            </a:r>
          </a:p>
          <a:p>
            <a:pPr marL="0" indent="0" fontAlgn="auto">
              <a:spcAft>
                <a:spcPts val="0"/>
              </a:spcAft>
              <a:buFont typeface="Arial" panose="020B0604020202020204" pitchFamily="34" charset="0"/>
              <a:buNone/>
              <a:defRPr/>
            </a:pPr>
            <a:r>
              <a:rPr lang="sl-SI" dirty="0">
                <a:solidFill>
                  <a:srgbClr val="FF0000"/>
                </a:solidFill>
              </a:rPr>
              <a:t> KOMUNICIRANJE</a:t>
            </a:r>
          </a:p>
          <a:p>
            <a:pPr fontAlgn="auto">
              <a:spcAft>
                <a:spcPts val="0"/>
              </a:spcAft>
              <a:defRPr/>
            </a:pPr>
            <a:r>
              <a:rPr lang="sl-SI" dirty="0"/>
              <a:t>Komunikacija je bila med enotami zelo pomembna vendar tudi težka. Sporočilo je bilo opravljeno s pomočjo glasbenih signalov, zvočnih ukazov, kurirji ali dvig zastav.</a:t>
            </a:r>
          </a:p>
        </p:txBody>
      </p:sp>
      <p:pic>
        <p:nvPicPr>
          <p:cNvPr id="3075" name="Picture 3" descr="C:\Users\Mitja\Desktop\crecy.jpg">
            <a:extLst>
              <a:ext uri="{FF2B5EF4-FFF2-40B4-BE49-F238E27FC236}">
                <a16:creationId xmlns:a16="http://schemas.microsoft.com/office/drawing/2014/main" id="{EF4A85ED-6833-4018-9AC1-E39E5094D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Mitja\Desktop\22518shogun2_naval_battle7-large.jpg">
            <a:extLst>
              <a:ext uri="{FF2B5EF4-FFF2-40B4-BE49-F238E27FC236}">
                <a16:creationId xmlns:a16="http://schemas.microsoft.com/office/drawing/2014/main" id="{CC175333-9DF3-4578-8256-271F83054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0"/>
            <a:ext cx="9334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Users\Mitja\Desktop\4824naval_battle.jpg">
            <a:extLst>
              <a:ext uri="{FF2B5EF4-FFF2-40B4-BE49-F238E27FC236}">
                <a16:creationId xmlns:a16="http://schemas.microsoft.com/office/drawing/2014/main" id="{BF48B55D-AB2B-4615-A2C8-A21E8A216A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63" y="31750"/>
            <a:ext cx="9429751"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500"/>
                                        <p:tgtEl>
                                          <p:spTgt spid="3077"/>
                                        </p:tgtEl>
                                      </p:cBhvr>
                                    </p:animEffect>
                                  </p:childTnLst>
                                </p:cTn>
                              </p:par>
                              <p:par>
                                <p:cTn id="8" presetID="10" presetClass="entr" presetSubtype="0"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500"/>
                                        <p:tgtEl>
                                          <p:spTgt spid="3078"/>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nodeType="afterGroup">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par>
                          <p:cTn id="24" fill="hold" nodeType="afterGroup">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075"/>
                                        </p:tgtEl>
                                        <p:attrNameLst>
                                          <p:attrName>style.visibility</p:attrName>
                                        </p:attrNameLst>
                                      </p:cBhvr>
                                      <p:to>
                                        <p:strVal val="visible"/>
                                      </p:to>
                                    </p:set>
                                    <p:animEffect transition="in" filter="fade">
                                      <p:cBhvr>
                                        <p:cTn id="32" dur="1500"/>
                                        <p:tgtEl>
                                          <p:spTgt spid="307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1300"/>
                                        <p:tgtEl>
                                          <p:spTgt spid="205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051"/>
                                        </p:tgtEl>
                                        <p:attrNameLst>
                                          <p:attrName>style.visibility</p:attrName>
                                        </p:attrNameLst>
                                      </p:cBhvr>
                                      <p:to>
                                        <p:strVal val="visible"/>
                                      </p:to>
                                    </p:set>
                                    <p:animEffect transition="in" filter="fade">
                                      <p:cBhvr>
                                        <p:cTn id="42" dur="13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itja\Desktop\2AC2B52D-DDCC-4923-B130-AB8D48ABE9F1.jpg">
            <a:extLst>
              <a:ext uri="{FF2B5EF4-FFF2-40B4-BE49-F238E27FC236}">
                <a16:creationId xmlns:a16="http://schemas.microsoft.com/office/drawing/2014/main" id="{1E327FF4-0F94-4F0C-9F3F-73F2D787C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388" y="206375"/>
            <a:ext cx="5400676"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C:\Users\Mitja\Desktop\2AC2B52D-DDCC-4923-B130-AB8D48ABE9F1.jpg">
            <a:extLst>
              <a:ext uri="{FF2B5EF4-FFF2-40B4-BE49-F238E27FC236}">
                <a16:creationId xmlns:a16="http://schemas.microsoft.com/office/drawing/2014/main" id="{E6E00497-4430-4E4D-906D-633EE9750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06375"/>
            <a:ext cx="54006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slov 1">
            <a:extLst>
              <a:ext uri="{FF2B5EF4-FFF2-40B4-BE49-F238E27FC236}">
                <a16:creationId xmlns:a16="http://schemas.microsoft.com/office/drawing/2014/main" id="{30D0989F-1FFF-46FE-B54D-588B546E31D7}"/>
              </a:ext>
            </a:extLst>
          </p:cNvPr>
          <p:cNvSpPr>
            <a:spLocks noGrp="1"/>
          </p:cNvSpPr>
          <p:nvPr>
            <p:ph type="title"/>
          </p:nvPr>
        </p:nvSpPr>
        <p:spPr>
          <a:xfrm>
            <a:off x="338138" y="404813"/>
            <a:ext cx="8229600" cy="1143000"/>
          </a:xfrm>
        </p:spPr>
        <p:txBody>
          <a:bodyPr/>
          <a:lstStyle/>
          <a:p>
            <a:r>
              <a:rPr lang="sl-SI" altLang="sl-SI" sz="4800">
                <a:solidFill>
                  <a:srgbClr val="FF0000"/>
                </a:solidFill>
              </a:rPr>
              <a:t>Obleganje gradov</a:t>
            </a:r>
          </a:p>
        </p:txBody>
      </p:sp>
      <p:sp>
        <p:nvSpPr>
          <p:cNvPr id="3" name="Ograda vsebine 2">
            <a:extLst>
              <a:ext uri="{FF2B5EF4-FFF2-40B4-BE49-F238E27FC236}">
                <a16:creationId xmlns:a16="http://schemas.microsoft.com/office/drawing/2014/main" id="{D1C6CA65-F585-4982-B4C4-6B5D52672DAA}"/>
              </a:ext>
            </a:extLst>
          </p:cNvPr>
          <p:cNvSpPr>
            <a:spLocks noGrp="1"/>
          </p:cNvSpPr>
          <p:nvPr>
            <p:ph idx="1"/>
          </p:nvPr>
        </p:nvSpPr>
        <p:spPr>
          <a:xfrm>
            <a:off x="1042988" y="1700213"/>
            <a:ext cx="7427912" cy="4210050"/>
          </a:xfrm>
        </p:spPr>
        <p:txBody>
          <a:bodyPr/>
          <a:lstStyle/>
          <a:p>
            <a:pPr marL="0" indent="0">
              <a:buFont typeface="Arial" panose="020B0604020202020204" pitchFamily="34" charset="0"/>
              <a:buNone/>
            </a:pPr>
            <a:r>
              <a:rPr lang="sl-SI" altLang="sl-SI"/>
              <a:t>V srednjem veku je vojska za obleganje uporablja najrazličnejše naprave, vključno z: lestvami, ovni, obleganlnimi stolpi in različne vrste katapultov,balisto… Oblegalne tehnike  so bile tudi rudarjenje, v katerem so bili predori izkopali pod zidovi kar je vodilo do destabilizacije in onesposobitev del zidu.</a:t>
            </a:r>
          </a:p>
        </p:txBody>
      </p:sp>
      <p:pic>
        <p:nvPicPr>
          <p:cNvPr id="4101" name="Picture 5" descr="C:\Users\Mitja\Desktop\Ballista_(PSF).png">
            <a:extLst>
              <a:ext uri="{FF2B5EF4-FFF2-40B4-BE49-F238E27FC236}">
                <a16:creationId xmlns:a16="http://schemas.microsoft.com/office/drawing/2014/main" id="{21BE954C-FE3A-4B5B-855B-FDB600C6D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238"/>
            <a:ext cx="9144000" cy="748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C:\Users\Mitja\Desktop\sgeG.jpg">
            <a:extLst>
              <a:ext uri="{FF2B5EF4-FFF2-40B4-BE49-F238E27FC236}">
                <a16:creationId xmlns:a16="http://schemas.microsoft.com/office/drawing/2014/main" id="{F9662E51-5A0C-48D1-BCC3-1DED3E522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630238"/>
            <a:ext cx="10337800" cy="754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C:\Users\Mitja\Desktop\Catapult0001.jpg5c780e9e-d3a3-481b-8875-aa9d850dab1eLarge.jpg">
            <a:extLst>
              <a:ext uri="{FF2B5EF4-FFF2-40B4-BE49-F238E27FC236}">
                <a16:creationId xmlns:a16="http://schemas.microsoft.com/office/drawing/2014/main" id="{EB6D793A-D580-4D6E-8DCD-79758E1D3B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8" y="-1112838"/>
            <a:ext cx="8926512" cy="845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C:\Users\Mitja\Desktop\chart-siege-engine.jpg">
            <a:extLst>
              <a:ext uri="{FF2B5EF4-FFF2-40B4-BE49-F238E27FC236}">
                <a16:creationId xmlns:a16="http://schemas.microsoft.com/office/drawing/2014/main" id="{3F5EC903-9096-4AA2-BB59-AF56B3B2F7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3" y="-892175"/>
            <a:ext cx="9906001" cy="894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C:\Users\Mitja\Desktop\600-BibleNT-029.JPG">
            <a:extLst>
              <a:ext uri="{FF2B5EF4-FFF2-40B4-BE49-F238E27FC236}">
                <a16:creationId xmlns:a16="http://schemas.microsoft.com/office/drawing/2014/main" id="{82DFB97D-56DB-453D-B960-F20C493B58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138" y="-892175"/>
            <a:ext cx="11906251" cy="907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700"/>
                                        <p:tgtEl>
                                          <p:spTgt spid="4099"/>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800"/>
                                        <p:tgtEl>
                                          <p:spTgt spid="4098"/>
                                        </p:tgtEl>
                                      </p:cBhvr>
                                    </p:animEffect>
                                  </p:childTnLst>
                                </p:cTn>
                              </p:par>
                            </p:childTnLst>
                          </p:cTn>
                        </p:par>
                        <p:par>
                          <p:cTn id="11" fill="hold" nodeType="afterGroup">
                            <p:stCondLst>
                              <p:cond delay="8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600"/>
                                        <p:tgtEl>
                                          <p:spTgt spid="2"/>
                                        </p:tgtEl>
                                      </p:cBhvr>
                                    </p:animEffect>
                                  </p:childTnLst>
                                </p:cTn>
                              </p:par>
                            </p:childTnLst>
                          </p:cTn>
                        </p:par>
                        <p:par>
                          <p:cTn id="15" fill="hold" nodeType="afterGroup">
                            <p:stCondLst>
                              <p:cond delay="1400"/>
                            </p:stCondLst>
                            <p:childTnLst>
                              <p:par>
                                <p:cTn id="16" presetID="10"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700"/>
                                        <p:tgtEl>
                                          <p:spTgt spid="3">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4101"/>
                                        </p:tgtEl>
                                        <p:attrNameLst>
                                          <p:attrName>style.visibility</p:attrName>
                                        </p:attrNameLst>
                                      </p:cBhvr>
                                      <p:to>
                                        <p:strVal val="visible"/>
                                      </p:to>
                                    </p:set>
                                    <p:animEffect transition="in" filter="fade">
                                      <p:cBhvr>
                                        <p:cTn id="23" dur="1100"/>
                                        <p:tgtEl>
                                          <p:spTgt spid="410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fade">
                                      <p:cBhvr>
                                        <p:cTn id="28" dur="1100"/>
                                        <p:tgtEl>
                                          <p:spTgt spid="410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4103"/>
                                        </p:tgtEl>
                                        <p:attrNameLst>
                                          <p:attrName>style.visibility</p:attrName>
                                        </p:attrNameLst>
                                      </p:cBhvr>
                                      <p:to>
                                        <p:strVal val="visible"/>
                                      </p:to>
                                    </p:set>
                                    <p:animEffect transition="in" filter="fade">
                                      <p:cBhvr>
                                        <p:cTn id="33" dur="1100"/>
                                        <p:tgtEl>
                                          <p:spTgt spid="410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4104"/>
                                        </p:tgtEl>
                                        <p:attrNameLst>
                                          <p:attrName>style.visibility</p:attrName>
                                        </p:attrNameLst>
                                      </p:cBhvr>
                                      <p:to>
                                        <p:strVal val="visible"/>
                                      </p:to>
                                    </p:set>
                                    <p:animEffect transition="in" filter="fade">
                                      <p:cBhvr>
                                        <p:cTn id="38" dur="1100"/>
                                        <p:tgtEl>
                                          <p:spTgt spid="410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4105"/>
                                        </p:tgtEl>
                                        <p:attrNameLst>
                                          <p:attrName>style.visibility</p:attrName>
                                        </p:attrNameLst>
                                      </p:cBhvr>
                                      <p:to>
                                        <p:strVal val="visible"/>
                                      </p:to>
                                    </p:set>
                                    <p:animEffect transition="in" filter="fade">
                                      <p:cBhvr>
                                        <p:cTn id="43" dur="11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1" name="Picture 11" descr="C:\Users\Mitja\Desktop\349.png">
            <a:extLst>
              <a:ext uri="{FF2B5EF4-FFF2-40B4-BE49-F238E27FC236}">
                <a16:creationId xmlns:a16="http://schemas.microsoft.com/office/drawing/2014/main" id="{6D08FCF0-27C0-4B07-BAF4-2257E70E4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207963"/>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0" descr="C:\Users\Mitja\Desktop\349.png">
            <a:extLst>
              <a:ext uri="{FF2B5EF4-FFF2-40B4-BE49-F238E27FC236}">
                <a16:creationId xmlns:a16="http://schemas.microsoft.com/office/drawing/2014/main" id="{97A6D469-BF42-4017-AC95-E9376F989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07963"/>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slov 1">
            <a:extLst>
              <a:ext uri="{FF2B5EF4-FFF2-40B4-BE49-F238E27FC236}">
                <a16:creationId xmlns:a16="http://schemas.microsoft.com/office/drawing/2014/main" id="{0996EE71-BEE9-444A-81A5-C1340F8B34A0}"/>
              </a:ext>
            </a:extLst>
          </p:cNvPr>
          <p:cNvSpPr>
            <a:spLocks noGrp="1"/>
          </p:cNvSpPr>
          <p:nvPr>
            <p:ph type="title"/>
          </p:nvPr>
        </p:nvSpPr>
        <p:spPr>
          <a:xfrm>
            <a:off x="565150" y="141288"/>
            <a:ext cx="8229600" cy="1143000"/>
          </a:xfrm>
        </p:spPr>
        <p:txBody>
          <a:bodyPr/>
          <a:lstStyle/>
          <a:p>
            <a:r>
              <a:rPr lang="sl-SI" altLang="sl-SI">
                <a:solidFill>
                  <a:srgbClr val="FF0000"/>
                </a:solidFill>
              </a:rPr>
              <a:t>Orožja in oprema</a:t>
            </a:r>
          </a:p>
        </p:txBody>
      </p:sp>
      <p:sp>
        <p:nvSpPr>
          <p:cNvPr id="6149" name="Ograda vsebine 2">
            <a:extLst>
              <a:ext uri="{FF2B5EF4-FFF2-40B4-BE49-F238E27FC236}">
                <a16:creationId xmlns:a16="http://schemas.microsoft.com/office/drawing/2014/main" id="{DEBAFDD9-D65E-448D-83E2-A8AAAD800C24}"/>
              </a:ext>
            </a:extLst>
          </p:cNvPr>
          <p:cNvSpPr>
            <a:spLocks noGrp="1"/>
          </p:cNvSpPr>
          <p:nvPr>
            <p:ph idx="1"/>
          </p:nvPr>
        </p:nvSpPr>
        <p:spPr>
          <a:xfrm>
            <a:off x="539750" y="1560513"/>
            <a:ext cx="8229600" cy="4525962"/>
          </a:xfrm>
        </p:spPr>
        <p:txBody>
          <a:bodyPr/>
          <a:lstStyle/>
          <a:p>
            <a:endParaRPr lang="sl-SI" altLang="sl-SI"/>
          </a:p>
        </p:txBody>
      </p:sp>
      <p:pic>
        <p:nvPicPr>
          <p:cNvPr id="5132" name="Picture 12" descr="C:\Users\Mitja\Desktop\DVD-Knight.png">
            <a:extLst>
              <a:ext uri="{FF2B5EF4-FFF2-40B4-BE49-F238E27FC236}">
                <a16:creationId xmlns:a16="http://schemas.microsoft.com/office/drawing/2014/main" id="{E1B811D5-FAC7-4DE7-AC5F-99D45E7A5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836613"/>
            <a:ext cx="2951163"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4" descr="C:\Users\Mitja\Desktop\813911-medieval_knight_costume_1.jpg">
            <a:extLst>
              <a:ext uri="{FF2B5EF4-FFF2-40B4-BE49-F238E27FC236}">
                <a16:creationId xmlns:a16="http://schemas.microsoft.com/office/drawing/2014/main" id="{99E8C334-F5A7-40BA-8629-0A84ABE7D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9063" y="922338"/>
            <a:ext cx="4567237"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5" descr="C:\Users\Mitja\Desktop\pikemen_test.jpg">
            <a:extLst>
              <a:ext uri="{FF2B5EF4-FFF2-40B4-BE49-F238E27FC236}">
                <a16:creationId xmlns:a16="http://schemas.microsoft.com/office/drawing/2014/main" id="{52401057-4F93-4AC2-9854-7E12AABB5B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291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16" descr="C:\Users\Mitja\Desktop\45198616_0.jpg">
            <a:extLst>
              <a:ext uri="{FF2B5EF4-FFF2-40B4-BE49-F238E27FC236}">
                <a16:creationId xmlns:a16="http://schemas.microsoft.com/office/drawing/2014/main" id="{C4F517CE-38A0-4079-98C5-D96DC1E46F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8" y="28575"/>
            <a:ext cx="9277351"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18" descr="C:\Users\Mitja\Desktop\10658154_5.jpg">
            <a:extLst>
              <a:ext uri="{FF2B5EF4-FFF2-40B4-BE49-F238E27FC236}">
                <a16:creationId xmlns:a16="http://schemas.microsoft.com/office/drawing/2014/main" id="{7C779312-8DA0-4238-8970-F9A61B8C4B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8" y="-712788"/>
            <a:ext cx="9277351" cy="828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Mitja\Desktop\IronBattleAxe_SK.png">
            <a:extLst>
              <a:ext uri="{FF2B5EF4-FFF2-40B4-BE49-F238E27FC236}">
                <a16:creationId xmlns:a16="http://schemas.microsoft.com/office/drawing/2014/main" id="{E9A2F193-1E9A-468E-89F3-D4FB8A9271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650" y="-171450"/>
            <a:ext cx="6075363"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Mitja\Desktop\imageedit_2_3628892097.gif">
            <a:extLst>
              <a:ext uri="{FF2B5EF4-FFF2-40B4-BE49-F238E27FC236}">
                <a16:creationId xmlns:a16="http://schemas.microsoft.com/office/drawing/2014/main" id="{E43355C6-1283-4D0E-8A9A-F11C360A4A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4438" y="350838"/>
            <a:ext cx="6184900"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Mitja\Desktop\imageedit_1_9353040117.gif">
            <a:extLst>
              <a:ext uri="{FF2B5EF4-FFF2-40B4-BE49-F238E27FC236}">
                <a16:creationId xmlns:a16="http://schemas.microsoft.com/office/drawing/2014/main" id="{BC2BACA4-4B7F-41C3-827F-B7C2F2C385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0800" y="206375"/>
            <a:ext cx="6650038"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par>
                          <p:cTn id="8" fill="hold" nodeType="afterGroup">
                            <p:stCondLst>
                              <p:cond delay="900"/>
                            </p:stCondLst>
                            <p:childTnLst>
                              <p:par>
                                <p:cTn id="9" presetID="10" presetClass="entr" presetSubtype="0" fill="hold" nodeType="afterEffect">
                                  <p:stCondLst>
                                    <p:cond delay="0"/>
                                  </p:stCondLst>
                                  <p:childTnLst>
                                    <p:set>
                                      <p:cBhvr>
                                        <p:cTn id="10" dur="1" fill="hold">
                                          <p:stCondLst>
                                            <p:cond delay="0"/>
                                          </p:stCondLst>
                                        </p:cTn>
                                        <p:tgtEl>
                                          <p:spTgt spid="5131"/>
                                        </p:tgtEl>
                                        <p:attrNameLst>
                                          <p:attrName>style.visibility</p:attrName>
                                        </p:attrNameLst>
                                      </p:cBhvr>
                                      <p:to>
                                        <p:strVal val="visible"/>
                                      </p:to>
                                    </p:set>
                                    <p:animEffect transition="in" filter="fade">
                                      <p:cBhvr>
                                        <p:cTn id="11" dur="1100"/>
                                        <p:tgtEl>
                                          <p:spTgt spid="5131"/>
                                        </p:tgtEl>
                                      </p:cBhvr>
                                    </p:animEffect>
                                  </p:childTnLst>
                                </p:cTn>
                              </p:par>
                              <p:par>
                                <p:cTn id="12" presetID="10" presetClass="entr" presetSubtype="0" fill="hold" nodeType="withEffect">
                                  <p:stCondLst>
                                    <p:cond delay="0"/>
                                  </p:stCondLst>
                                  <p:childTnLst>
                                    <p:set>
                                      <p:cBhvr>
                                        <p:cTn id="13" dur="1" fill="hold">
                                          <p:stCondLst>
                                            <p:cond delay="0"/>
                                          </p:stCondLst>
                                        </p:cTn>
                                        <p:tgtEl>
                                          <p:spTgt spid="5130"/>
                                        </p:tgtEl>
                                        <p:attrNameLst>
                                          <p:attrName>style.visibility</p:attrName>
                                        </p:attrNameLst>
                                      </p:cBhvr>
                                      <p:to>
                                        <p:strVal val="visible"/>
                                      </p:to>
                                    </p:set>
                                    <p:animEffect transition="in" filter="fade">
                                      <p:cBhvr>
                                        <p:cTn id="14" dur="1000"/>
                                        <p:tgtEl>
                                          <p:spTgt spid="513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5132"/>
                                        </p:tgtEl>
                                        <p:attrNameLst>
                                          <p:attrName>style.visibility</p:attrName>
                                        </p:attrNameLst>
                                      </p:cBhvr>
                                      <p:to>
                                        <p:strVal val="visible"/>
                                      </p:to>
                                    </p:set>
                                    <p:animEffect transition="in" filter="fade">
                                      <p:cBhvr>
                                        <p:cTn id="19" dur="1000"/>
                                        <p:tgtEl>
                                          <p:spTgt spid="5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5134"/>
                                        </p:tgtEl>
                                        <p:attrNameLst>
                                          <p:attrName>style.visibility</p:attrName>
                                        </p:attrNameLst>
                                      </p:cBhvr>
                                      <p:to>
                                        <p:strVal val="visible"/>
                                      </p:to>
                                    </p:set>
                                    <p:animEffect transition="in" filter="fade">
                                      <p:cBhvr>
                                        <p:cTn id="24" dur="1000"/>
                                        <p:tgtEl>
                                          <p:spTgt spid="513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5135"/>
                                        </p:tgtEl>
                                        <p:attrNameLst>
                                          <p:attrName>style.visibility</p:attrName>
                                        </p:attrNameLst>
                                      </p:cBhvr>
                                      <p:to>
                                        <p:strVal val="visible"/>
                                      </p:to>
                                    </p:set>
                                    <p:animEffect transition="in" filter="fade">
                                      <p:cBhvr>
                                        <p:cTn id="29" dur="1000"/>
                                        <p:tgtEl>
                                          <p:spTgt spid="513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5136"/>
                                        </p:tgtEl>
                                        <p:attrNameLst>
                                          <p:attrName>style.visibility</p:attrName>
                                        </p:attrNameLst>
                                      </p:cBhvr>
                                      <p:to>
                                        <p:strVal val="visible"/>
                                      </p:to>
                                    </p:set>
                                    <p:animEffect transition="in" filter="fade">
                                      <p:cBhvr>
                                        <p:cTn id="34" dur="1000"/>
                                        <p:tgtEl>
                                          <p:spTgt spid="513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138"/>
                                        </p:tgtEl>
                                        <p:attrNameLst>
                                          <p:attrName>style.visibility</p:attrName>
                                        </p:attrNameLst>
                                      </p:cBhvr>
                                      <p:to>
                                        <p:strVal val="visible"/>
                                      </p:to>
                                    </p:set>
                                    <p:animEffect transition="in" filter="fade">
                                      <p:cBhvr>
                                        <p:cTn id="39" dur="1100"/>
                                        <p:tgtEl>
                                          <p:spTgt spid="513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1026"/>
                                        </p:tgtEl>
                                        <p:attrNameLst>
                                          <p:attrName>style.visibility</p:attrName>
                                        </p:attrNameLst>
                                      </p:cBhvr>
                                      <p:to>
                                        <p:strVal val="visible"/>
                                      </p:to>
                                    </p:set>
                                    <p:animEffect transition="in" filter="fade">
                                      <p:cBhvr>
                                        <p:cTn id="44" dur="1100"/>
                                        <p:tgtEl>
                                          <p:spTgt spid="102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1027"/>
                                        </p:tgtEl>
                                        <p:attrNameLst>
                                          <p:attrName>style.visibility</p:attrName>
                                        </p:attrNameLst>
                                      </p:cBhvr>
                                      <p:to>
                                        <p:strVal val="visible"/>
                                      </p:to>
                                    </p:set>
                                    <p:animEffect transition="in" filter="fade">
                                      <p:cBhvr>
                                        <p:cTn id="49" dur="1100"/>
                                        <p:tgtEl>
                                          <p:spTgt spid="102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1028"/>
                                        </p:tgtEl>
                                        <p:attrNameLst>
                                          <p:attrName>style.visibility</p:attrName>
                                        </p:attrNameLst>
                                      </p:cBhvr>
                                      <p:to>
                                        <p:strVal val="visible"/>
                                      </p:to>
                                    </p:set>
                                    <p:animEffect transition="in" filter="fade">
                                      <p:cBhvr>
                                        <p:cTn id="54" dur="11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Mitja\Desktop\2AC2B52D-DDCC-4923-B130-AB8D48ABE9F1.jpg">
            <a:extLst>
              <a:ext uri="{FF2B5EF4-FFF2-40B4-BE49-F238E27FC236}">
                <a16:creationId xmlns:a16="http://schemas.microsoft.com/office/drawing/2014/main" id="{7E457174-9C80-443F-9235-236FEF92A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463" y="-1588"/>
            <a:ext cx="6249988"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a:extLst>
              <a:ext uri="{FF2B5EF4-FFF2-40B4-BE49-F238E27FC236}">
                <a16:creationId xmlns:a16="http://schemas.microsoft.com/office/drawing/2014/main" id="{C98126E4-624A-477D-A33C-2507DF93C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0"/>
            <a:ext cx="62484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slov 1">
            <a:extLst>
              <a:ext uri="{FF2B5EF4-FFF2-40B4-BE49-F238E27FC236}">
                <a16:creationId xmlns:a16="http://schemas.microsoft.com/office/drawing/2014/main" id="{87B8444C-C855-41CD-83E3-4E5781D4B814}"/>
              </a:ext>
            </a:extLst>
          </p:cNvPr>
          <p:cNvSpPr>
            <a:spLocks noGrp="1"/>
          </p:cNvSpPr>
          <p:nvPr>
            <p:ph type="title"/>
          </p:nvPr>
        </p:nvSpPr>
        <p:spPr/>
        <p:txBody>
          <a:bodyPr/>
          <a:lstStyle/>
          <a:p>
            <a:r>
              <a:rPr lang="sl-SI" altLang="sl-SI">
                <a:solidFill>
                  <a:srgbClr val="FF0000"/>
                </a:solidFill>
              </a:rPr>
              <a:t>Bolezni</a:t>
            </a:r>
          </a:p>
        </p:txBody>
      </p:sp>
      <p:sp>
        <p:nvSpPr>
          <p:cNvPr id="3" name="Ograda vsebine 2">
            <a:extLst>
              <a:ext uri="{FF2B5EF4-FFF2-40B4-BE49-F238E27FC236}">
                <a16:creationId xmlns:a16="http://schemas.microsoft.com/office/drawing/2014/main" id="{57C46E61-8419-4FD0-BF58-4B259F2EF3FC}"/>
              </a:ext>
            </a:extLst>
          </p:cNvPr>
          <p:cNvSpPr>
            <a:spLocks noGrp="1"/>
          </p:cNvSpPr>
          <p:nvPr>
            <p:ph idx="1"/>
          </p:nvPr>
        </p:nvSpPr>
        <p:spPr>
          <a:xfrm>
            <a:off x="1042988" y="1412875"/>
            <a:ext cx="6851650" cy="3992563"/>
          </a:xfrm>
        </p:spPr>
        <p:txBody>
          <a:bodyPr rtlCol="0">
            <a:normAutofit lnSpcReduction="10000"/>
          </a:bodyPr>
          <a:lstStyle/>
          <a:p>
            <a:pPr fontAlgn="auto">
              <a:spcAft>
                <a:spcPts val="0"/>
              </a:spcAft>
              <a:defRPr/>
            </a:pPr>
            <a:r>
              <a:rPr lang="sl-SI" dirty="0"/>
              <a:t>Epidemije bolezni, kot so črne koze, kolera, tifus in griža so se pogosto širile po srednjeveških vojskah.</a:t>
            </a:r>
          </a:p>
          <a:p>
            <a:pPr fontAlgn="auto">
              <a:spcAft>
                <a:spcPts val="0"/>
              </a:spcAft>
              <a:defRPr/>
            </a:pPr>
            <a:r>
              <a:rPr lang="sl-SI" dirty="0"/>
              <a:t>Znameniti primer, leta 1347 je Kuga izbruhnila v oblegali mongolske vojske izven zidov Caffa, kjer se je bolezen nato razširila po vsej Evropi pod imenom črna smrt.</a:t>
            </a:r>
          </a:p>
        </p:txBody>
      </p:sp>
      <p:pic>
        <p:nvPicPr>
          <p:cNvPr id="6150" name="Picture 6" descr="C:\Users\Mitja\Desktop\maxresdefault.jpg">
            <a:extLst>
              <a:ext uri="{FF2B5EF4-FFF2-40B4-BE49-F238E27FC236}">
                <a16:creationId xmlns:a16="http://schemas.microsoft.com/office/drawing/2014/main" id="{2FE56CD9-329A-4EAA-83C3-DDA278576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Users\Mitja\Desktop\medieval-medicine.jpg">
            <a:extLst>
              <a:ext uri="{FF2B5EF4-FFF2-40B4-BE49-F238E27FC236}">
                <a16:creationId xmlns:a16="http://schemas.microsoft.com/office/drawing/2014/main" id="{B1583473-3587-4047-9CAD-70FFA8602A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938"/>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500"/>
                                        <p:tgtEl>
                                          <p:spTgt spid="6149"/>
                                        </p:tgtEl>
                                      </p:cBhvr>
                                    </p:animEffect>
                                  </p:childTnLst>
                                </p:cTn>
                              </p:par>
                              <p:par>
                                <p:cTn id="8" presetID="10" presetClass="entr" presetSubtype="0"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fade">
                                      <p:cBhvr>
                                        <p:cTn id="10" dur="500"/>
                                        <p:tgtEl>
                                          <p:spTgt spid="6148"/>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nodeType="afterGroup">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par>
                          <p:cTn id="19" fill="hold" nodeType="afterGroup">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150"/>
                                        </p:tgtEl>
                                        <p:attrNameLst>
                                          <p:attrName>style.visibility</p:attrName>
                                        </p:attrNameLst>
                                      </p:cBhvr>
                                      <p:to>
                                        <p:strVal val="visible"/>
                                      </p:to>
                                    </p:set>
                                    <p:animEffect transition="in" filter="fade">
                                      <p:cBhvr>
                                        <p:cTn id="27" dur="1100"/>
                                        <p:tgtEl>
                                          <p:spTgt spid="615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fade">
                                      <p:cBhvr>
                                        <p:cTn id="32" dur="13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itja\Desktop\2AC2B52D-DDCC-4923-B130-AB8D48ABE9F1.jpg">
            <a:extLst>
              <a:ext uri="{FF2B5EF4-FFF2-40B4-BE49-F238E27FC236}">
                <a16:creationId xmlns:a16="http://schemas.microsoft.com/office/drawing/2014/main" id="{F5CE3BF5-337D-4B1E-8168-4D64F67BA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0"/>
            <a:ext cx="5975350"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a:extLst>
              <a:ext uri="{FF2B5EF4-FFF2-40B4-BE49-F238E27FC236}">
                <a16:creationId xmlns:a16="http://schemas.microsoft.com/office/drawing/2014/main" id="{DA80AA7D-56BE-433F-A3A1-9AD5637DA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0"/>
            <a:ext cx="5975350" cy="598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slov 1">
            <a:extLst>
              <a:ext uri="{FF2B5EF4-FFF2-40B4-BE49-F238E27FC236}">
                <a16:creationId xmlns:a16="http://schemas.microsoft.com/office/drawing/2014/main" id="{159E405F-6123-4963-9CB5-20F2C914B76F}"/>
              </a:ext>
            </a:extLst>
          </p:cNvPr>
          <p:cNvSpPr>
            <a:spLocks noGrp="1"/>
          </p:cNvSpPr>
          <p:nvPr>
            <p:ph type="title"/>
          </p:nvPr>
        </p:nvSpPr>
        <p:spPr/>
        <p:txBody>
          <a:bodyPr/>
          <a:lstStyle/>
          <a:p>
            <a:r>
              <a:rPr lang="sl-SI" altLang="sl-SI">
                <a:solidFill>
                  <a:srgbClr val="FF0000"/>
                </a:solidFill>
              </a:rPr>
              <a:t>Bitke</a:t>
            </a:r>
          </a:p>
        </p:txBody>
      </p:sp>
      <p:sp>
        <p:nvSpPr>
          <p:cNvPr id="8197" name="Ograda vsebine 2">
            <a:extLst>
              <a:ext uri="{FF2B5EF4-FFF2-40B4-BE49-F238E27FC236}">
                <a16:creationId xmlns:a16="http://schemas.microsoft.com/office/drawing/2014/main" id="{07DC84A1-B043-43B6-80BE-B4BAFA90FDDE}"/>
              </a:ext>
            </a:extLst>
          </p:cNvPr>
          <p:cNvSpPr>
            <a:spLocks noGrp="1"/>
          </p:cNvSpPr>
          <p:nvPr>
            <p:ph idx="1"/>
          </p:nvPr>
        </p:nvSpPr>
        <p:spPr/>
        <p:txBody>
          <a:bodyPr/>
          <a:lstStyle/>
          <a:p>
            <a:endParaRPr lang="sl-SI" altLang="sl-SI"/>
          </a:p>
        </p:txBody>
      </p:sp>
      <p:pic>
        <p:nvPicPr>
          <p:cNvPr id="7172" name="Picture 4" descr="C:\Users\Mitja\Desktop\Medieval-2-Total-War.jpg">
            <a:extLst>
              <a:ext uri="{FF2B5EF4-FFF2-40B4-BE49-F238E27FC236}">
                <a16:creationId xmlns:a16="http://schemas.microsoft.com/office/drawing/2014/main" id="{FB3837F2-BCFB-4321-8A20-1F63E3CDA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C:\Users\Mitja\Desktop\Wakefield English Medieval 1400-1500 Graham Turner.jpg">
            <a:extLst>
              <a:ext uri="{FF2B5EF4-FFF2-40B4-BE49-F238E27FC236}">
                <a16:creationId xmlns:a16="http://schemas.microsoft.com/office/drawing/2014/main" id="{70E2424E-4C55-4208-A6E8-F4B88CAB8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558800"/>
            <a:ext cx="10221913" cy="742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C:\Users\Mitja\Desktop\mongols14.jpg">
            <a:extLst>
              <a:ext uri="{FF2B5EF4-FFF2-40B4-BE49-F238E27FC236}">
                <a16:creationId xmlns:a16="http://schemas.microsoft.com/office/drawing/2014/main" id="{A0610D7A-7730-4440-8117-F382CB9B22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 y="-558800"/>
            <a:ext cx="10367963" cy="742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C:\Users\Mitja\Desktop\Poised-Spears.jpg">
            <a:extLst>
              <a:ext uri="{FF2B5EF4-FFF2-40B4-BE49-F238E27FC236}">
                <a16:creationId xmlns:a16="http://schemas.microsoft.com/office/drawing/2014/main" id="{27F9B6F1-CF46-4F60-9B45-C0C91357D4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5" y="-558800"/>
            <a:ext cx="12595225"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C:\Users\Mitja\Desktop\inglesesguerra100aosale.jpg">
            <a:extLst>
              <a:ext uri="{FF2B5EF4-FFF2-40B4-BE49-F238E27FC236}">
                <a16:creationId xmlns:a16="http://schemas.microsoft.com/office/drawing/2014/main" id="{52A087B3-2397-4D9E-A5B6-88536E978D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5" y="-568325"/>
            <a:ext cx="12595225" cy="741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C:\Users\Mitja\Desktop\Batalla_de_rocroi_por_Augusto_Ferrer-Dalmau.jpg">
            <a:extLst>
              <a:ext uri="{FF2B5EF4-FFF2-40B4-BE49-F238E27FC236}">
                <a16:creationId xmlns:a16="http://schemas.microsoft.com/office/drawing/2014/main" id="{70564EF9-9EF7-4680-9ED7-4263052B8A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5" y="-558800"/>
            <a:ext cx="12595225" cy="740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171"/>
                                        </p:tgtEl>
                                        <p:attrNameLst>
                                          <p:attrName>style.visibility</p:attrName>
                                        </p:attrNameLst>
                                      </p:cBhvr>
                                      <p:to>
                                        <p:strVal val="visible"/>
                                      </p:to>
                                    </p:set>
                                    <p:animEffect transition="in" filter="fade">
                                      <p:cBhvr>
                                        <p:cTn id="11" dur="1000"/>
                                        <p:tgtEl>
                                          <p:spTgt spid="7171"/>
                                        </p:tgtEl>
                                      </p:cBhvr>
                                    </p:animEffect>
                                  </p:childTnLst>
                                </p:cTn>
                              </p:par>
                              <p:par>
                                <p:cTn id="12" presetID="10" presetClass="entr" presetSubtype="0" fill="hold" nodeType="with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1000"/>
                                        <p:tgtEl>
                                          <p:spTgt spid="717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animEffect transition="in" filter="fade">
                                      <p:cBhvr>
                                        <p:cTn id="19" dur="1000"/>
                                        <p:tgtEl>
                                          <p:spTgt spid="71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7173"/>
                                        </p:tgtEl>
                                        <p:attrNameLst>
                                          <p:attrName>style.visibility</p:attrName>
                                        </p:attrNameLst>
                                      </p:cBhvr>
                                      <p:to>
                                        <p:strVal val="visible"/>
                                      </p:to>
                                    </p:set>
                                    <p:animEffect transition="in" filter="fade">
                                      <p:cBhvr>
                                        <p:cTn id="24" dur="1100"/>
                                        <p:tgtEl>
                                          <p:spTgt spid="717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7174"/>
                                        </p:tgtEl>
                                        <p:attrNameLst>
                                          <p:attrName>style.visibility</p:attrName>
                                        </p:attrNameLst>
                                      </p:cBhvr>
                                      <p:to>
                                        <p:strVal val="visible"/>
                                      </p:to>
                                    </p:set>
                                    <p:animEffect transition="in" filter="fade">
                                      <p:cBhvr>
                                        <p:cTn id="29" dur="1100"/>
                                        <p:tgtEl>
                                          <p:spTgt spid="717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7175"/>
                                        </p:tgtEl>
                                        <p:attrNameLst>
                                          <p:attrName>style.visibility</p:attrName>
                                        </p:attrNameLst>
                                      </p:cBhvr>
                                      <p:to>
                                        <p:strVal val="visible"/>
                                      </p:to>
                                    </p:set>
                                    <p:animEffect transition="in" filter="fade">
                                      <p:cBhvr>
                                        <p:cTn id="34" dur="1100"/>
                                        <p:tgtEl>
                                          <p:spTgt spid="717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4098"/>
                                        </p:tgtEl>
                                        <p:attrNameLst>
                                          <p:attrName>style.visibility</p:attrName>
                                        </p:attrNameLst>
                                      </p:cBhvr>
                                      <p:to>
                                        <p:strVal val="visible"/>
                                      </p:to>
                                    </p:set>
                                    <p:animEffect transition="in" filter="fade">
                                      <p:cBhvr>
                                        <p:cTn id="39" dur="1100"/>
                                        <p:tgtEl>
                                          <p:spTgt spid="409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4099"/>
                                        </p:tgtEl>
                                        <p:attrNameLst>
                                          <p:attrName>style.visibility</p:attrName>
                                        </p:attrNameLst>
                                      </p:cBhvr>
                                      <p:to>
                                        <p:strVal val="visible"/>
                                      </p:to>
                                    </p:set>
                                    <p:animEffect transition="in" filter="fade">
                                      <p:cBhvr>
                                        <p:cTn id="44" dur="11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itja\Desktop\Medieval_Knight_by_lijinbo78.jpg">
            <a:extLst>
              <a:ext uri="{FF2B5EF4-FFF2-40B4-BE49-F238E27FC236}">
                <a16:creationId xmlns:a16="http://schemas.microsoft.com/office/drawing/2014/main" id="{65D7B232-3534-410D-AC40-2C6658037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slov 1">
            <a:extLst>
              <a:ext uri="{FF2B5EF4-FFF2-40B4-BE49-F238E27FC236}">
                <a16:creationId xmlns:a16="http://schemas.microsoft.com/office/drawing/2014/main" id="{F34D7F43-0637-4B90-8948-2D5147C1DBE4}"/>
              </a:ext>
            </a:extLst>
          </p:cNvPr>
          <p:cNvSpPr>
            <a:spLocks noGrp="1"/>
          </p:cNvSpPr>
          <p:nvPr>
            <p:ph type="title"/>
          </p:nvPr>
        </p:nvSpPr>
        <p:spPr>
          <a:xfrm>
            <a:off x="-1332656" y="260648"/>
            <a:ext cx="8229600" cy="1143000"/>
          </a:xfrm>
        </p:spPr>
        <p:txBody>
          <a:bodyPr rtlCol="0">
            <a:normAutofit/>
          </a:bodyPr>
          <a:lstStyle/>
          <a:p>
            <a:pPr fontAlgn="auto">
              <a:spcAft>
                <a:spcPts val="0"/>
              </a:spcAft>
              <a:defRPr/>
            </a:pPr>
            <a:r>
              <a:rPr lang="sl-SI" dirty="0">
                <a:ln w="9525">
                  <a:solidFill>
                    <a:schemeClr val="tx1"/>
                  </a:solidFill>
                </a:ln>
                <a:solidFill>
                  <a:schemeClr val="bg1"/>
                </a:solidFill>
              </a:rPr>
              <a:t>Pripravil:Mitja Zupan</a:t>
            </a:r>
          </a:p>
        </p:txBody>
      </p:sp>
      <p:sp>
        <p:nvSpPr>
          <p:cNvPr id="3" name="Ograda vsebine 2">
            <a:extLst>
              <a:ext uri="{FF2B5EF4-FFF2-40B4-BE49-F238E27FC236}">
                <a16:creationId xmlns:a16="http://schemas.microsoft.com/office/drawing/2014/main" id="{7B84A43A-6F8E-43EA-B528-D6A77421300F}"/>
              </a:ext>
            </a:extLst>
          </p:cNvPr>
          <p:cNvSpPr>
            <a:spLocks noGrp="1"/>
          </p:cNvSpPr>
          <p:nvPr>
            <p:ph idx="1"/>
          </p:nvPr>
        </p:nvSpPr>
        <p:spPr/>
        <p:txBody>
          <a:bodyPr rtlCol="0">
            <a:normAutofit/>
          </a:bodyPr>
          <a:lstStyle/>
          <a:p>
            <a:pPr fontAlgn="auto">
              <a:spcAft>
                <a:spcPts val="0"/>
              </a:spcAft>
              <a:defRPr/>
            </a:pPr>
            <a:r>
              <a:rPr lang="sl-SI" dirty="0"/>
              <a:t>Viri: </a:t>
            </a:r>
            <a:r>
              <a:rPr lang="sl-SI" dirty="0">
                <a:solidFill>
                  <a:srgbClr val="0000FF"/>
                </a:solidFill>
                <a:hlinkClick r:id="rId3"/>
              </a:rPr>
              <a:t>http://www.lordsandladies.org/middle-ages-battles.html</a:t>
            </a:r>
            <a:endParaRPr lang="sl-SI" dirty="0">
              <a:solidFill>
                <a:srgbClr val="0000FF"/>
              </a:solidFill>
            </a:endParaRPr>
          </a:p>
          <a:p>
            <a:pPr fontAlgn="auto">
              <a:spcAft>
                <a:spcPts val="0"/>
              </a:spcAft>
              <a:defRPr/>
            </a:pPr>
            <a:endParaRPr lang="sl-SI" dirty="0">
              <a:solidFill>
                <a:srgbClr val="0000FF"/>
              </a:solidFill>
            </a:endParaRPr>
          </a:p>
          <a:p>
            <a:pPr fontAlgn="auto">
              <a:spcAft>
                <a:spcPts val="0"/>
              </a:spcAft>
              <a:defRPr/>
            </a:pPr>
            <a:r>
              <a:rPr lang="sl-SI" dirty="0">
                <a:solidFill>
                  <a:schemeClr val="bg1"/>
                </a:solidFill>
                <a:hlinkClick r:id="rId4"/>
              </a:rPr>
              <a:t>http://en.</a:t>
            </a:r>
            <a:r>
              <a:rPr lang="sl-SI" dirty="0" err="1">
                <a:solidFill>
                  <a:schemeClr val="bg1"/>
                </a:solidFill>
                <a:hlinkClick r:id="rId4"/>
              </a:rPr>
              <a:t>wikipedia</a:t>
            </a:r>
            <a:r>
              <a:rPr lang="sl-SI" dirty="0">
                <a:solidFill>
                  <a:schemeClr val="bg1"/>
                </a:solidFill>
                <a:hlinkClick r:id="rId4"/>
              </a:rPr>
              <a:t>.org/</a:t>
            </a:r>
            <a:r>
              <a:rPr lang="sl-SI" dirty="0" err="1">
                <a:solidFill>
                  <a:schemeClr val="bg1"/>
                </a:solidFill>
                <a:hlinkClick r:id="rId4"/>
              </a:rPr>
              <a:t>wiki</a:t>
            </a:r>
            <a:r>
              <a:rPr lang="sl-SI" dirty="0">
                <a:solidFill>
                  <a:schemeClr val="bg1"/>
                </a:solidFill>
                <a:hlinkClick r:id="rId4"/>
              </a:rPr>
              <a:t>/</a:t>
            </a:r>
            <a:r>
              <a:rPr lang="sl-SI" dirty="0" err="1">
                <a:solidFill>
                  <a:schemeClr val="bg1"/>
                </a:solidFill>
                <a:hlinkClick r:id="rId4"/>
              </a:rPr>
              <a:t>Category</a:t>
            </a:r>
            <a:r>
              <a:rPr lang="sl-SI" dirty="0">
                <a:solidFill>
                  <a:schemeClr val="bg1"/>
                </a:solidFill>
                <a:hlinkClick r:id="rId4"/>
              </a:rPr>
              <a:t>:</a:t>
            </a:r>
            <a:r>
              <a:rPr lang="sl-SI" dirty="0" err="1">
                <a:solidFill>
                  <a:schemeClr val="bg1"/>
                </a:solidFill>
                <a:hlinkClick r:id="rId4"/>
              </a:rPr>
              <a:t>Battles</a:t>
            </a:r>
            <a:r>
              <a:rPr lang="sl-SI" dirty="0">
                <a:solidFill>
                  <a:schemeClr val="bg1"/>
                </a:solidFill>
                <a:hlinkClick r:id="rId4"/>
              </a:rPr>
              <a:t>_</a:t>
            </a:r>
            <a:r>
              <a:rPr lang="sl-SI" dirty="0" err="1">
                <a:solidFill>
                  <a:schemeClr val="bg1"/>
                </a:solidFill>
                <a:hlinkClick r:id="rId4"/>
              </a:rPr>
              <a:t>of</a:t>
            </a:r>
            <a:r>
              <a:rPr lang="sl-SI" dirty="0">
                <a:solidFill>
                  <a:schemeClr val="bg1"/>
                </a:solidFill>
                <a:hlinkClick r:id="rId4"/>
              </a:rPr>
              <a:t>_</a:t>
            </a:r>
            <a:r>
              <a:rPr lang="sl-SI" dirty="0" err="1">
                <a:solidFill>
                  <a:schemeClr val="bg1"/>
                </a:solidFill>
                <a:hlinkClick r:id="rId4"/>
              </a:rPr>
              <a:t>the</a:t>
            </a:r>
            <a:r>
              <a:rPr lang="sl-SI" dirty="0">
                <a:solidFill>
                  <a:schemeClr val="bg1"/>
                </a:solidFill>
                <a:hlinkClick r:id="rId4"/>
              </a:rPr>
              <a:t>_</a:t>
            </a:r>
            <a:r>
              <a:rPr lang="sl-SI" dirty="0" err="1">
                <a:solidFill>
                  <a:schemeClr val="bg1"/>
                </a:solidFill>
                <a:hlinkClick r:id="rId4"/>
              </a:rPr>
              <a:t>Middle</a:t>
            </a:r>
            <a:r>
              <a:rPr lang="sl-SI" dirty="0">
                <a:solidFill>
                  <a:schemeClr val="bg1"/>
                </a:solidFill>
                <a:hlinkClick r:id="rId4"/>
              </a:rPr>
              <a:t>_</a:t>
            </a:r>
            <a:r>
              <a:rPr lang="sl-SI" dirty="0" err="1">
                <a:solidFill>
                  <a:schemeClr val="bg1"/>
                </a:solidFill>
                <a:hlinkClick r:id="rId4"/>
              </a:rPr>
              <a:t>Ages</a:t>
            </a:r>
            <a:endParaRPr lang="sl-SI" dirty="0">
              <a:solidFill>
                <a:schemeClr val="bg1"/>
              </a:solidFill>
            </a:endParaRPr>
          </a:p>
          <a:p>
            <a:pPr marL="0" indent="0" fontAlgn="auto">
              <a:spcAft>
                <a:spcPts val="0"/>
              </a:spcAft>
              <a:buFont typeface="Arial" panose="020B0604020202020204" pitchFamily="34" charset="0"/>
              <a:buNone/>
              <a:defRPr/>
            </a:pPr>
            <a:endParaRPr lang="sl-SI" dirty="0">
              <a:solidFill>
                <a:schemeClr val="bg1"/>
              </a:solidFill>
            </a:endParaRPr>
          </a:p>
          <a:p>
            <a:pPr fontAlgn="auto">
              <a:spcAft>
                <a:spcPts val="0"/>
              </a:spcAft>
              <a:defRPr/>
            </a:pPr>
            <a:r>
              <a:rPr lang="sl-SI" dirty="0">
                <a:solidFill>
                  <a:schemeClr val="bg1"/>
                </a:solidFill>
                <a:hlinkClick r:id="rId5"/>
              </a:rPr>
              <a:t>http://en.wikipedia.org/wiki/Medieval_warfare</a:t>
            </a:r>
            <a:endParaRPr lang="sl-SI" dirty="0">
              <a:solidFill>
                <a:schemeClr val="bg1"/>
              </a:solidFill>
            </a:endParaRPr>
          </a:p>
          <a:p>
            <a:pPr fontAlgn="auto">
              <a:spcAft>
                <a:spcPts val="0"/>
              </a:spcAft>
              <a:defRPr/>
            </a:pPr>
            <a:endParaRPr lang="sl-SI"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283</Words>
  <Application>Microsoft Office PowerPoint</Application>
  <PresentationFormat>On-screen Show (4:3)</PresentationFormat>
  <Paragraphs>21</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ShadowedGermanica</vt:lpstr>
      <vt:lpstr>Officeova tema</vt:lpstr>
      <vt:lpstr>Vojskovanje v srednjem veku</vt:lpstr>
      <vt:lpstr>Srednji vek</vt:lpstr>
      <vt:lpstr>Priprave na boj</vt:lpstr>
      <vt:lpstr>Obleganje gradov</vt:lpstr>
      <vt:lpstr>Orožja in oprema</vt:lpstr>
      <vt:lpstr>Bolezni</vt:lpstr>
      <vt:lpstr>Bitke</vt:lpstr>
      <vt:lpstr>Pripravil:Mitja Zupan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2019-06-03T09:17:03Z</dcterms:created>
  <dcterms:modified xsi:type="dcterms:W3CDTF">2019-06-03T09:17:03Z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