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33CCFF"/>
    <a:srgbClr val="00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Group 2">
            <a:extLst>
              <a:ext uri="{FF2B5EF4-FFF2-40B4-BE49-F238E27FC236}">
                <a16:creationId xmlns:a16="http://schemas.microsoft.com/office/drawing/2014/main" id="{23E997B1-DC9E-4D27-9205-607C9219405C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83971" name="Rectangle 3">
              <a:extLst>
                <a:ext uri="{FF2B5EF4-FFF2-40B4-BE49-F238E27FC236}">
                  <a16:creationId xmlns:a16="http://schemas.microsoft.com/office/drawing/2014/main" id="{828D446A-453C-4966-9EA3-646A87739CE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72" name="Oval 4">
              <a:extLst>
                <a:ext uri="{FF2B5EF4-FFF2-40B4-BE49-F238E27FC236}">
                  <a16:creationId xmlns:a16="http://schemas.microsoft.com/office/drawing/2014/main" id="{177D8438-2125-439E-805D-741ECBC415F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73" name="Rectangle 5">
              <a:extLst>
                <a:ext uri="{FF2B5EF4-FFF2-40B4-BE49-F238E27FC236}">
                  <a16:creationId xmlns:a16="http://schemas.microsoft.com/office/drawing/2014/main" id="{EA8ABE51-98EE-45AE-A2C1-FE21159EED38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74" name="Freeform 6">
              <a:extLst>
                <a:ext uri="{FF2B5EF4-FFF2-40B4-BE49-F238E27FC236}">
                  <a16:creationId xmlns:a16="http://schemas.microsoft.com/office/drawing/2014/main" id="{AFDDB978-10A8-4AE3-9F43-A0AA0668F64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75" name="Rectangle 7">
              <a:extLst>
                <a:ext uri="{FF2B5EF4-FFF2-40B4-BE49-F238E27FC236}">
                  <a16:creationId xmlns:a16="http://schemas.microsoft.com/office/drawing/2014/main" id="{CE48A090-88C8-4F36-B77F-E03D99243914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76" name="Rectangle 8">
              <a:extLst>
                <a:ext uri="{FF2B5EF4-FFF2-40B4-BE49-F238E27FC236}">
                  <a16:creationId xmlns:a16="http://schemas.microsoft.com/office/drawing/2014/main" id="{07A255EB-0CE7-4AD9-8706-C465DFA984BE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77" name="Rectangle 9">
              <a:extLst>
                <a:ext uri="{FF2B5EF4-FFF2-40B4-BE49-F238E27FC236}">
                  <a16:creationId xmlns:a16="http://schemas.microsoft.com/office/drawing/2014/main" id="{6B982081-DF43-487E-B870-D271F43460DC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78" name="Rectangle 10">
              <a:extLst>
                <a:ext uri="{FF2B5EF4-FFF2-40B4-BE49-F238E27FC236}">
                  <a16:creationId xmlns:a16="http://schemas.microsoft.com/office/drawing/2014/main" id="{F66D8A54-007D-482B-A3FF-855DD9BDE97B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79" name="Rectangle 11">
              <a:extLst>
                <a:ext uri="{FF2B5EF4-FFF2-40B4-BE49-F238E27FC236}">
                  <a16:creationId xmlns:a16="http://schemas.microsoft.com/office/drawing/2014/main" id="{432693C7-E281-4925-8A31-F34E5867D1DA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80" name="Freeform 12">
              <a:extLst>
                <a:ext uri="{FF2B5EF4-FFF2-40B4-BE49-F238E27FC236}">
                  <a16:creationId xmlns:a16="http://schemas.microsoft.com/office/drawing/2014/main" id="{E2A931E9-2BDA-44C3-BA13-7B6610B8CDB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81" name="Freeform 13">
              <a:extLst>
                <a:ext uri="{FF2B5EF4-FFF2-40B4-BE49-F238E27FC236}">
                  <a16:creationId xmlns:a16="http://schemas.microsoft.com/office/drawing/2014/main" id="{9C6D9E83-DD28-473A-98E8-BE3F8C6AA2D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82" name="Freeform 14">
              <a:extLst>
                <a:ext uri="{FF2B5EF4-FFF2-40B4-BE49-F238E27FC236}">
                  <a16:creationId xmlns:a16="http://schemas.microsoft.com/office/drawing/2014/main" id="{8189116C-DE91-4387-BD8D-13358EC395C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83" name="Freeform 15">
              <a:extLst>
                <a:ext uri="{FF2B5EF4-FFF2-40B4-BE49-F238E27FC236}">
                  <a16:creationId xmlns:a16="http://schemas.microsoft.com/office/drawing/2014/main" id="{A7221743-EB92-41BE-8378-D87A46B7336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84" name="Freeform 16">
              <a:extLst>
                <a:ext uri="{FF2B5EF4-FFF2-40B4-BE49-F238E27FC236}">
                  <a16:creationId xmlns:a16="http://schemas.microsoft.com/office/drawing/2014/main" id="{00FE6629-9CEB-4C31-9BFF-F493622A076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85" name="Freeform 17">
              <a:extLst>
                <a:ext uri="{FF2B5EF4-FFF2-40B4-BE49-F238E27FC236}">
                  <a16:creationId xmlns:a16="http://schemas.microsoft.com/office/drawing/2014/main" id="{7ACD5B27-326B-4EAD-861D-4EC514A8E546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86" name="Freeform 18">
              <a:extLst>
                <a:ext uri="{FF2B5EF4-FFF2-40B4-BE49-F238E27FC236}">
                  <a16:creationId xmlns:a16="http://schemas.microsoft.com/office/drawing/2014/main" id="{7FA519C0-B7E7-4E27-BB01-01F05049409E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87" name="Freeform 19">
              <a:extLst>
                <a:ext uri="{FF2B5EF4-FFF2-40B4-BE49-F238E27FC236}">
                  <a16:creationId xmlns:a16="http://schemas.microsoft.com/office/drawing/2014/main" id="{B61719F4-C3A9-4772-857D-60A6EF781EA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88" name="Freeform 20">
              <a:extLst>
                <a:ext uri="{FF2B5EF4-FFF2-40B4-BE49-F238E27FC236}">
                  <a16:creationId xmlns:a16="http://schemas.microsoft.com/office/drawing/2014/main" id="{9CAD8963-4C10-46B0-B16B-C58EA36107E5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89" name="Freeform 21">
              <a:extLst>
                <a:ext uri="{FF2B5EF4-FFF2-40B4-BE49-F238E27FC236}">
                  <a16:creationId xmlns:a16="http://schemas.microsoft.com/office/drawing/2014/main" id="{8DA03B59-FEDC-4C74-833C-EF531DB368C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90" name="Freeform 22">
              <a:extLst>
                <a:ext uri="{FF2B5EF4-FFF2-40B4-BE49-F238E27FC236}">
                  <a16:creationId xmlns:a16="http://schemas.microsoft.com/office/drawing/2014/main" id="{6412602D-1D33-4B00-9DED-6F9081196D67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91" name="Freeform 23">
              <a:extLst>
                <a:ext uri="{FF2B5EF4-FFF2-40B4-BE49-F238E27FC236}">
                  <a16:creationId xmlns:a16="http://schemas.microsoft.com/office/drawing/2014/main" id="{E6705F37-9541-4D96-AF24-66293C21822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92" name="Freeform 24">
              <a:extLst>
                <a:ext uri="{FF2B5EF4-FFF2-40B4-BE49-F238E27FC236}">
                  <a16:creationId xmlns:a16="http://schemas.microsoft.com/office/drawing/2014/main" id="{EC1461D9-3856-4A6A-8B33-9DB4A173A76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93" name="Freeform 25">
              <a:extLst>
                <a:ext uri="{FF2B5EF4-FFF2-40B4-BE49-F238E27FC236}">
                  <a16:creationId xmlns:a16="http://schemas.microsoft.com/office/drawing/2014/main" id="{78F62F36-508A-4294-B189-215295C8B2C3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94" name="Freeform 26">
              <a:extLst>
                <a:ext uri="{FF2B5EF4-FFF2-40B4-BE49-F238E27FC236}">
                  <a16:creationId xmlns:a16="http://schemas.microsoft.com/office/drawing/2014/main" id="{24314443-E3EA-45F1-8653-2CA994D02783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95" name="Oval 27">
              <a:extLst>
                <a:ext uri="{FF2B5EF4-FFF2-40B4-BE49-F238E27FC236}">
                  <a16:creationId xmlns:a16="http://schemas.microsoft.com/office/drawing/2014/main" id="{534B2263-C778-4D5F-B6AA-1AD707263F3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96" name="Oval 28">
              <a:extLst>
                <a:ext uri="{FF2B5EF4-FFF2-40B4-BE49-F238E27FC236}">
                  <a16:creationId xmlns:a16="http://schemas.microsoft.com/office/drawing/2014/main" id="{8FFE8C00-8296-4312-9C1F-9821A1EB71C4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97" name="Oval 29">
              <a:extLst>
                <a:ext uri="{FF2B5EF4-FFF2-40B4-BE49-F238E27FC236}">
                  <a16:creationId xmlns:a16="http://schemas.microsoft.com/office/drawing/2014/main" id="{DF038A05-C284-432F-BA7C-64EBE338D16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98" name="Freeform 30">
              <a:extLst>
                <a:ext uri="{FF2B5EF4-FFF2-40B4-BE49-F238E27FC236}">
                  <a16:creationId xmlns:a16="http://schemas.microsoft.com/office/drawing/2014/main" id="{A8F84341-6398-45AC-AA52-B0EA74C0533C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999" name="Freeform 31">
              <a:extLst>
                <a:ext uri="{FF2B5EF4-FFF2-40B4-BE49-F238E27FC236}">
                  <a16:creationId xmlns:a16="http://schemas.microsoft.com/office/drawing/2014/main" id="{DE5FDE01-B008-460D-8BB7-BC7B1F6A9F0C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4000" name="Rectangle 32">
              <a:extLst>
                <a:ext uri="{FF2B5EF4-FFF2-40B4-BE49-F238E27FC236}">
                  <a16:creationId xmlns:a16="http://schemas.microsoft.com/office/drawing/2014/main" id="{AF1E7AAE-4411-4A19-94FD-3CB08EA629F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4001" name="Rectangle 33">
              <a:extLst>
                <a:ext uri="{FF2B5EF4-FFF2-40B4-BE49-F238E27FC236}">
                  <a16:creationId xmlns:a16="http://schemas.microsoft.com/office/drawing/2014/main" id="{4ACAC456-92C9-4ED1-855D-CADFCCF16074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4002" name="AutoShape 34">
              <a:extLst>
                <a:ext uri="{FF2B5EF4-FFF2-40B4-BE49-F238E27FC236}">
                  <a16:creationId xmlns:a16="http://schemas.microsoft.com/office/drawing/2014/main" id="{3CFE8131-7563-48CF-ADEC-F5F62F49CF4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4003" name="Freeform 35">
              <a:extLst>
                <a:ext uri="{FF2B5EF4-FFF2-40B4-BE49-F238E27FC236}">
                  <a16:creationId xmlns:a16="http://schemas.microsoft.com/office/drawing/2014/main" id="{20B06B3D-BC2F-463E-8E2B-DC216B408C1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4004" name="Freeform 36">
              <a:extLst>
                <a:ext uri="{FF2B5EF4-FFF2-40B4-BE49-F238E27FC236}">
                  <a16:creationId xmlns:a16="http://schemas.microsoft.com/office/drawing/2014/main" id="{FA6B708A-EA23-4C7E-8516-777A660AC09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84005" name="Rectangle 37">
            <a:extLst>
              <a:ext uri="{FF2B5EF4-FFF2-40B4-BE49-F238E27FC236}">
                <a16:creationId xmlns:a16="http://schemas.microsoft.com/office/drawing/2014/main" id="{F985B03E-F086-40A3-8CED-66850FA1DF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4006" name="Rectangle 38">
            <a:extLst>
              <a:ext uri="{FF2B5EF4-FFF2-40B4-BE49-F238E27FC236}">
                <a16:creationId xmlns:a16="http://schemas.microsoft.com/office/drawing/2014/main" id="{3C0359FF-5FB2-4603-B100-FF35ECAAF55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4007" name="Rectangle 39">
            <a:extLst>
              <a:ext uri="{FF2B5EF4-FFF2-40B4-BE49-F238E27FC236}">
                <a16:creationId xmlns:a16="http://schemas.microsoft.com/office/drawing/2014/main" id="{D0064935-B7E0-479A-9324-5649C248489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sl-SI" noProof="0"/>
              <a:t>Kliknite, če želite urediti slog podnaslova matrice</a:t>
            </a:r>
          </a:p>
        </p:txBody>
      </p:sp>
      <p:sp>
        <p:nvSpPr>
          <p:cNvPr id="84008" name="Rectangle 40">
            <a:extLst>
              <a:ext uri="{FF2B5EF4-FFF2-40B4-BE49-F238E27FC236}">
                <a16:creationId xmlns:a16="http://schemas.microsoft.com/office/drawing/2014/main" id="{CC2F7632-1C36-44FB-AD9C-379A1444AB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sl-SI" noProof="0"/>
              <a:t>Kliknite, če želite urediti slog naslova matrice</a:t>
            </a:r>
          </a:p>
        </p:txBody>
      </p:sp>
      <p:sp>
        <p:nvSpPr>
          <p:cNvPr id="84009" name="Rectangle 41">
            <a:extLst>
              <a:ext uri="{FF2B5EF4-FFF2-40B4-BE49-F238E27FC236}">
                <a16:creationId xmlns:a16="http://schemas.microsoft.com/office/drawing/2014/main" id="{6B1E23F6-93DC-4781-8401-F5D2F7FAEC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C0CA4C7-37C7-4407-9FA3-4EC5D1760562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C164D-A014-4EC7-9A4D-B57DC97D2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A5F87-6799-4820-A9E6-DB4FBC338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4814D-77EE-4CA4-BE2C-ACAAE6404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3DAE7-D196-4C42-A1E5-BE70C44EB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7A2C6-368D-4B8F-B80A-BA6F5FE0D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C40E0-6F74-4A26-9F3E-11A3E7D9702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258864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10BF42-CA20-4723-95AF-BA94B40190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573FAF-DD86-47AE-831C-C68A0AC9A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A7EFF-EC00-44FA-ABEC-6F36A5C98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91118-1869-4999-A3EF-FF8AC152F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51656-DC7B-4CC7-B885-B91BE9744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8102A-7596-45B2-A143-7908A252B6B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7287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DC25B-C19C-4407-BBC9-D4DE81D2C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69AC8-16B6-4320-B481-DA29A7980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F2C89-2CB6-4E6F-A17A-5CE6959FF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4729-59BC-467E-9C96-1F765DFB1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374B3-4B23-47BA-9839-BDF398F7B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78D61-0B5B-4B94-9BD6-56106F4E887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8647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40FE-6DEC-4983-8549-DB7D29095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495995-5200-4972-B39D-BBE4F41C6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E2AF4-DA2A-4686-A872-F3FB0502C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AB240-FDF5-4809-BD74-71A49F760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CC1DA-E3A0-4554-BD91-47F851F33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23789-4F51-4F00-86C5-E9B328C58E4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55528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24242-6BD9-4E6E-87C0-9B3741EAA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7D274-1E62-467B-ADAD-D1F4BC17D7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1C52E8-474B-4BD3-A7FE-B851DA683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D9E289-7EF3-4DB6-AC95-D8243B2B7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5E637E-72F9-44A7-8BC6-8C0D47EE8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B2322-CCA2-4676-9B96-A7E018FE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2BD4F-A07A-40F3-B0A9-797845761DB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3142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41B03-57C2-450E-8EF9-FF3CB6ABF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1AC1B-5219-451D-B2D2-3E64B3C88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D4B59-84AA-4736-9A57-BA638F449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6D2FEE-6FA8-4038-B657-3FBDA129A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EDA385-ABE2-4C38-96EF-5F91DF03B9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4E181E-4E9B-4FE8-A8CE-4056DDEDF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238EE1-F205-490D-9B59-62B11BF49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99BEF8-D232-4983-BBA9-FDE08EC3C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11471-C398-4A35-97E0-C4343355EB7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579610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C8444-DA5D-4033-8E0B-D858FDC59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A6FB20-58C7-4258-880E-CECE03E0E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A7AB52-445F-420E-A82C-CF810524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3EDBA9-6AC8-46A5-836E-0CF6E1730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2FE28-CBBE-4EFA-AA2C-52D6DEEA20D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181425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4BFB2B-0708-42B8-AD4F-0C47A7A31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E90699-ABCA-46DC-BB95-A3D40E102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613E92-0C5E-451A-8064-80C6CE87C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F52B9-C42F-4AB3-9B3E-05A9FA4B559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80011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9DC25-C182-4AC4-8456-031E0CF2B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4F871-C366-4C01-9446-A1D7A027F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343748-A4E8-46E8-9DAF-1EA7A6827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7358B-D0F1-411C-937F-DFFE7A168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379858-ADE6-44E5-A5DB-8CE2A4CC3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72A3D-7D1C-4EF9-90C8-5177BEEA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F4B6B-9BFA-4EE9-A7F0-4D9206AE49A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5495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22B49-576F-40CD-B64E-23C17616F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EC65DF-05AB-4EA7-AFE8-A6251D55FD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E36ABE-1183-4E21-8EC9-72CF70D5B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4B44B2-86DE-4CB1-89AB-ECFD1222D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E4434-7F39-4D3C-86FC-5409D74A4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B8D2F5-A2F0-46B2-8980-757DA7F7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DDED6-AB3E-4309-9CED-F36EC0DE313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3220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>
            <a:extLst>
              <a:ext uri="{FF2B5EF4-FFF2-40B4-BE49-F238E27FC236}">
                <a16:creationId xmlns:a16="http://schemas.microsoft.com/office/drawing/2014/main" id="{F505926C-D220-40C8-8311-79DAEDEE114F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82947" name="Rectangle 3">
              <a:extLst>
                <a:ext uri="{FF2B5EF4-FFF2-40B4-BE49-F238E27FC236}">
                  <a16:creationId xmlns:a16="http://schemas.microsoft.com/office/drawing/2014/main" id="{F85A94ED-33A2-4F51-B688-72202DA309C7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48" name="Oval 4">
              <a:extLst>
                <a:ext uri="{FF2B5EF4-FFF2-40B4-BE49-F238E27FC236}">
                  <a16:creationId xmlns:a16="http://schemas.microsoft.com/office/drawing/2014/main" id="{12DE7E94-3BA0-496F-8F87-367E301445CB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49" name="Rectangle 5">
              <a:extLst>
                <a:ext uri="{FF2B5EF4-FFF2-40B4-BE49-F238E27FC236}">
                  <a16:creationId xmlns:a16="http://schemas.microsoft.com/office/drawing/2014/main" id="{61B39BF9-A845-4778-9A50-8DEE73BB8AA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50" name="Freeform 6">
              <a:extLst>
                <a:ext uri="{FF2B5EF4-FFF2-40B4-BE49-F238E27FC236}">
                  <a16:creationId xmlns:a16="http://schemas.microsoft.com/office/drawing/2014/main" id="{2EAF8877-5E05-447E-925D-F7A1809D92B3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51" name="Rectangle 7">
              <a:extLst>
                <a:ext uri="{FF2B5EF4-FFF2-40B4-BE49-F238E27FC236}">
                  <a16:creationId xmlns:a16="http://schemas.microsoft.com/office/drawing/2014/main" id="{B5B7DCCB-D377-4728-A65C-9D340C77DB3B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52" name="Rectangle 8">
              <a:extLst>
                <a:ext uri="{FF2B5EF4-FFF2-40B4-BE49-F238E27FC236}">
                  <a16:creationId xmlns:a16="http://schemas.microsoft.com/office/drawing/2014/main" id="{B03F5B7E-9990-4F0F-9AFA-7D8D8240CB26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53" name="Rectangle 9">
              <a:extLst>
                <a:ext uri="{FF2B5EF4-FFF2-40B4-BE49-F238E27FC236}">
                  <a16:creationId xmlns:a16="http://schemas.microsoft.com/office/drawing/2014/main" id="{57F20EDC-1AE4-4B94-9747-20C7E1389BD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54" name="Rectangle 10">
              <a:extLst>
                <a:ext uri="{FF2B5EF4-FFF2-40B4-BE49-F238E27FC236}">
                  <a16:creationId xmlns:a16="http://schemas.microsoft.com/office/drawing/2014/main" id="{366C98F1-A6DB-4956-865B-67686D9D506B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55" name="Rectangle 11">
              <a:extLst>
                <a:ext uri="{FF2B5EF4-FFF2-40B4-BE49-F238E27FC236}">
                  <a16:creationId xmlns:a16="http://schemas.microsoft.com/office/drawing/2014/main" id="{1382CCBD-AF93-40F8-88EB-9F87009D6422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56" name="Freeform 12">
              <a:extLst>
                <a:ext uri="{FF2B5EF4-FFF2-40B4-BE49-F238E27FC236}">
                  <a16:creationId xmlns:a16="http://schemas.microsoft.com/office/drawing/2014/main" id="{1D4FF204-07E6-447B-9528-BB37EF8329DC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57" name="Freeform 13">
              <a:extLst>
                <a:ext uri="{FF2B5EF4-FFF2-40B4-BE49-F238E27FC236}">
                  <a16:creationId xmlns:a16="http://schemas.microsoft.com/office/drawing/2014/main" id="{7219731C-1C03-4CFD-927B-A471723A8BB5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58" name="Freeform 14">
              <a:extLst>
                <a:ext uri="{FF2B5EF4-FFF2-40B4-BE49-F238E27FC236}">
                  <a16:creationId xmlns:a16="http://schemas.microsoft.com/office/drawing/2014/main" id="{8439ED1A-60D6-466F-89A2-8E2CD5E29226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59" name="Freeform 15">
              <a:extLst>
                <a:ext uri="{FF2B5EF4-FFF2-40B4-BE49-F238E27FC236}">
                  <a16:creationId xmlns:a16="http://schemas.microsoft.com/office/drawing/2014/main" id="{3E3CC4ED-FF44-42EF-A69F-66591D9C96B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60" name="Freeform 16">
              <a:extLst>
                <a:ext uri="{FF2B5EF4-FFF2-40B4-BE49-F238E27FC236}">
                  <a16:creationId xmlns:a16="http://schemas.microsoft.com/office/drawing/2014/main" id="{1E267625-2F61-4807-819E-70E0DD36B4E0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61" name="Freeform 17">
              <a:extLst>
                <a:ext uri="{FF2B5EF4-FFF2-40B4-BE49-F238E27FC236}">
                  <a16:creationId xmlns:a16="http://schemas.microsoft.com/office/drawing/2014/main" id="{71B74F60-60C5-4A98-8CF9-9242BF3D7162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62" name="Freeform 18">
              <a:extLst>
                <a:ext uri="{FF2B5EF4-FFF2-40B4-BE49-F238E27FC236}">
                  <a16:creationId xmlns:a16="http://schemas.microsoft.com/office/drawing/2014/main" id="{CF93BE02-24CC-430B-B7BD-E3AAEB938D27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63" name="Freeform 19">
              <a:extLst>
                <a:ext uri="{FF2B5EF4-FFF2-40B4-BE49-F238E27FC236}">
                  <a16:creationId xmlns:a16="http://schemas.microsoft.com/office/drawing/2014/main" id="{EFEB776A-3BF4-4087-9521-40508256AD0E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64" name="Freeform 20">
              <a:extLst>
                <a:ext uri="{FF2B5EF4-FFF2-40B4-BE49-F238E27FC236}">
                  <a16:creationId xmlns:a16="http://schemas.microsoft.com/office/drawing/2014/main" id="{2F6CC972-B856-45C8-A619-9B47F156A0AE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65" name="Freeform 21">
              <a:extLst>
                <a:ext uri="{FF2B5EF4-FFF2-40B4-BE49-F238E27FC236}">
                  <a16:creationId xmlns:a16="http://schemas.microsoft.com/office/drawing/2014/main" id="{AF3CC8D2-845B-4A16-98AF-03A270F1A4AB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66" name="Freeform 22">
              <a:extLst>
                <a:ext uri="{FF2B5EF4-FFF2-40B4-BE49-F238E27FC236}">
                  <a16:creationId xmlns:a16="http://schemas.microsoft.com/office/drawing/2014/main" id="{0F4ECEA3-E8FA-45EA-A993-EE78CCD1D9D4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67" name="Freeform 23">
              <a:extLst>
                <a:ext uri="{FF2B5EF4-FFF2-40B4-BE49-F238E27FC236}">
                  <a16:creationId xmlns:a16="http://schemas.microsoft.com/office/drawing/2014/main" id="{94A65AF4-44E6-480A-A3B6-94FF5ED897E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68" name="Freeform 24">
              <a:extLst>
                <a:ext uri="{FF2B5EF4-FFF2-40B4-BE49-F238E27FC236}">
                  <a16:creationId xmlns:a16="http://schemas.microsoft.com/office/drawing/2014/main" id="{8FE5D83C-08BD-4DC2-8701-3ED85BA593F4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69" name="Freeform 25">
              <a:extLst>
                <a:ext uri="{FF2B5EF4-FFF2-40B4-BE49-F238E27FC236}">
                  <a16:creationId xmlns:a16="http://schemas.microsoft.com/office/drawing/2014/main" id="{646E59BE-6EE7-4F64-9827-727FD4341226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70" name="Freeform 26">
              <a:extLst>
                <a:ext uri="{FF2B5EF4-FFF2-40B4-BE49-F238E27FC236}">
                  <a16:creationId xmlns:a16="http://schemas.microsoft.com/office/drawing/2014/main" id="{D9B1680A-BB19-46AD-87F3-22A5EBA6A17D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71" name="Oval 27">
              <a:extLst>
                <a:ext uri="{FF2B5EF4-FFF2-40B4-BE49-F238E27FC236}">
                  <a16:creationId xmlns:a16="http://schemas.microsoft.com/office/drawing/2014/main" id="{0A247979-CE8B-474A-BABA-176B79734EA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72" name="Oval 28">
              <a:extLst>
                <a:ext uri="{FF2B5EF4-FFF2-40B4-BE49-F238E27FC236}">
                  <a16:creationId xmlns:a16="http://schemas.microsoft.com/office/drawing/2014/main" id="{8FC05C5A-4357-4525-B07A-737E5B96CA0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73" name="Oval 29">
              <a:extLst>
                <a:ext uri="{FF2B5EF4-FFF2-40B4-BE49-F238E27FC236}">
                  <a16:creationId xmlns:a16="http://schemas.microsoft.com/office/drawing/2014/main" id="{B64E65BB-D566-4A00-B161-96B75C755797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74" name="Freeform 30">
              <a:extLst>
                <a:ext uri="{FF2B5EF4-FFF2-40B4-BE49-F238E27FC236}">
                  <a16:creationId xmlns:a16="http://schemas.microsoft.com/office/drawing/2014/main" id="{A3146CD7-3778-4132-BFD9-4C3E3A2E4D94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75" name="Freeform 31">
              <a:extLst>
                <a:ext uri="{FF2B5EF4-FFF2-40B4-BE49-F238E27FC236}">
                  <a16:creationId xmlns:a16="http://schemas.microsoft.com/office/drawing/2014/main" id="{0B684074-9A7A-4412-8061-96EA5C71F4C2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76" name="Rectangle 32">
              <a:extLst>
                <a:ext uri="{FF2B5EF4-FFF2-40B4-BE49-F238E27FC236}">
                  <a16:creationId xmlns:a16="http://schemas.microsoft.com/office/drawing/2014/main" id="{BC3EDB49-08F0-4294-9DD5-B599DC3814C0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77" name="Rectangle 33">
              <a:extLst>
                <a:ext uri="{FF2B5EF4-FFF2-40B4-BE49-F238E27FC236}">
                  <a16:creationId xmlns:a16="http://schemas.microsoft.com/office/drawing/2014/main" id="{444BA139-A628-431A-A7C6-CE2BB6F7D445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78" name="AutoShape 34">
              <a:extLst>
                <a:ext uri="{FF2B5EF4-FFF2-40B4-BE49-F238E27FC236}">
                  <a16:creationId xmlns:a16="http://schemas.microsoft.com/office/drawing/2014/main" id="{BC63D569-C433-4C35-95A5-19B1DA412C72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79" name="Freeform 35">
              <a:extLst>
                <a:ext uri="{FF2B5EF4-FFF2-40B4-BE49-F238E27FC236}">
                  <a16:creationId xmlns:a16="http://schemas.microsoft.com/office/drawing/2014/main" id="{DC01ADB5-5738-4086-B82F-3E4FB13F0AC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80" name="Freeform 36">
              <a:extLst>
                <a:ext uri="{FF2B5EF4-FFF2-40B4-BE49-F238E27FC236}">
                  <a16:creationId xmlns:a16="http://schemas.microsoft.com/office/drawing/2014/main" id="{8D2F3838-D8D0-402F-9095-FC7AC11B5FEE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82981" name="Rectangle 37">
            <a:extLst>
              <a:ext uri="{FF2B5EF4-FFF2-40B4-BE49-F238E27FC236}">
                <a16:creationId xmlns:a16="http://schemas.microsoft.com/office/drawing/2014/main" id="{AD4C2575-7EB7-4E25-A832-489AF1717F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 naslova matrice</a:t>
            </a:r>
          </a:p>
        </p:txBody>
      </p:sp>
      <p:sp>
        <p:nvSpPr>
          <p:cNvPr id="82982" name="Rectangle 38">
            <a:extLst>
              <a:ext uri="{FF2B5EF4-FFF2-40B4-BE49-F238E27FC236}">
                <a16:creationId xmlns:a16="http://schemas.microsoft.com/office/drawing/2014/main" id="{4F254034-2C98-4F95-B050-D370C0FB9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sloge besedila matrice</a:t>
            </a:r>
          </a:p>
          <a:p>
            <a:pPr lvl="1"/>
            <a:r>
              <a:rPr lang="en-US" altLang="sl-SI"/>
              <a:t>Druga raven</a:t>
            </a:r>
          </a:p>
          <a:p>
            <a:pPr lvl="2"/>
            <a:r>
              <a:rPr lang="en-US" altLang="sl-SI"/>
              <a:t>Tretja raven</a:t>
            </a:r>
          </a:p>
          <a:p>
            <a:pPr lvl="3"/>
            <a:r>
              <a:rPr lang="en-US" altLang="sl-SI"/>
              <a:t>Četrta raven</a:t>
            </a:r>
          </a:p>
          <a:p>
            <a:pPr lvl="4"/>
            <a:r>
              <a:rPr lang="en-US" altLang="sl-SI"/>
              <a:t>Peta raven</a:t>
            </a:r>
          </a:p>
        </p:txBody>
      </p:sp>
      <p:sp>
        <p:nvSpPr>
          <p:cNvPr id="82983" name="Rectangle 39">
            <a:extLst>
              <a:ext uri="{FF2B5EF4-FFF2-40B4-BE49-F238E27FC236}">
                <a16:creationId xmlns:a16="http://schemas.microsoft.com/office/drawing/2014/main" id="{A1816D40-9B3E-48AE-8F4F-6BFD42CBDC5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sl-SI"/>
          </a:p>
        </p:txBody>
      </p:sp>
      <p:sp>
        <p:nvSpPr>
          <p:cNvPr id="82984" name="Rectangle 40">
            <a:extLst>
              <a:ext uri="{FF2B5EF4-FFF2-40B4-BE49-F238E27FC236}">
                <a16:creationId xmlns:a16="http://schemas.microsoft.com/office/drawing/2014/main" id="{26A8A1C6-EA35-455F-BBD2-8FDD71C1AC1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 altLang="sl-SI"/>
          </a:p>
        </p:txBody>
      </p:sp>
      <p:sp>
        <p:nvSpPr>
          <p:cNvPr id="82985" name="Rectangle 41">
            <a:extLst>
              <a:ext uri="{FF2B5EF4-FFF2-40B4-BE49-F238E27FC236}">
                <a16:creationId xmlns:a16="http://schemas.microsoft.com/office/drawing/2014/main" id="{D270B263-A3D6-480A-A177-ED96F3B3B37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BAC763-1013-4C5D-86FD-DD201FC6A61C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l.wikipedia.org/wiki/Slika:Map_of_Warsaw_Pact_countries.pn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l.wikipedia.org/wiki/Slika:Warsaw_pact_generals.jpe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Var%C5%A1avski_pakt" TargetMode="External"/><Relationship Id="rId2" Type="http://schemas.openxmlformats.org/officeDocument/2006/relationships/hyperlink" Target="http://www.rtvslo.si/dobrojutro/dogodki.php?read=05-14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ndd.svarog.org/?leto=1955" TargetMode="External"/><Relationship Id="rId4" Type="http://schemas.openxmlformats.org/officeDocument/2006/relationships/hyperlink" Target="http://ndd.svarog.org/?na_dan=310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>
            <a:extLst>
              <a:ext uri="{FF2B5EF4-FFF2-40B4-BE49-F238E27FC236}">
                <a16:creationId xmlns:a16="http://schemas.microsoft.com/office/drawing/2014/main" id="{13D95643-C24D-499E-9961-387ED24F151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62293">
            <a:off x="1763713" y="2276475"/>
            <a:ext cx="5400675" cy="20161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4708"/>
              </a:avLst>
            </a:prstTxWarp>
          </a:bodyPr>
          <a:lstStyle/>
          <a:p>
            <a:pPr algn="ctr"/>
            <a:r>
              <a:rPr lang="sl-SI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Varšavski pakt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>
            <a:extLst>
              <a:ext uri="{FF2B5EF4-FFF2-40B4-BE49-F238E27FC236}">
                <a16:creationId xmlns:a16="http://schemas.microsoft.com/office/drawing/2014/main" id="{E38DEBDF-A7D6-46EB-B913-E240D2408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76250"/>
            <a:ext cx="27368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l-SI" altLang="sl-SI"/>
              <a:t>Članice so bile:</a:t>
            </a:r>
          </a:p>
          <a:p>
            <a:endParaRPr lang="en-US" altLang="sl-SI"/>
          </a:p>
          <a:p>
            <a:pPr>
              <a:buFontTx/>
              <a:buChar char="•"/>
            </a:pPr>
            <a:r>
              <a:rPr lang="sl-SI" altLang="sl-SI"/>
              <a:t> </a:t>
            </a:r>
            <a:r>
              <a:rPr lang="en-US" altLang="sl-SI"/>
              <a:t>ZSSR</a:t>
            </a:r>
          </a:p>
          <a:p>
            <a:pPr>
              <a:buFontTx/>
              <a:buChar char="•"/>
            </a:pPr>
            <a:r>
              <a:rPr lang="sl-SI" altLang="sl-SI"/>
              <a:t> </a:t>
            </a:r>
            <a:r>
              <a:rPr lang="en-US" altLang="sl-SI"/>
              <a:t>Albanija</a:t>
            </a:r>
          </a:p>
          <a:p>
            <a:pPr>
              <a:buFontTx/>
              <a:buChar char="•"/>
            </a:pPr>
            <a:r>
              <a:rPr lang="sl-SI" altLang="sl-SI"/>
              <a:t> </a:t>
            </a:r>
            <a:r>
              <a:rPr lang="en-US" altLang="sl-SI"/>
              <a:t>Bolgarija</a:t>
            </a:r>
          </a:p>
          <a:p>
            <a:pPr>
              <a:buFontTx/>
              <a:buChar char="•"/>
            </a:pPr>
            <a:r>
              <a:rPr lang="sl-SI" altLang="sl-SI"/>
              <a:t> </a:t>
            </a:r>
            <a:r>
              <a:rPr lang="en-US" altLang="sl-SI"/>
              <a:t>Romunija</a:t>
            </a:r>
          </a:p>
          <a:p>
            <a:pPr>
              <a:buFontTx/>
              <a:buChar char="•"/>
            </a:pPr>
            <a:r>
              <a:rPr lang="sl-SI" altLang="sl-SI"/>
              <a:t> </a:t>
            </a:r>
            <a:r>
              <a:rPr lang="en-US" altLang="sl-SI"/>
              <a:t>Vzhodna Nemčija</a:t>
            </a:r>
          </a:p>
          <a:p>
            <a:pPr>
              <a:buFontTx/>
              <a:buChar char="•"/>
            </a:pPr>
            <a:r>
              <a:rPr lang="sl-SI" altLang="sl-SI"/>
              <a:t> </a:t>
            </a:r>
            <a:r>
              <a:rPr lang="en-US" altLang="sl-SI"/>
              <a:t>Madžarska</a:t>
            </a:r>
          </a:p>
          <a:p>
            <a:pPr>
              <a:buFontTx/>
              <a:buChar char="•"/>
            </a:pPr>
            <a:r>
              <a:rPr lang="sl-SI" altLang="sl-SI"/>
              <a:t> </a:t>
            </a:r>
            <a:r>
              <a:rPr lang="en-US" altLang="sl-SI"/>
              <a:t>Poljska</a:t>
            </a:r>
          </a:p>
          <a:p>
            <a:pPr>
              <a:buFontTx/>
              <a:buChar char="•"/>
            </a:pPr>
            <a:r>
              <a:rPr lang="sl-SI" altLang="sl-SI"/>
              <a:t> </a:t>
            </a:r>
            <a:r>
              <a:rPr lang="en-US" altLang="sl-SI"/>
              <a:t>Češkoslovaška</a:t>
            </a:r>
          </a:p>
          <a:p>
            <a:pPr eaLnBrk="0" hangingPunct="0"/>
            <a:endParaRPr lang="en-US" altLang="sl-SI">
              <a:latin typeface="Arial" panose="020B0604020202020204" pitchFamily="34" charset="0"/>
            </a:endParaRPr>
          </a:p>
        </p:txBody>
      </p:sp>
      <p:pic>
        <p:nvPicPr>
          <p:cNvPr id="86021" name="Picture 5" descr="Zemljevid držav članic Varšavskega pakta.">
            <a:hlinkClick r:id="rId2" tooltip="&quot;Zemljevid držav članic Varšavskega pakta.&quot;"/>
            <a:extLst>
              <a:ext uri="{FF2B5EF4-FFF2-40B4-BE49-F238E27FC236}">
                <a16:creationId xmlns:a16="http://schemas.microsoft.com/office/drawing/2014/main" id="{0644ABCD-6082-489B-B2C5-A47125C8867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1268413"/>
            <a:ext cx="3810000" cy="1400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6024" name="Rectangle 8">
            <a:extLst>
              <a:ext uri="{FF2B5EF4-FFF2-40B4-BE49-F238E27FC236}">
                <a16:creationId xmlns:a16="http://schemas.microsoft.com/office/drawing/2014/main" id="{3678D86E-51BA-4AEA-8673-9A59AFCE7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500438"/>
            <a:ext cx="8893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sl-SI" altLang="zh-CN"/>
              <a:t> </a:t>
            </a:r>
            <a:r>
              <a:rPr lang="en-US" altLang="zh-CN">
                <a:ea typeface="SimSun" panose="02010600030101010101" pitchFamily="2" charset="-122"/>
              </a:rPr>
              <a:t>Vse komunistične države Vzhodne Evrope so bile podpisnice, razen SFRJ. Članice pakta so se zavezale, da bodo varovale druga drugo, če bo ena članica napadena. </a:t>
            </a:r>
          </a:p>
        </p:txBody>
      </p:sp>
      <p:pic>
        <p:nvPicPr>
          <p:cNvPr id="86025" name="Picture 9">
            <a:extLst>
              <a:ext uri="{FF2B5EF4-FFF2-40B4-BE49-F238E27FC236}">
                <a16:creationId xmlns:a16="http://schemas.microsoft.com/office/drawing/2014/main" id="{2ADAA824-55DD-4BBA-809E-42EADE75AC1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00" y="4437063"/>
            <a:ext cx="1555750" cy="19446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60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60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60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60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60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60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60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60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60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860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860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860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860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860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860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860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860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B66072A8-BCCE-4B0F-A951-7AA3114B8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822325"/>
            <a:ext cx="3629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sl-SI" altLang="zh-CN">
                <a:latin typeface="Arial" panose="020B0604020202020204" pitchFamily="34" charset="0"/>
              </a:rPr>
              <a:t> 14.5.1955  ustanovljen v Varšavi</a:t>
            </a:r>
            <a:endParaRPr lang="en-US" altLang="zh-CN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9DFC9BA8-63C1-4270-A326-2213825F7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628775"/>
            <a:ext cx="5329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sl-SI" altLang="sl-SI">
                <a:latin typeface="Arial" panose="020B0604020202020204" pitchFamily="34" charset="0"/>
              </a:rPr>
              <a:t> 1. julija 1991 uradno razpuščen v Pragi</a:t>
            </a:r>
            <a:endParaRPr lang="en-US" altLang="sl-SI">
              <a:latin typeface="Arial" panose="020B0604020202020204" pitchFamily="34" charset="0"/>
            </a:endParaRP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AE6D2C9A-178C-4BC7-9572-5B7633133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989138"/>
            <a:ext cx="8856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sl-SI" altLang="zh-CN" sz="1600">
                <a:latin typeface="Arial" panose="020B0604020202020204" pitchFamily="34" charset="0"/>
              </a:rPr>
              <a:t> </a:t>
            </a:r>
            <a:r>
              <a:rPr lang="en-US" altLang="zh-CN" sz="1600">
                <a:latin typeface="Arial" panose="020B0604020202020204" pitchFamily="34" charset="0"/>
                <a:ea typeface="SimSun" panose="02010600030101010101" pitchFamily="2" charset="-122"/>
              </a:rPr>
              <a:t>uradno polno ime</a:t>
            </a:r>
            <a:r>
              <a:rPr lang="sl-SI" altLang="zh-CN" sz="1600">
                <a:latin typeface="Arial" panose="020B0604020202020204" pitchFamily="34" charset="0"/>
              </a:rPr>
              <a:t> </a:t>
            </a:r>
            <a:r>
              <a:rPr lang="en-US" altLang="zh-CN" sz="1600">
                <a:latin typeface="Arial" panose="020B0604020202020204" pitchFamily="34" charset="0"/>
                <a:ea typeface="SimSun" panose="02010600030101010101" pitchFamily="2" charset="-122"/>
              </a:rPr>
              <a:t>je bilo Varšavski sporazum o prijateljstvu, sodelovanju in vzajemni pomoči </a:t>
            </a: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10477DC3-CDB4-48DB-A666-CB823A6E8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82688"/>
            <a:ext cx="3730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sl-SI" altLang="zh-CN">
                <a:latin typeface="Arial" panose="020B0604020202020204" pitchFamily="34" charset="0"/>
              </a:rPr>
              <a:t> p</a:t>
            </a:r>
            <a:r>
              <a:rPr lang="en-US" altLang="zh-CN">
                <a:latin typeface="Arial" panose="020B0604020202020204" pitchFamily="34" charset="0"/>
                <a:ea typeface="SimSun" panose="02010600030101010101" pitchFamily="2" charset="-122"/>
              </a:rPr>
              <a:t>akt</a:t>
            </a:r>
            <a:r>
              <a:rPr lang="sl-SI" altLang="zh-CN">
                <a:latin typeface="Arial" panose="020B0604020202020204" pitchFamily="34" charset="0"/>
              </a:rPr>
              <a:t> </a:t>
            </a:r>
            <a:r>
              <a:rPr lang="en-US" altLang="zh-CN">
                <a:latin typeface="Arial" panose="020B0604020202020204" pitchFamily="34" charset="0"/>
                <a:ea typeface="SimSun" panose="02010600030101010101" pitchFamily="2" charset="-122"/>
              </a:rPr>
              <a:t> je propadel 31. marca</a:t>
            </a:r>
            <a:r>
              <a:rPr lang="sl-SI" altLang="zh-CN">
                <a:latin typeface="Arial" panose="020B0604020202020204" pitchFamily="34" charset="0"/>
              </a:rPr>
              <a:t> </a:t>
            </a:r>
            <a:r>
              <a:rPr lang="en-US" altLang="zh-CN">
                <a:latin typeface="Arial" panose="020B0604020202020204" pitchFamily="34" charset="0"/>
                <a:ea typeface="SimSun" panose="02010600030101010101" pitchFamily="2" charset="-122"/>
              </a:rPr>
              <a:t>1991 </a:t>
            </a:r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474E931D-6592-454F-9C0D-D55046259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319338"/>
            <a:ext cx="87487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sl-SI" altLang="zh-CN">
                <a:latin typeface="Arial" panose="020B0604020202020204" pitchFamily="34" charset="0"/>
              </a:rPr>
              <a:t> </a:t>
            </a:r>
            <a:r>
              <a:rPr lang="en-US" altLang="zh-CN">
                <a:latin typeface="Arial" panose="020B0604020202020204" pitchFamily="34" charset="0"/>
                <a:ea typeface="SimSun" panose="02010600030101010101" pitchFamily="2" charset="-122"/>
              </a:rPr>
              <a:t>je bila vojašk</a:t>
            </a:r>
            <a:r>
              <a:rPr lang="sl-SI" altLang="zh-CN">
                <a:latin typeface="Arial" panose="020B0604020202020204" pitchFamily="34" charset="0"/>
              </a:rPr>
              <a:t>a</a:t>
            </a:r>
            <a:r>
              <a:rPr lang="en-US" altLang="zh-CN">
                <a:latin typeface="Arial" panose="020B0604020202020204" pitchFamily="34" charset="0"/>
                <a:ea typeface="SimSun" panose="02010600030101010101" pitchFamily="2" charset="-122"/>
              </a:rPr>
              <a:t> zveza držav vzhodnega bloka, ki so se organizirale kot odgovor na zahod</a:t>
            </a:r>
            <a:r>
              <a:rPr lang="sl-SI" altLang="zh-CN">
                <a:latin typeface="Arial" panose="020B0604020202020204" pitchFamily="34" charset="0"/>
              </a:rPr>
              <a:t>no</a:t>
            </a:r>
            <a:r>
              <a:rPr lang="en-US" altLang="zh-CN">
                <a:latin typeface="Arial" panose="020B0604020202020204" pitchFamily="34" charset="0"/>
                <a:ea typeface="SimSun" panose="02010600030101010101" pitchFamily="2" charset="-122"/>
              </a:rPr>
              <a:t> ustanovitev Nata (1949</a:t>
            </a:r>
            <a:r>
              <a:rPr lang="sl-SI" altLang="zh-CN">
                <a:latin typeface="Arial" panose="020B0604020202020204" pitchFamily="34" charset="0"/>
              </a:rPr>
              <a:t>)</a:t>
            </a:r>
            <a:r>
              <a:rPr lang="en-US" altLang="zh-CN"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</a:p>
        </p:txBody>
      </p:sp>
      <p:pic>
        <p:nvPicPr>
          <p:cNvPr id="10248" name="Picture 8" descr="Vodilne osebnosti Varšavskega pakta. Iz desne: vzhodnonemški minister za obrambo Heinz Hoffmann, premier Poljske Wojciech Jaruzelski, vrhovni poveljnik pakta Viktor Kulikov in češkoslovaški obrambni minister Martin Dzúr med pogovorom o manevrih Varšavskega pakta na Poljskem marca 1981.">
            <a:hlinkClick r:id="rId2" tooltip="&quot;Vodilne osebnosti Varšavskega pakta. Iz desne: vzhodnonemški minister za obrambo Heinz Hoffmann, premier Poljske Wojciech Jaruzelski, vrhovni poveljnik pakta Viktor Kulikov in češkoslovaški obrambni minister Martin Dzúr med pogovorom o manevrih Varšavskega pakta na Poljskem marca 1981.&quot;"/>
            <a:extLst>
              <a:ext uri="{FF2B5EF4-FFF2-40B4-BE49-F238E27FC236}">
                <a16:creationId xmlns:a16="http://schemas.microsoft.com/office/drawing/2014/main" id="{002002A0-A61E-4803-924C-EFECB3FB3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716338"/>
            <a:ext cx="2305050" cy="154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0" name="Rectangle 10">
            <a:extLst>
              <a:ext uri="{FF2B5EF4-FFF2-40B4-BE49-F238E27FC236}">
                <a16:creationId xmlns:a16="http://schemas.microsoft.com/office/drawing/2014/main" id="{34E465CB-C13E-438D-A6D3-B1007E1E2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924175"/>
            <a:ext cx="70564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sl-SI" altLang="sl-SI">
                <a:latin typeface="Arial" panose="020B0604020202020204" pitchFamily="34" charset="0"/>
              </a:rPr>
              <a:t> </a:t>
            </a:r>
            <a:r>
              <a:rPr lang="en-US" altLang="sl-SI">
                <a:latin typeface="Arial" panose="020B0604020202020204" pitchFamily="34" charset="0"/>
              </a:rPr>
              <a:t>Varšavski sporazum je sestavil Nikita Hruščov leta 1955 in je bil podpisan v Varšavi 14.</a:t>
            </a:r>
            <a:r>
              <a:rPr lang="sl-SI" altLang="sl-SI">
                <a:latin typeface="Arial" panose="020B0604020202020204" pitchFamily="34" charset="0"/>
              </a:rPr>
              <a:t> </a:t>
            </a:r>
            <a:r>
              <a:rPr lang="en-US" altLang="sl-SI">
                <a:latin typeface="Arial" panose="020B0604020202020204" pitchFamily="34" charset="0"/>
              </a:rPr>
              <a:t>maja 1955.</a:t>
            </a:r>
          </a:p>
        </p:txBody>
      </p:sp>
      <p:pic>
        <p:nvPicPr>
          <p:cNvPr id="10251" name="Picture 11">
            <a:extLst>
              <a:ext uri="{FF2B5EF4-FFF2-40B4-BE49-F238E27FC236}">
                <a16:creationId xmlns:a16="http://schemas.microsoft.com/office/drawing/2014/main" id="{88DA2123-13CD-493B-888D-C4885F94B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60350"/>
            <a:ext cx="1417638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52" name="Text Box 12">
            <a:extLst>
              <a:ext uri="{FF2B5EF4-FFF2-40B4-BE49-F238E27FC236}">
                <a16:creationId xmlns:a16="http://schemas.microsoft.com/office/drawing/2014/main" id="{155D1D02-0C01-4B6A-9EC9-101CD409B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628775"/>
            <a:ext cx="2160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1600">
                <a:latin typeface="Arial" panose="020B0604020202020204" pitchFamily="34" charset="0"/>
              </a:rPr>
              <a:t>Nikita Hruščov</a:t>
            </a:r>
            <a:endParaRPr lang="en-US" altLang="sl-SI" sz="1600">
              <a:latin typeface="Arial" panose="020B0604020202020204" pitchFamily="34" charset="0"/>
            </a:endParaRP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DA9DAD09-CD10-4393-8691-CD39113B0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573463"/>
            <a:ext cx="8137525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en-US" altLang="sl-SI">
                <a:latin typeface="Arial" panose="020B0604020202020204" pitchFamily="34" charset="0"/>
              </a:rPr>
              <a:t>Vodilne osebnosti Varšavskega pakta.</a:t>
            </a:r>
            <a:endParaRPr lang="sl-SI" altLang="sl-SI">
              <a:latin typeface="Arial" panose="020B0604020202020204" pitchFamily="34" charset="0"/>
            </a:endParaRPr>
          </a:p>
          <a:p>
            <a:r>
              <a:rPr lang="sl-SI" altLang="sl-SI">
                <a:latin typeface="Arial" panose="020B0604020202020204" pitchFamily="34" charset="0"/>
              </a:rPr>
              <a:t> </a:t>
            </a:r>
            <a:r>
              <a:rPr lang="en-US" altLang="sl-SI">
                <a:latin typeface="Arial" panose="020B0604020202020204" pitchFamily="34" charset="0"/>
              </a:rPr>
              <a:t>Iz desne: </a:t>
            </a:r>
            <a:endParaRPr lang="sl-SI" altLang="sl-SI">
              <a:latin typeface="Arial" panose="020B0604020202020204" pitchFamily="34" charset="0"/>
            </a:endParaRPr>
          </a:p>
          <a:p>
            <a:endParaRPr lang="sl-SI" altLang="sl-SI">
              <a:latin typeface="Arial" panose="020B0604020202020204" pitchFamily="34" charset="0"/>
            </a:endParaRPr>
          </a:p>
          <a:p>
            <a:r>
              <a:rPr lang="sl-SI" altLang="sl-SI">
                <a:latin typeface="Arial" panose="020B0604020202020204" pitchFamily="34" charset="0"/>
              </a:rPr>
              <a:t>-</a:t>
            </a:r>
            <a:r>
              <a:rPr lang="en-US" altLang="sl-SI">
                <a:latin typeface="Arial" panose="020B0604020202020204" pitchFamily="34" charset="0"/>
              </a:rPr>
              <a:t>vzhodnonemški minister za obrambo Hein</a:t>
            </a:r>
            <a:r>
              <a:rPr lang="sl-SI" altLang="sl-SI">
                <a:latin typeface="Arial" panose="020B0604020202020204" pitchFamily="34" charset="0"/>
              </a:rPr>
              <a:t>z</a:t>
            </a:r>
            <a:r>
              <a:rPr lang="en-US" altLang="sl-SI">
                <a:latin typeface="Arial" panose="020B0604020202020204" pitchFamily="34" charset="0"/>
              </a:rPr>
              <a:t> Hoffmann</a:t>
            </a:r>
            <a:endParaRPr lang="sl-SI" altLang="sl-SI">
              <a:latin typeface="Arial" panose="020B0604020202020204" pitchFamily="34" charset="0"/>
            </a:endParaRPr>
          </a:p>
          <a:p>
            <a:r>
              <a:rPr lang="sl-SI" altLang="sl-SI">
                <a:latin typeface="Arial" panose="020B0604020202020204" pitchFamily="34" charset="0"/>
              </a:rPr>
              <a:t>-</a:t>
            </a:r>
            <a:r>
              <a:rPr lang="en-US" altLang="sl-SI">
                <a:latin typeface="Arial" panose="020B0604020202020204" pitchFamily="34" charset="0"/>
              </a:rPr>
              <a:t>premier Poljske Wojciech Jaruzelski</a:t>
            </a:r>
            <a:endParaRPr lang="sl-SI" altLang="sl-SI">
              <a:latin typeface="Arial" panose="020B0604020202020204" pitchFamily="34" charset="0"/>
            </a:endParaRPr>
          </a:p>
          <a:p>
            <a:r>
              <a:rPr lang="sl-SI" altLang="sl-SI">
                <a:latin typeface="Arial" panose="020B0604020202020204" pitchFamily="34" charset="0"/>
              </a:rPr>
              <a:t>-</a:t>
            </a:r>
            <a:r>
              <a:rPr lang="en-US" altLang="sl-SI">
                <a:latin typeface="Arial" panose="020B0604020202020204" pitchFamily="34" charset="0"/>
              </a:rPr>
              <a:t>vrhovni poveljnik pakta Viktor Kulikov </a:t>
            </a:r>
            <a:endParaRPr lang="sl-SI" altLang="sl-SI">
              <a:latin typeface="Arial" panose="020B0604020202020204" pitchFamily="34" charset="0"/>
            </a:endParaRPr>
          </a:p>
          <a:p>
            <a:r>
              <a:rPr lang="sl-SI" altLang="sl-SI">
                <a:latin typeface="Arial" panose="020B0604020202020204" pitchFamily="34" charset="0"/>
              </a:rPr>
              <a:t>-</a:t>
            </a:r>
            <a:r>
              <a:rPr lang="en-US" altLang="sl-SI">
                <a:latin typeface="Arial" panose="020B0604020202020204" pitchFamily="34" charset="0"/>
              </a:rPr>
              <a:t>češkoslovaški obrambni minister Martin Dzúr</a:t>
            </a:r>
            <a:endParaRPr lang="sl-SI" altLang="sl-SI">
              <a:latin typeface="Arial" panose="020B0604020202020204" pitchFamily="34" charset="0"/>
            </a:endParaRPr>
          </a:p>
          <a:p>
            <a:r>
              <a:rPr lang="sl-SI" altLang="sl-SI">
                <a:latin typeface="Arial" panose="020B0604020202020204" pitchFamily="34" charset="0"/>
              </a:rPr>
              <a:t>-</a:t>
            </a:r>
            <a:r>
              <a:rPr lang="en-US" altLang="sl-SI">
                <a:latin typeface="Arial" panose="020B0604020202020204" pitchFamily="34" charset="0"/>
              </a:rPr>
              <a:t>med pogovorom o</a:t>
            </a:r>
            <a:r>
              <a:rPr lang="sl-SI" altLang="sl-SI">
                <a:latin typeface="Arial" panose="020B0604020202020204" pitchFamily="34" charset="0"/>
              </a:rPr>
              <a:t> </a:t>
            </a:r>
            <a:r>
              <a:rPr lang="en-US" altLang="sl-SI">
                <a:latin typeface="Arial" panose="020B0604020202020204" pitchFamily="34" charset="0"/>
              </a:rPr>
              <a:t>manevrih Varšavskega pakta na Poljskem marca 1981.</a:t>
            </a:r>
            <a:endParaRPr lang="sl-SI" altLang="sl-SI">
              <a:latin typeface="Arial" panose="020B0604020202020204" pitchFamily="34" charset="0"/>
            </a:endParaRPr>
          </a:p>
          <a:p>
            <a:endParaRPr lang="en-US" altLang="sl-SI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102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70" decel="100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770" decel="100000"/>
                                        <p:tgtEl>
                                          <p:spTgt spid="102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6" grpId="0"/>
      <p:bldP spid="10247" grpId="0"/>
      <p:bldP spid="10249" grpId="0"/>
      <p:bldP spid="10250" grpId="0"/>
      <p:bldP spid="10252" grpId="0"/>
      <p:bldP spid="102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DEC0946-2C37-4FC9-9473-F0572BECC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03288"/>
            <a:ext cx="84963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sl-SI" altLang="sl-SI">
                <a:latin typeface="Arial" panose="020B0604020202020204" pitchFamily="34" charset="0"/>
              </a:rPr>
              <a:t> </a:t>
            </a:r>
            <a:r>
              <a:rPr lang="en-US" altLang="sl-SI">
                <a:latin typeface="Arial" panose="020B0604020202020204" pitchFamily="34" charset="0"/>
                <a:hlinkClick r:id="rId2"/>
              </a:rPr>
              <a:t>http://www.rtvslo.si/dobrojutro/dogodki.php?read=05-14</a:t>
            </a:r>
            <a:endParaRPr lang="sl-SI" altLang="sl-SI">
              <a:latin typeface="Arial" panose="020B0604020202020204" pitchFamily="34" charset="0"/>
            </a:endParaRPr>
          </a:p>
          <a:p>
            <a:endParaRPr lang="en-US" altLang="sl-SI"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sl-SI" altLang="sl-SI">
                <a:latin typeface="Arial" panose="020B0604020202020204" pitchFamily="34" charset="0"/>
              </a:rPr>
              <a:t> </a:t>
            </a:r>
            <a:r>
              <a:rPr lang="en-US" altLang="sl-SI">
                <a:latin typeface="Arial" panose="020B0604020202020204" pitchFamily="34" charset="0"/>
                <a:hlinkClick r:id="rId3"/>
              </a:rPr>
              <a:t>http://sl.wikipedia.org/wiki/Var%C5%A1avski_pakt</a:t>
            </a:r>
            <a:endParaRPr lang="sl-SI" altLang="sl-SI">
              <a:latin typeface="Arial" panose="020B0604020202020204" pitchFamily="34" charset="0"/>
            </a:endParaRPr>
          </a:p>
          <a:p>
            <a:endParaRPr lang="en-US" altLang="sl-SI"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sl-SI" altLang="sl-SI">
                <a:latin typeface="Arial" panose="020B0604020202020204" pitchFamily="34" charset="0"/>
              </a:rPr>
              <a:t> </a:t>
            </a:r>
            <a:r>
              <a:rPr lang="en-US" altLang="sl-SI">
                <a:latin typeface="Arial" panose="020B0604020202020204" pitchFamily="34" charset="0"/>
                <a:hlinkClick r:id="rId4"/>
              </a:rPr>
              <a:t>http://ndd.svarog.org/?na_dan=3103</a:t>
            </a:r>
            <a:endParaRPr lang="sl-SI" altLang="sl-SI">
              <a:latin typeface="Arial" panose="020B0604020202020204" pitchFamily="34" charset="0"/>
            </a:endParaRPr>
          </a:p>
          <a:p>
            <a:endParaRPr lang="en-US" altLang="sl-SI"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sl-SI" altLang="sl-SI">
                <a:latin typeface="Arial" panose="020B0604020202020204" pitchFamily="34" charset="0"/>
              </a:rPr>
              <a:t> </a:t>
            </a:r>
            <a:r>
              <a:rPr lang="en-US" altLang="sl-SI">
                <a:latin typeface="Arial" panose="020B0604020202020204" pitchFamily="34" charset="0"/>
                <a:hlinkClick r:id="rId5"/>
              </a:rPr>
              <a:t>http://ndd.svarog.org/?leto=1955</a:t>
            </a:r>
            <a:endParaRPr lang="sl-SI" altLang="sl-SI"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07BF5C11-59BC-4687-A7D4-81A60D7F3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446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Arial" panose="020B0604020202020204" pitchFamily="34" charset="0"/>
              </a:rPr>
              <a:t>Viri:</a:t>
            </a:r>
            <a:endParaRPr lang="en-US" altLang="sl-SI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theme/theme1.xml><?xml version="1.0" encoding="utf-8"?>
<a:theme xmlns:a="http://schemas.openxmlformats.org/drawingml/2006/main" name="Bilanca">
  <a:themeElements>
    <a:clrScheme name="Bilanca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ilanca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ilanca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ca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ca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ca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c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ca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ca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ca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lanca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0</TotalTime>
  <Words>248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Tahoma</vt:lpstr>
      <vt:lpstr>Wingdings</vt:lpstr>
      <vt:lpstr>Bilanca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2019-06-03T09:17:04Z</dcterms:created>
  <dcterms:modified xsi:type="dcterms:W3CDTF">2019-06-03T09:17:04Z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