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7">
            <a:extLst>
              <a:ext uri="{FF2B5EF4-FFF2-40B4-BE49-F238E27FC236}">
                <a16:creationId xmlns:a16="http://schemas.microsoft.com/office/drawing/2014/main" id="{0C9C8D08-44FD-447F-9D20-57563B816C21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463F60DA-9BA8-4EF9-B445-6E6D97D6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1AAC51E-CAFF-461B-B2E4-7CE4BC5E8F86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23295E15-D565-485B-916B-F124F35E6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E3C9401E-0177-446E-A8EF-342EE879D64A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33E61581-53EF-476C-B42B-7E71E4DCFD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741A1133-1932-4ACE-BF96-419446E81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77EA8F40-09C3-4DF2-81CE-D8340803A2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317B-CFBE-4A24-A5FD-7037375E0EFF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FDA0122-39D3-40BE-A97E-40AEBAE2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3E7ED-9D6E-4B72-95EF-46225A1E520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167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8FAADD97-D599-46FB-B10D-4ADB503EA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4B3CF89-D9A8-4BA4-A79C-B7AAF2AE9B2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C969-6417-4893-857F-5C289B6B4F00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0966CB0-5A1B-4571-BB00-D7DE3863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CBE9E-4698-469A-AAF8-B4CBF3B1528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871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69101295-8429-4459-B467-C9AF98E0D85D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D424C2A-C623-4934-9662-9D102C3A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6D79-F42E-42C5-85EC-41728FDFA28E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F6481B9-385F-4332-BE7E-3269BCFE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60AF7A8-6C85-4AB8-9C50-17A8943F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28F2-AF5A-4ECB-9DFC-583A630BD40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8088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7">
            <a:extLst>
              <a:ext uri="{FF2B5EF4-FFF2-40B4-BE49-F238E27FC236}">
                <a16:creationId xmlns:a16="http://schemas.microsoft.com/office/drawing/2014/main" id="{12E59A1F-A27D-4CF7-8959-A3AF3A9FDCE8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385EC764-19F7-4A28-85B5-D4FB3734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2DAE6656-E5CF-4C54-83A5-49267DD270DD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36F99AED-1EB1-4FD9-98E4-DCB8AA99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E25A4FF5-B306-417C-8AEF-6BB8C2192DBC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EFC8B6E2-A508-4D0C-AB00-C493C95301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9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FB31F76E-8F51-492A-8A7D-F9F050C8A0D6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5EF4F1B7-FC55-47F3-BB01-6C9732BD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A69C-2F30-41E2-9F41-B2C885CDA922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E931B692-A87A-4E84-B122-9B8246B5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099E07D2-D132-40BA-B9C9-6181CC38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692AAEAE-4A0E-44BD-B054-ABE009031F9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232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7">
            <a:extLst>
              <a:ext uri="{FF2B5EF4-FFF2-40B4-BE49-F238E27FC236}">
                <a16:creationId xmlns:a16="http://schemas.microsoft.com/office/drawing/2014/main" id="{D557ED33-D46F-4A6B-864D-942835BDD9A7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8">
            <a:extLst>
              <a:ext uri="{FF2B5EF4-FFF2-40B4-BE49-F238E27FC236}">
                <a16:creationId xmlns:a16="http://schemas.microsoft.com/office/drawing/2014/main" id="{A5FDBDF8-7923-4884-AC91-61C35611A827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DB42CF36-ECE8-4940-94B8-A848AE5F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C7C0-F1FA-45A2-A86C-C259EFF4ECB5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D18E2627-F285-4E73-9430-9F14BFB1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69076E9D-F499-4D97-AEC3-9D7BAF81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4D6C24D-5EF2-4E78-9E08-11EA4C32491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7812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7">
            <a:extLst>
              <a:ext uri="{FF2B5EF4-FFF2-40B4-BE49-F238E27FC236}">
                <a16:creationId xmlns:a16="http://schemas.microsoft.com/office/drawing/2014/main" id="{A80A268B-E84F-4F75-83AD-3158DF5A8FE6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B065B33E-552D-407A-A69B-748EDDEE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DA20-2FC8-4B04-9A1F-5A1AFAB45DE4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FB4C7397-4C3F-4D52-A225-C23CBF6E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8C0910CD-2EB4-4958-93B8-37FA6B52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311E0-853C-4E1E-9C49-149A9DC2182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2924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20514562-23AF-43A7-A582-2777434DCF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885999A0-580A-4FED-BB70-10769243FD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F28C-23D6-40FD-92A1-FD80BBA56FDE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20D6CAE0-8D27-44A3-91D3-8CC1EF11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1BF8-75E0-45AA-AEAA-09FA2204C3E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6363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C720B6B6-AE82-4902-83F4-6C9ADF8D875E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1069DC94-C0FE-4798-B2A6-069D2CFD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AB7C07E5-AFBB-41E7-89B0-73EC1AC3A6D8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ADCFF7CE-9F22-4CDD-BD81-7641F4AF7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0D6CF1E8-F7D1-45B5-A5EF-A0BCFADE7C03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3E7DC7D3-EDE8-4651-99A0-79E84B6D1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84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1711ED2F-E132-4D89-AAD4-FBC7A18B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D0743A2-0AE2-40DF-B6BA-1F986DB52FC6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2EE3A13-DFAE-42B4-B43C-AAE94E0A9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B182C48-1E2C-4723-A051-339309A62208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594808BB-7EA2-46C1-839E-8C79955B04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7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91C6CDA8-E1B5-4166-80CA-BA5E3395BCCE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7FD2C9C-E9B0-41C6-B292-0E75BFAB8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9935C710-EF90-4819-94FB-1FBBB33E7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7BB81B-0373-497E-A490-5778C24251CF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A34DAC2-AA24-446B-8AC3-893F56B2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0ECDBF46-1FB6-4528-8632-18FCD3C092E1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6FF330BF-43F0-48D2-912F-78B57EEA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19962B39-47F0-4B9D-B0F3-CD16E8830B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9" r:id="rId8"/>
    <p:sldLayoutId id="2147483690" r:id="rId9"/>
    <p:sldLayoutId id="2147483681" r:id="rId10"/>
    <p:sldLayoutId id="2147483682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7D4DDD-C72D-44D7-920A-01B6FFCEA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Zahodna in Vzhodna Nemčija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F6F544B2-1804-44D6-933B-57608C11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/>
              <a:t>naredil: </a:t>
            </a:r>
          </a:p>
          <a:p>
            <a:pPr>
              <a:spcBef>
                <a:spcPct val="0"/>
              </a:spcBef>
            </a:pPr>
            <a:r>
              <a:rPr lang="sl-SI" altLang="sl-SI"/>
              <a:t>mentor: 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674D18-C1D5-4093-83EE-5E8098D3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Berlinska blokada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118DC030-27E7-4AC2-8571-A2C4E686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leta 1948 so Sovjeti hoteli izsiliti vključitev zahodnega Berlina v območje socialistične zasedbene cone</a:t>
            </a:r>
          </a:p>
          <a:p>
            <a:endParaRPr lang="sl-SI" altLang="sl-SI"/>
          </a:p>
          <a:p>
            <a:r>
              <a:rPr lang="sl-SI" altLang="sl-SI"/>
              <a:t>24. junija 1948 zaprle vse poti do zahodnega dela mesta in ustavile dobavo električne energije.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80698F-F20D-4A0E-A345-77D7DCFF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Berlinska blokada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01323566-0768-42B2-9F12-4CE275B0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ZDA se odločijo mesto oskrbovati z letali</a:t>
            </a:r>
          </a:p>
          <a:p>
            <a:r>
              <a:rPr lang="sl-SI" altLang="sl-SI"/>
              <a:t>Letala so v tri-minutnih presledkih pristajala na letališčih z najnujnejšimi potrebščinami za zahodno-berlinske prebivalce</a:t>
            </a:r>
          </a:p>
          <a:p>
            <a:r>
              <a:rPr lang="sl-SI" altLang="sl-SI"/>
              <a:t>Sovjeti maja 1949 popustijo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863B33-B5C4-413E-90DC-D4018BAF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Nastanek ZRN in NDR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1CE80C58-D9F1-4CB9-8DFA-14E44CB3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sl-SI"/>
          </a:p>
        </p:txBody>
      </p:sp>
      <p:pic>
        <p:nvPicPr>
          <p:cNvPr id="21508" name="Picture 2" descr="http://voxpopuliblog.files.wordpress.com/2010/01/brd_ddr.png">
            <a:extLst>
              <a:ext uri="{FF2B5EF4-FFF2-40B4-BE49-F238E27FC236}">
                <a16:creationId xmlns:a16="http://schemas.microsoft.com/office/drawing/2014/main" id="{F86D9A6E-4492-441C-8804-487E81D1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810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www.fesi.franken.de/meinewelt/flaggen/loc/loc_brd.gif">
            <a:extLst>
              <a:ext uri="{FF2B5EF4-FFF2-40B4-BE49-F238E27FC236}">
                <a16:creationId xmlns:a16="http://schemas.microsoft.com/office/drawing/2014/main" id="{E156E7AC-FE3C-4E62-ADCF-B7E554CC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7338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A6BB5-F198-4D08-A8BE-5358A510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Zvezna republika Nemčija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A06E5A8E-7BA0-49DF-BF20-ADA7BBC82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BRD –Bundes republik Deutschland</a:t>
            </a:r>
          </a:p>
          <a:p>
            <a:r>
              <a:rPr lang="sl-SI" altLang="sl-SI"/>
              <a:t>1.9.1948 je parlamentarni svet sprejel novo ustavo in ji dal ime Ustavni zakon</a:t>
            </a:r>
          </a:p>
          <a:p>
            <a:r>
              <a:rPr lang="sl-SI" altLang="sl-SI"/>
              <a:t>Glavno mesto ZRN je bil Bonn</a:t>
            </a:r>
          </a:p>
          <a:p>
            <a:endParaRPr lang="en-GB" altLang="sl-SI"/>
          </a:p>
        </p:txBody>
      </p:sp>
      <p:pic>
        <p:nvPicPr>
          <p:cNvPr id="22532" name="Picture 2" descr="http://4.bp.blogspot.com/-cbJFf_f-DoM/TaA67CCOrCI/AAAAAAAAAN0/mBaZeDJVhRg/s1600/Bonn+in+Germany.jpg">
            <a:extLst>
              <a:ext uri="{FF2B5EF4-FFF2-40B4-BE49-F238E27FC236}">
                <a16:creationId xmlns:a16="http://schemas.microsoft.com/office/drawing/2014/main" id="{9ACBDAE1-831A-4C8B-B351-F17927A2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250666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CF4EF4-3788-4524-A1AF-3BB8F3A4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Zvezna republika Nemčija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4387F55B-1068-44D7-A6DD-B8AEEE9F5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Iz ameriške in britanske cone je nastala ena skupna</a:t>
            </a:r>
          </a:p>
          <a:p>
            <a:r>
              <a:rPr lang="sl-SI" altLang="sl-SI"/>
              <a:t> Junija 1948 so v zahodnih conah in v zahodnem Berlinu uvedli novo valuto, nemško marko.</a:t>
            </a:r>
          </a:p>
          <a:p>
            <a:endParaRPr lang="en-GB" altLang="sl-SI"/>
          </a:p>
        </p:txBody>
      </p:sp>
      <p:pic>
        <p:nvPicPr>
          <p:cNvPr id="23556" name="Picture 2" descr="http://pds23.egloos.com/pds/201206/16/15/d0013015_4fdb99846987e.jpg">
            <a:extLst>
              <a:ext uri="{FF2B5EF4-FFF2-40B4-BE49-F238E27FC236}">
                <a16:creationId xmlns:a16="http://schemas.microsoft.com/office/drawing/2014/main" id="{A62B1F76-21AC-47D1-9514-97B06CFF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37131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6C1A9-81CF-48D9-80AF-E78F4050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ZRN gospodarstvo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2F196E3E-F250-4969-8C7B-132A206B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Imela je </a:t>
            </a:r>
            <a:r>
              <a:rPr lang="sl-SI" altLang="sl-SI" u="sng">
                <a:solidFill>
                  <a:srgbClr val="FF0000"/>
                </a:solidFill>
              </a:rPr>
              <a:t>kapitalistično</a:t>
            </a:r>
            <a:r>
              <a:rPr lang="sl-SI" altLang="sl-SI"/>
              <a:t> politiko </a:t>
            </a:r>
            <a:r>
              <a:rPr lang="sl-SI" altLang="sl-SI" u="sng"/>
              <a:t>hitrega gospodarskega vzpona</a:t>
            </a:r>
            <a:r>
              <a:rPr lang="sl-SI" altLang="sl-SI"/>
              <a:t> </a:t>
            </a:r>
          </a:p>
          <a:p>
            <a:r>
              <a:rPr lang="sl-SI" altLang="sl-SI"/>
              <a:t>Nemcev samih je bilo za delo premalo, v državo začelo stekati na sto tisoče t.i. </a:t>
            </a:r>
            <a:r>
              <a:rPr lang="sl-SI" altLang="sl-SI" u="sng"/>
              <a:t>gastarbeiterjev</a:t>
            </a:r>
            <a:r>
              <a:rPr lang="sl-SI" altLang="sl-SI"/>
              <a:t>, delavcev iz manj razvitih držav, ki so soustvarjali nemški gospodarski čudež (wirtschaftswunder)</a:t>
            </a:r>
          </a:p>
          <a:p>
            <a:r>
              <a:rPr lang="sl-SI" altLang="sl-SI"/>
              <a:t> ZRN je postala v 60.-tih vodilna gospodarska evropska velesila</a:t>
            </a:r>
          </a:p>
          <a:p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6FE9C-2C91-493F-B6FB-6758EDA6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ZRN gospodarstvo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ADA699F9-A9F4-47A8-AA7F-A442CC2FD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Uspešni na področju strojne in avtomobilske industrije</a:t>
            </a:r>
          </a:p>
          <a:p>
            <a:r>
              <a:rPr lang="sl-SI" altLang="sl-SI"/>
              <a:t>Nemški avtomobili so postavljali med najboljšimi na svetu</a:t>
            </a:r>
          </a:p>
          <a:p>
            <a:r>
              <a:rPr lang="sl-SI" altLang="sl-SI"/>
              <a:t> VW Hrošč je še vedno najbolj prodajan avtomobil vseh časov</a:t>
            </a:r>
            <a:endParaRPr lang="en-GB" altLang="sl-SI"/>
          </a:p>
        </p:txBody>
      </p:sp>
      <p:pic>
        <p:nvPicPr>
          <p:cNvPr id="25604" name="Picture 2" descr="http://upload.wikimedia.org/wikipedia/commons/thumb/8/88/VolkswagenBeetle-001.jpg/280px-VolkswagenBeetle-001.jpg">
            <a:extLst>
              <a:ext uri="{FF2B5EF4-FFF2-40B4-BE49-F238E27FC236}">
                <a16:creationId xmlns:a16="http://schemas.microsoft.com/office/drawing/2014/main" id="{8BF8C2ED-FE39-4010-BFDA-5773E849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6D68DA-E072-4AD2-97A2-065B4BB9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ZRN problem gospodarstva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79D9CB48-B04F-44EF-ADD4-1836F904D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Primankovanje industrijskih delavcev </a:t>
            </a:r>
          </a:p>
          <a:p>
            <a:r>
              <a:rPr lang="sl-SI" altLang="sl-SI"/>
              <a:t>1955 sta bonska in rimska vlada sklenili sporazum o zaposlovanju italijanskih delavcev v ZRN</a:t>
            </a:r>
          </a:p>
          <a:p>
            <a:r>
              <a:rPr lang="sl-SI" altLang="sl-SI"/>
              <a:t>1956 so začeli posebni vlaki voziti delavce v ZRN</a:t>
            </a:r>
            <a:endParaRPr lang="en-GB" altLang="sl-SI"/>
          </a:p>
        </p:txBody>
      </p:sp>
      <p:pic>
        <p:nvPicPr>
          <p:cNvPr id="26628" name="Picture 2" descr="http://alperaslan1980.files.wordpress.com/2011/08/geteilte-welten1.jpg">
            <a:extLst>
              <a:ext uri="{FF2B5EF4-FFF2-40B4-BE49-F238E27FC236}">
                <a16:creationId xmlns:a16="http://schemas.microsoft.com/office/drawing/2014/main" id="{72CDBC75-EA90-460C-AE0C-0447CFC9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67188"/>
            <a:ext cx="511175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D483F3-8851-4FBF-ABE8-59CF2D5D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ZRN problem gospodarstva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1" name="Ograda vsebine 2">
            <a:extLst>
              <a:ext uri="{FF2B5EF4-FFF2-40B4-BE49-F238E27FC236}">
                <a16:creationId xmlns:a16="http://schemas.microsoft.com/office/drawing/2014/main" id="{A00AF854-6F13-427D-9E43-918ACA15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Italijani in pozneje Grki, Jugoslovani, Španci in Turki, naj bi se po izteku časovno omejene delovne pogodbe vrnili v domovino</a:t>
            </a:r>
          </a:p>
          <a:p>
            <a:r>
              <a:rPr lang="sl-SI" altLang="sl-SI"/>
              <a:t>Opravljali so dela kot npr. odvažanje smeti, čiščenje ulic, gradbeniška pomožna dela, ipd. pa tudi razne zahtevnejše naloge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Bundesarchiv Bild 183-01986-09083, Schwarza, kubanische Gastarbeiterin.jpg">
            <a:extLst>
              <a:ext uri="{FF2B5EF4-FFF2-40B4-BE49-F238E27FC236}">
                <a16:creationId xmlns:a16="http://schemas.microsoft.com/office/drawing/2014/main" id="{8B14337A-3DF6-4738-95D7-565555A0F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2654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DF8CEEA-1D4B-46E5-BBD4-4137A360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ZRN prebivalstvo 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6" name="Ograda vsebine 2">
            <a:extLst>
              <a:ext uri="{FF2B5EF4-FFF2-40B4-BE49-F238E27FC236}">
                <a16:creationId xmlns:a16="http://schemas.microsoft.com/office/drawing/2014/main" id="{9BAA61BB-E2F4-4CFD-8932-23C133D4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Prišlo je do spremembe sestave prebivalstva</a:t>
            </a:r>
          </a:p>
          <a:p>
            <a:r>
              <a:rPr lang="sl-SI" altLang="sl-SI"/>
              <a:t>ZRN se je sčasoma razvila v drugo deželo z največ priseljenci (za ZDA), vendar si tega ni priznavala</a:t>
            </a:r>
          </a:p>
          <a:p>
            <a:r>
              <a:rPr lang="sl-SI" altLang="sl-SI"/>
              <a:t> Iz gastarbaeiterjev so počasi nastajali pravi nemški državljani</a:t>
            </a:r>
          </a:p>
          <a:p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64E31-CDAE-45A2-B1E1-A77EB75C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Stanje leta 1945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F571B9DB-8E91-4C56-AD39-2BCA2E32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 </a:t>
            </a:r>
            <a:r>
              <a:rPr lang="sl-SI" altLang="sl-SI" u="sng">
                <a:solidFill>
                  <a:srgbClr val="FF0000"/>
                </a:solidFill>
              </a:rPr>
              <a:t>Aprila 1945 </a:t>
            </a:r>
            <a:r>
              <a:rPr lang="sl-SI" altLang="sl-SI"/>
              <a:t>se je odvila še zadnja bitka 2. svetovne vojne, bitka za Berlin </a:t>
            </a:r>
          </a:p>
          <a:p>
            <a:r>
              <a:rPr lang="sl-SI" altLang="sl-SI"/>
              <a:t>Adolf Hitler je 30. aprila 1945 naredil v svojem bunkerju samomor</a:t>
            </a:r>
          </a:p>
          <a:p>
            <a:r>
              <a:rPr lang="sl-SI" altLang="sl-SI"/>
              <a:t>2. svetovna vojna se je uradno končala šele </a:t>
            </a:r>
            <a:r>
              <a:rPr lang="sl-SI" altLang="sl-SI" u="sng">
                <a:solidFill>
                  <a:srgbClr val="FF0000"/>
                </a:solidFill>
              </a:rPr>
              <a:t>2. septembra 1945</a:t>
            </a:r>
            <a:r>
              <a:rPr lang="sl-SI" altLang="sl-SI"/>
              <a:t>, za to pa je poskrbela Japonska, ki se še je dolgo upirala zaveznikom, predvsem ZDA.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oberneuschoenberg.de/assets/images/ddr_fahne.gif">
            <a:extLst>
              <a:ext uri="{FF2B5EF4-FFF2-40B4-BE49-F238E27FC236}">
                <a16:creationId xmlns:a16="http://schemas.microsoft.com/office/drawing/2014/main" id="{50586776-975C-4B48-A0CF-2685C9ED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55245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A731CE-5359-4AA1-8B35-F127E5A6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Nemška demokratična republika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700" name="Ograda vsebine 2">
            <a:extLst>
              <a:ext uri="{FF2B5EF4-FFF2-40B4-BE49-F238E27FC236}">
                <a16:creationId xmlns:a16="http://schemas.microsoft.com/office/drawing/2014/main" id="{BFD3BB00-0165-44E2-89F0-6E3D30CAD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Tekmovanje med ZDA in SZ se je kazalo v </a:t>
            </a:r>
            <a:r>
              <a:rPr lang="sl-SI" altLang="sl-SI" u="sng"/>
              <a:t>hladni vojni</a:t>
            </a:r>
            <a:r>
              <a:rPr lang="sl-SI" altLang="sl-SI"/>
              <a:t>, glavno prizorišče je bila Nemčija</a:t>
            </a:r>
          </a:p>
          <a:p>
            <a:r>
              <a:rPr lang="sl-SI" altLang="sl-SI"/>
              <a:t>V Sovjetski coni je 30.5.1949 kot odgovor na dogajanj na zahodu, nemški ljudski kongres potrdil ustavo NDR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B610E2-B60F-4329-8C47-FF622748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Nemška demokratična republika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3" name="Ograda vsebine 2">
            <a:extLst>
              <a:ext uri="{FF2B5EF4-FFF2-40B4-BE49-F238E27FC236}">
                <a16:creationId xmlns:a16="http://schemas.microsoft.com/office/drawing/2014/main" id="{B66A2B6D-0030-4DD6-B3D2-503269E57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u="sng"/>
              <a:t>DDR</a:t>
            </a:r>
            <a:r>
              <a:rPr lang="sl-SI" altLang="sl-SI"/>
              <a:t> – Deutsche democratische republik</a:t>
            </a:r>
          </a:p>
          <a:p>
            <a:r>
              <a:rPr lang="sl-SI" altLang="sl-SI"/>
              <a:t>Glavno mesto je bil </a:t>
            </a:r>
            <a:r>
              <a:rPr lang="sl-SI" altLang="sl-SI" u="sng"/>
              <a:t>Berlin</a:t>
            </a:r>
            <a:endParaRPr lang="en-GB" altLang="sl-SI" u="sng"/>
          </a:p>
        </p:txBody>
      </p:sp>
      <p:pic>
        <p:nvPicPr>
          <p:cNvPr id="30724" name="Picture 2" descr="http://ostalgieruhla.files.wordpress.com/2010/09/ddr1.jpg">
            <a:extLst>
              <a:ext uri="{FF2B5EF4-FFF2-40B4-BE49-F238E27FC236}">
                <a16:creationId xmlns:a16="http://schemas.microsoft.com/office/drawing/2014/main" id="{5110C55C-037B-41B8-9565-C936C290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3998912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7E6B22-C309-4148-AE38-6E6208CC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NDR gospodarstvo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7" name="Ograda vsebine 2">
            <a:extLst>
              <a:ext uri="{FF2B5EF4-FFF2-40B4-BE49-F238E27FC236}">
                <a16:creationId xmlns:a16="http://schemas.microsoft.com/office/drawing/2014/main" id="{9DB328E9-1B17-4251-9459-7AFA00D3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Temeljila predvsem na težki in umazani industriji, vendar je bila najučinkovitejša na vzhodni strani železne zavese</a:t>
            </a:r>
          </a:p>
          <a:p>
            <a:r>
              <a:rPr lang="sl-SI" altLang="sl-SI"/>
              <a:t>Njihov avtomobili Trabanti so bili zelo priljubljeni v vzhodnoevropskih državah</a:t>
            </a:r>
            <a:endParaRPr lang="en-GB" altLang="sl-SI"/>
          </a:p>
        </p:txBody>
      </p:sp>
      <p:pic>
        <p:nvPicPr>
          <p:cNvPr id="31748" name="Picture 2" descr="http://upload.wikimedia.org/wikipedia/commons/8/85/Trabant_601_Mulhouse_FRA_001.JPG">
            <a:extLst>
              <a:ext uri="{FF2B5EF4-FFF2-40B4-BE49-F238E27FC236}">
                <a16:creationId xmlns:a16="http://schemas.microsoft.com/office/drawing/2014/main" id="{90806FC6-4806-4C8A-8420-1A68B478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454818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D3713-0157-4A3A-A4FD-5CB5D0AD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Berlinski zid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1" name="Ograda vsebine 2">
            <a:extLst>
              <a:ext uri="{FF2B5EF4-FFF2-40B4-BE49-F238E27FC236}">
                <a16:creationId xmlns:a16="http://schemas.microsoft.com/office/drawing/2014/main" id="{06DCD117-86E0-483E-B0AD-B291D396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Berlinski zid je simbol razdeljenosti Evrope v hladni vojni</a:t>
            </a:r>
          </a:p>
          <a:p>
            <a:r>
              <a:rPr lang="sl-SI" altLang="sl-SI"/>
              <a:t>Z zgraditvijo zidu 13. avgusta 1961 je NDR popolnoma preprečila bege na Zahod</a:t>
            </a:r>
            <a:endParaRPr lang="en-GB" altLang="sl-SI"/>
          </a:p>
        </p:txBody>
      </p:sp>
      <p:pic>
        <p:nvPicPr>
          <p:cNvPr id="32772" name="Picture 2" descr="http://metro-portal.hr/img/repository/2009/11/web_image/berlinski_zid_gi.jpg">
            <a:extLst>
              <a:ext uri="{FF2B5EF4-FFF2-40B4-BE49-F238E27FC236}">
                <a16:creationId xmlns:a16="http://schemas.microsoft.com/office/drawing/2014/main" id="{D6F75EB0-E95B-4657-93BC-9E2D1C67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45370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elegraf.rs/wp-content/uploads/2012/08/Brandenbur%C5%A1ka-kapija-i-Berlinski-zid-simboli-podeljene-Nema%C4%8Dke-i-podeljenog-Berlina.jpg">
            <a:extLst>
              <a:ext uri="{FF2B5EF4-FFF2-40B4-BE49-F238E27FC236}">
                <a16:creationId xmlns:a16="http://schemas.microsoft.com/office/drawing/2014/main" id="{224F5EAD-8A5B-4C2D-87D7-3019A82B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4900"/>
            <a:ext cx="41735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6429874-42B3-43C3-9748-FB8F7F61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Berlinski zid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6" name="Ograda vsebine 2">
            <a:extLst>
              <a:ext uri="{FF2B5EF4-FFF2-40B4-BE49-F238E27FC236}">
                <a16:creationId xmlns:a16="http://schemas.microsoft.com/office/drawing/2014/main" id="{C6721B3F-A357-49A2-A67B-E7D2866F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27550"/>
          </a:xfrm>
        </p:spPr>
        <p:txBody>
          <a:bodyPr/>
          <a:lstStyle/>
          <a:p>
            <a:r>
              <a:rPr lang="sl-SI" altLang="sl-SI"/>
              <a:t>Državljani so bili zaprti kot jetniki, meje so obdajali pasovi smrti, samosprožilno strelno orožje in stražni stolpi. Vlada NDR je bila prepričana, da drugače ne more obdržati ljudi v državi.</a:t>
            </a:r>
          </a:p>
          <a:p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7FE634-B222-422B-8756-D45CAF0D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Padec berlinskega zidu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9" name="Ograda vsebine 2">
            <a:extLst>
              <a:ext uri="{FF2B5EF4-FFF2-40B4-BE49-F238E27FC236}">
                <a16:creationId xmlns:a16="http://schemas.microsoft.com/office/drawing/2014/main" id="{E38C9709-A941-4929-88D0-8C581644C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Nemci so si želeli združitev, kar pa se je zgodilo šele leta 1989 s padcem komunizma v državah vzhodne Evrope</a:t>
            </a:r>
          </a:p>
          <a:p>
            <a:r>
              <a:rPr lang="sl-SI" altLang="sl-SI"/>
              <a:t>Zid pade 3.10.1990</a:t>
            </a:r>
            <a:endParaRPr lang="en-GB" altLang="sl-SI"/>
          </a:p>
        </p:txBody>
      </p:sp>
      <p:pic>
        <p:nvPicPr>
          <p:cNvPr id="34820" name="Picture 2" descr="http://www.jgherder.de/assets/Bilder/103/mauerfall1.jpg">
            <a:extLst>
              <a:ext uri="{FF2B5EF4-FFF2-40B4-BE49-F238E27FC236}">
                <a16:creationId xmlns:a16="http://schemas.microsoft.com/office/drawing/2014/main" id="{5F297ECE-DD8A-407D-9C48-6A34CEE2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42862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http://www.mailand.diplo.de/contentblob/2302326/Galeriebild_gross/421933/19891109_Mauerfall.jpg">
            <a:extLst>
              <a:ext uri="{FF2B5EF4-FFF2-40B4-BE49-F238E27FC236}">
                <a16:creationId xmlns:a16="http://schemas.microsoft.com/office/drawing/2014/main" id="{8958B460-E4CE-4034-98C9-FF6D1DB3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8782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5D947-111F-4F6C-92DF-D24DD399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en-GB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3" name="Ograda vsebine 2">
            <a:extLst>
              <a:ext uri="{FF2B5EF4-FFF2-40B4-BE49-F238E27FC236}">
                <a16:creationId xmlns:a16="http://schemas.microsoft.com/office/drawing/2014/main" id="{9270C85E-3959-4BFE-BF9B-D649775A0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sl-SI"/>
          </a:p>
        </p:txBody>
      </p:sp>
      <p:pic>
        <p:nvPicPr>
          <p:cNvPr id="35844" name="Picture 4" descr="http://www.dw.de/image/0,,15793068_401,00.jpg">
            <a:extLst>
              <a:ext uri="{FF2B5EF4-FFF2-40B4-BE49-F238E27FC236}">
                <a16:creationId xmlns:a16="http://schemas.microsoft.com/office/drawing/2014/main" id="{5D318807-FF4D-4EEF-BBFE-907D22AC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81300"/>
            <a:ext cx="6667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http://www.zu-den-heiligen-engeln.de/Mauerfall_Berlin.jpg">
            <a:extLst>
              <a:ext uri="{FF2B5EF4-FFF2-40B4-BE49-F238E27FC236}">
                <a16:creationId xmlns:a16="http://schemas.microsoft.com/office/drawing/2014/main" id="{535B678C-B3E9-443F-8B30-4503FB9C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715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B6B17-A7CE-45F4-A5A9-395B51F9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Padec berlinskega zidu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62C97A8-D611-490E-8EE0-4BD7B1460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Več kot 40-letni razvoj je ZRN  prinesel velik gospodarski napredek, medtem, ko je NDR zelo zaostajala, čeprav je bila v socialističnem bloku najbolj razvita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Velike razvojne razlike med bivšima deloma Nemčije si prizadevajo čim prej ublažiti z vlaganji v obnovo zastarele in okolju škodljive industrije v bivši NDR, z novo organizacijo njenega </a:t>
            </a:r>
            <a:r>
              <a:rPr lang="sl-SI" u="sng" dirty="0"/>
              <a:t>kmetijstva</a:t>
            </a:r>
            <a:r>
              <a:rPr lang="sl-SI" dirty="0"/>
              <a:t>, z gradnjo </a:t>
            </a:r>
            <a:r>
              <a:rPr lang="sl-SI" u="sng" dirty="0"/>
              <a:t>prometnic</a:t>
            </a:r>
            <a:r>
              <a:rPr lang="sl-SI" dirty="0"/>
              <a:t>, še zlasti tistih, ki jo povezujejo z zahodnimi deželami, z gradnjo</a:t>
            </a:r>
            <a:r>
              <a:rPr lang="sl-SI" u="sng" dirty="0"/>
              <a:t> infrastrukture</a:t>
            </a:r>
            <a:r>
              <a:rPr lang="sl-SI" dirty="0"/>
              <a:t>, s preobrazbo </a:t>
            </a:r>
            <a:r>
              <a:rPr lang="sl-SI" u="sng" dirty="0"/>
              <a:t>izobraževalnega sistema </a:t>
            </a:r>
            <a:r>
              <a:rPr lang="sl-SI" dirty="0"/>
              <a:t>itd.</a:t>
            </a:r>
            <a:endParaRPr lang="en-GB" dirty="0"/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arte Bundesrepublik Deutschland.svg">
            <a:extLst>
              <a:ext uri="{FF2B5EF4-FFF2-40B4-BE49-F238E27FC236}">
                <a16:creationId xmlns:a16="http://schemas.microsoft.com/office/drawing/2014/main" id="{62B2BFC1-3A95-4D2C-96D7-88D9DC1A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2857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052802-E27C-4D24-ACE1-788793E0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Nemčija danes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2" name="Ograda vsebine 2">
            <a:extLst>
              <a:ext uri="{FF2B5EF4-FFF2-40B4-BE49-F238E27FC236}">
                <a16:creationId xmlns:a16="http://schemas.microsoft.com/office/drawing/2014/main" id="{87188180-26BE-4249-89AF-19489D75A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Glavno mesto: Berlin</a:t>
            </a:r>
          </a:p>
          <a:p>
            <a:r>
              <a:rPr lang="sl-SI" altLang="sl-SI"/>
              <a:t>Št. prebivalcev: 82 400 000</a:t>
            </a:r>
          </a:p>
          <a:p>
            <a:r>
              <a:rPr lang="sl-SI" altLang="sl-SI"/>
              <a:t>Zvezna republika</a:t>
            </a:r>
          </a:p>
          <a:p>
            <a:r>
              <a:rPr lang="sl-SI" altLang="sl-SI"/>
              <a:t>357.021 km²</a:t>
            </a:r>
          </a:p>
          <a:p>
            <a:r>
              <a:rPr lang="sl-SI" altLang="sl-SI"/>
              <a:t>Kapitalistična država, gospodarska velesila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D3D86B-B3F1-4872-884A-0FCD775D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Razlike med V in Z Nemčijo danes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8915" name="Ograda vsebine 2">
            <a:extLst>
              <a:ext uri="{FF2B5EF4-FFF2-40B4-BE49-F238E27FC236}">
                <a16:creationId xmlns:a16="http://schemas.microsoft.com/office/drawing/2014/main" id="{DE845B5A-BD0D-4641-B97B-DF7EB5E6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Med V in Z je mnogo razlik, ki se kažejo v:  - stopnji izobrazbe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- višinah plač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- življenjskih standardih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- emancipaciji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- itd.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</a:t>
            </a:r>
            <a:endParaRPr lang="en-GB" altLang="sl-SI"/>
          </a:p>
        </p:txBody>
      </p:sp>
      <p:pic>
        <p:nvPicPr>
          <p:cNvPr id="38916" name="Picture 2" descr="http://www.inlinehokej.com/images/stories/SP2007/germany_flag.png">
            <a:extLst>
              <a:ext uri="{FF2B5EF4-FFF2-40B4-BE49-F238E27FC236}">
                <a16:creationId xmlns:a16="http://schemas.microsoft.com/office/drawing/2014/main" id="{763A31F6-B42C-4C26-A8B3-596A4DE8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7195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4514FC-1125-4CF2-95E3-0886FDCA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Razdelitev Nemčije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B2C85E02-0D7C-400C-8479-A8AAB4D3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Jaltska konferenca, 4.-11.2.1945</a:t>
            </a:r>
          </a:p>
          <a:p>
            <a:r>
              <a:rPr lang="sl-SI" altLang="sl-SI"/>
              <a:t>ZDA, VB in SZ</a:t>
            </a:r>
          </a:p>
          <a:p>
            <a:r>
              <a:rPr lang="sl-SI" altLang="sl-SI"/>
              <a:t>Dogovorijo se o razdelitvi in kontroli Nemčije po vojni</a:t>
            </a:r>
            <a:endParaRPr lang="en-GB" altLang="sl-SI"/>
          </a:p>
        </p:txBody>
      </p:sp>
      <p:pic>
        <p:nvPicPr>
          <p:cNvPr id="12292" name="Picture 2" descr="Slika:Yalta summit 1945 with Churchill, Roosevelt, Stalin.jpg">
            <a:extLst>
              <a:ext uri="{FF2B5EF4-FFF2-40B4-BE49-F238E27FC236}">
                <a16:creationId xmlns:a16="http://schemas.microsoft.com/office/drawing/2014/main" id="{E6FE6C16-DD8B-43C0-AC85-6AF4B823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064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medievalcastles.stormthecastle.com/images/Yalta.jpg">
            <a:extLst>
              <a:ext uri="{FF2B5EF4-FFF2-40B4-BE49-F238E27FC236}">
                <a16:creationId xmlns:a16="http://schemas.microsoft.com/office/drawing/2014/main" id="{EEE25FB8-98F7-4583-9040-1BA14493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7877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34F9C-3662-492E-A9D2-2CE2CC1D5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Viri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Ograda vsebine 2">
            <a:extLst>
              <a:ext uri="{FF2B5EF4-FFF2-40B4-BE49-F238E27FC236}">
                <a16:creationId xmlns:a16="http://schemas.microsoft.com/office/drawing/2014/main" id="{501FC1F7-18CA-4C24-8447-5F163265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l-SI"/>
              <a:t>http://de.wikipedia.org/wiki/Deutschland</a:t>
            </a:r>
            <a:endParaRPr lang="sl-SI" altLang="sl-SI"/>
          </a:p>
          <a:p>
            <a:r>
              <a:rPr lang="sl-SI" altLang="sl-SI"/>
              <a:t>http://de.wikipedia.org/wiki/Deutsche_Wiedervereinigung</a:t>
            </a:r>
          </a:p>
          <a:p>
            <a:r>
              <a:rPr lang="en-GB" altLang="sl-SI"/>
              <a:t>http://sl.wikipedia.org/wiki/Jaltska_konferenca</a:t>
            </a:r>
            <a:endParaRPr lang="sl-SI" altLang="sl-SI"/>
          </a:p>
          <a:p>
            <a:r>
              <a:rPr lang="en-GB" altLang="sl-SI"/>
              <a:t>http://sl.wikipedia.org/wiki/Berlinski_zid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4BC19-3744-4205-A2A9-1BEB4025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Konferenca v Potsdamu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00B5452-D3F4-4FFF-914A-33F63B38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Sklenejo sklepe: - razdelitev Nemčije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- postaviti demokracijo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- razorožitev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- prepoved   nacional.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  gibanj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- decentralizacija</a:t>
            </a:r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                                          17.8.1945</a:t>
            </a:r>
            <a:endParaRPr lang="en-GB" altLang="sl-SI"/>
          </a:p>
        </p:txBody>
      </p:sp>
      <p:pic>
        <p:nvPicPr>
          <p:cNvPr id="13316" name="Picture 4" descr="http://2.bp.blogspot.com/_j8He0H-k1b4/TEw-rpihq4I/AAAAAAAAAJI/PPgoCgPl65w/s1600/potsdam+map.jpg">
            <a:extLst>
              <a:ext uri="{FF2B5EF4-FFF2-40B4-BE49-F238E27FC236}">
                <a16:creationId xmlns:a16="http://schemas.microsoft.com/office/drawing/2014/main" id="{88871B15-9FF6-42C5-AD4A-A1D151AC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3024187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5E3B8E-3CB7-4216-8691-00430575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en-GB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687D6DD5-F724-4658-BBC6-568642FD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Nemčija je po konferenci izgubila 24 odstotkov ozemlja iz leta 1937, ter približno 12 milijonov prebivalcev</a:t>
            </a:r>
          </a:p>
          <a:p>
            <a:endParaRPr lang="sl-SI" altLang="sl-SI"/>
          </a:p>
          <a:p>
            <a:r>
              <a:rPr lang="sl-SI" altLang="sl-SI"/>
              <a:t>Sovjeti, ki so nemška območja vzhodno od črte Odra-Nisa aprila 1945 prepustili Poljakom</a:t>
            </a:r>
            <a:endParaRPr lang="en-GB" altLang="sl-SI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496117-7D3E-44BF-835A-C2BA8AD9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en-GB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1CEB1C36-2118-4DFD-8309-3EB8433C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7550"/>
          </a:xfrm>
        </p:spPr>
        <p:txBody>
          <a:bodyPr/>
          <a:lstStyle/>
          <a:p>
            <a:r>
              <a:rPr lang="sl-SI" altLang="sl-SI"/>
              <a:t>ozemlje 3. Rajha</a:t>
            </a:r>
            <a:endParaRPr lang="en-GB" altLang="sl-SI"/>
          </a:p>
        </p:txBody>
      </p:sp>
      <p:pic>
        <p:nvPicPr>
          <p:cNvPr id="15364" name="Picture 2" descr="http://upload.wikimedia.org/wikipedia/commons/6/62/Deutschland_1939.png">
            <a:extLst>
              <a:ext uri="{FF2B5EF4-FFF2-40B4-BE49-F238E27FC236}">
                <a16:creationId xmlns:a16="http://schemas.microsoft.com/office/drawing/2014/main" id="{B96574A8-42A1-43F6-8556-149793A3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BCC94-8BAB-44F7-8266-E01BE3D4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Razdelitev Nemčije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433E11E8-A1D8-4CF7-B8DA-314454673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sl-SI"/>
          </a:p>
        </p:txBody>
      </p:sp>
      <p:pic>
        <p:nvPicPr>
          <p:cNvPr id="16388" name="Picture 2" descr="http://historiana.eu/assets/uploads/Division_of_Germany.png">
            <a:extLst>
              <a:ext uri="{FF2B5EF4-FFF2-40B4-BE49-F238E27FC236}">
                <a16:creationId xmlns:a16="http://schemas.microsoft.com/office/drawing/2014/main" id="{47E9F34A-3F60-494D-B2D7-AF794C65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040313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4E56B-D2B8-4A6E-AC70-1B5F14C4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Razdelitev Berlina (4 sektorji)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CB8DD9B7-F50B-4EFB-9266-C24C66CC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sl-SI"/>
          </a:p>
        </p:txBody>
      </p:sp>
      <p:pic>
        <p:nvPicPr>
          <p:cNvPr id="17412" name="Picture 2" descr="http://www.planetware.com/i/m288/D/the-four-sectors-of-berlin-from-1945-to-1990-map-thumb.jpg">
            <a:extLst>
              <a:ext uri="{FF2B5EF4-FFF2-40B4-BE49-F238E27FC236}">
                <a16:creationId xmlns:a16="http://schemas.microsoft.com/office/drawing/2014/main" id="{7F54C558-7CF3-49F0-BA87-D8884C4A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47799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84A77-2BF0-47F2-B992-12AB57B4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Železna zavesa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EE3199B-A854-46F2-AE07-A7221953C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Prvi jo je omenil Churchill</a:t>
            </a:r>
          </a:p>
          <a:p>
            <a:r>
              <a:rPr lang="sl-SI" altLang="sl-SI"/>
              <a:t>Označuje mejo med V in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Z; socializmu in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kapitalizmu</a:t>
            </a:r>
          </a:p>
          <a:p>
            <a:r>
              <a:rPr lang="sl-SI" altLang="sl-SI"/>
              <a:t>Velike razlike med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V in Z</a:t>
            </a:r>
            <a:endParaRPr lang="en-GB" altLang="sl-SI"/>
          </a:p>
        </p:txBody>
      </p:sp>
      <p:pic>
        <p:nvPicPr>
          <p:cNvPr id="18436" name="Picture 4" descr="http://3.bp.blogspot.com/-_-0AmXdDNsA/T1V2wekILtI/AAAAAAAAAq8/tsvf7eQhT-w/s1600/IronCurtainMap1946.jpg">
            <a:extLst>
              <a:ext uri="{FF2B5EF4-FFF2-40B4-BE49-F238E27FC236}">
                <a16:creationId xmlns:a16="http://schemas.microsoft.com/office/drawing/2014/main" id="{DCF7319D-D47D-4590-8236-568483EA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31686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735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Rockwell</vt:lpstr>
      <vt:lpstr>Wingdings 2</vt:lpstr>
      <vt:lpstr>Livarna</vt:lpstr>
      <vt:lpstr>Zahodna in Vzhodna Nemčija</vt:lpstr>
      <vt:lpstr>Stanje leta 1945</vt:lpstr>
      <vt:lpstr>Razdelitev Nemčije</vt:lpstr>
      <vt:lpstr>Konferenca v Potsdamu</vt:lpstr>
      <vt:lpstr>PowerPoint Presentation</vt:lpstr>
      <vt:lpstr>PowerPoint Presentation</vt:lpstr>
      <vt:lpstr>Razdelitev Nemčije</vt:lpstr>
      <vt:lpstr>Razdelitev Berlina (4 sektorji)</vt:lpstr>
      <vt:lpstr>Železna zavesa</vt:lpstr>
      <vt:lpstr>Berlinska blokada</vt:lpstr>
      <vt:lpstr>Berlinska blokada</vt:lpstr>
      <vt:lpstr>Nastanek ZRN in NDR</vt:lpstr>
      <vt:lpstr>Zvezna republika Nemčija</vt:lpstr>
      <vt:lpstr>Zvezna republika Nemčija</vt:lpstr>
      <vt:lpstr>ZRN gospodarstvo</vt:lpstr>
      <vt:lpstr>ZRN gospodarstvo</vt:lpstr>
      <vt:lpstr>ZRN problem gospodarstva</vt:lpstr>
      <vt:lpstr>ZRN problem gospodarstva</vt:lpstr>
      <vt:lpstr>ZRN prebivalstvo </vt:lpstr>
      <vt:lpstr>Nemška demokratična republika</vt:lpstr>
      <vt:lpstr>Nemška demokratična republika</vt:lpstr>
      <vt:lpstr>NDR gospodarstvo</vt:lpstr>
      <vt:lpstr>Berlinski zid</vt:lpstr>
      <vt:lpstr>Berlinski zid</vt:lpstr>
      <vt:lpstr>Padec berlinskega zidu</vt:lpstr>
      <vt:lpstr>PowerPoint Presentation</vt:lpstr>
      <vt:lpstr>Padec berlinskega zidu</vt:lpstr>
      <vt:lpstr>Nemčija danes</vt:lpstr>
      <vt:lpstr>Razlike med V in Z Nemčijo danes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2019-06-03T09:17:06Z</dcterms:created>
  <dcterms:modified xsi:type="dcterms:W3CDTF">2019-06-03T09:17:06Z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