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54" d="100"/>
          <a:sy n="154" d="100"/>
        </p:scale>
        <p:origin x="43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92F1635C-B955-4523-80BF-EF703494CF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D514FF2A-DCA1-4BAF-9AF4-BD4F1170BE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78FA5F7-1D5E-4B39-8C89-ED96FFFF0BE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C259494C-8D3D-4A28-86C8-5F7B805442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00FB3092-9042-4814-A5AC-AF0C4E670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14F4FC4-51BC-4F6A-81A2-97FA8E80CF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C78EA3E5-0D19-4F53-813C-EE3D6E8CA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D2F3660-499F-401B-83B0-840CA95F30E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grada stranske slike 1">
            <a:extLst>
              <a:ext uri="{FF2B5EF4-FFF2-40B4-BE49-F238E27FC236}">
                <a16:creationId xmlns:a16="http://schemas.microsoft.com/office/drawing/2014/main" id="{EE590105-8DD6-40A3-8DEE-AADCD794E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Ograda opomb 2">
            <a:extLst>
              <a:ext uri="{FF2B5EF4-FFF2-40B4-BE49-F238E27FC236}">
                <a16:creationId xmlns:a16="http://schemas.microsoft.com/office/drawing/2014/main" id="{C913A447-0D1F-4F52-9D5D-A5001D00A4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l-SI" altLang="sl-SI"/>
          </a:p>
        </p:txBody>
      </p:sp>
      <p:sp>
        <p:nvSpPr>
          <p:cNvPr id="20484" name="Ograda številke diapozitiva 3">
            <a:extLst>
              <a:ext uri="{FF2B5EF4-FFF2-40B4-BE49-F238E27FC236}">
                <a16:creationId xmlns:a16="http://schemas.microsoft.com/office/drawing/2014/main" id="{6781F83A-756B-4C86-B420-7FE35BD2A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fld id="{C8EBCB28-848E-4BBD-975B-389490143059}" type="slidenum">
              <a:rPr lang="sl-SI" altLang="sl-SI">
                <a:latin typeface="Calibri" panose="020F0502020204030204" pitchFamily="34" charset="0"/>
              </a:rPr>
              <a:pPr/>
              <a:t>10</a:t>
            </a:fld>
            <a:endParaRPr lang="sl-SI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9">
            <a:extLst>
              <a:ext uri="{FF2B5EF4-FFF2-40B4-BE49-F238E27FC236}">
                <a16:creationId xmlns:a16="http://schemas.microsoft.com/office/drawing/2014/main" id="{AD960C14-0745-4B9C-A9C5-84A1C597D2D0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11">
            <a:extLst>
              <a:ext uri="{FF2B5EF4-FFF2-40B4-BE49-F238E27FC236}">
                <a16:creationId xmlns:a16="http://schemas.microsoft.com/office/drawing/2014/main" id="{73074354-850E-43DE-B50B-6969BA12508C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3">
            <a:extLst>
              <a:ext uri="{FF2B5EF4-FFF2-40B4-BE49-F238E27FC236}">
                <a16:creationId xmlns:a16="http://schemas.microsoft.com/office/drawing/2014/main" id="{87508174-304E-4687-B936-911CEF6B6046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8">
            <a:extLst>
              <a:ext uri="{FF2B5EF4-FFF2-40B4-BE49-F238E27FC236}">
                <a16:creationId xmlns:a16="http://schemas.microsoft.com/office/drawing/2014/main" id="{2B903F58-B546-42D4-840F-A31C7077BB21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0">
            <a:extLst>
              <a:ext uri="{FF2B5EF4-FFF2-40B4-BE49-F238E27FC236}">
                <a16:creationId xmlns:a16="http://schemas.microsoft.com/office/drawing/2014/main" id="{FEB867EA-F065-480A-9889-F795C0BBE7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7">
            <a:extLst>
              <a:ext uri="{FF2B5EF4-FFF2-40B4-BE49-F238E27FC236}">
                <a16:creationId xmlns:a16="http://schemas.microsoft.com/office/drawing/2014/main" id="{D6F490FA-6A89-4AF2-B555-4ACFBD268DE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9">
            <a:extLst>
              <a:ext uri="{FF2B5EF4-FFF2-40B4-BE49-F238E27FC236}">
                <a16:creationId xmlns:a16="http://schemas.microsoft.com/office/drawing/2014/main" id="{941A11F6-DEE3-4F6D-88C9-1172123AC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aven konektor 15">
            <a:extLst>
              <a:ext uri="{FF2B5EF4-FFF2-40B4-BE49-F238E27FC236}">
                <a16:creationId xmlns:a16="http://schemas.microsoft.com/office/drawing/2014/main" id="{88E702C2-3F19-4841-BDDC-901194C7B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aven konektor 14">
            <a:extLst>
              <a:ext uri="{FF2B5EF4-FFF2-40B4-BE49-F238E27FC236}">
                <a16:creationId xmlns:a16="http://schemas.microsoft.com/office/drawing/2014/main" id="{C89C0ADA-DF60-42AB-87A3-3C220CBA9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Raven konektor 21">
            <a:extLst>
              <a:ext uri="{FF2B5EF4-FFF2-40B4-BE49-F238E27FC236}">
                <a16:creationId xmlns:a16="http://schemas.microsoft.com/office/drawing/2014/main" id="{E5B5D05B-6E8F-41E9-BC31-383E23596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avokotnik 26">
            <a:extLst>
              <a:ext uri="{FF2B5EF4-FFF2-40B4-BE49-F238E27FC236}">
                <a16:creationId xmlns:a16="http://schemas.microsoft.com/office/drawing/2014/main" id="{BAD8466A-0891-4A16-B5F2-12F93610EC16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0">
            <a:extLst>
              <a:ext uri="{FF2B5EF4-FFF2-40B4-BE49-F238E27FC236}">
                <a16:creationId xmlns:a16="http://schemas.microsoft.com/office/drawing/2014/main" id="{853AE2C2-49C8-4B61-A394-D00ED7C2A332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4C7AEE8A-503F-4193-9E0A-A9A33031DDCC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23">
            <a:extLst>
              <a:ext uri="{FF2B5EF4-FFF2-40B4-BE49-F238E27FC236}">
                <a16:creationId xmlns:a16="http://schemas.microsoft.com/office/drawing/2014/main" id="{D5F5FE94-AC3F-4598-9260-D9247447A5A7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25">
            <a:extLst>
              <a:ext uri="{FF2B5EF4-FFF2-40B4-BE49-F238E27FC236}">
                <a16:creationId xmlns:a16="http://schemas.microsoft.com/office/drawing/2014/main" id="{1F6D0480-9A99-4BE3-9C8C-BBA35A579E94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4">
            <a:extLst>
              <a:ext uri="{FF2B5EF4-FFF2-40B4-BE49-F238E27FC236}">
                <a16:creationId xmlns:a16="http://schemas.microsoft.com/office/drawing/2014/main" id="{43B7B2E8-862F-4D8E-A592-8654F665C724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2" name="Ograda datuma 27">
            <a:extLst>
              <a:ext uri="{FF2B5EF4-FFF2-40B4-BE49-F238E27FC236}">
                <a16:creationId xmlns:a16="http://schemas.microsoft.com/office/drawing/2014/main" id="{4DCB9A2C-FE22-4481-80E9-5C7C8BF2109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3CDBC-02AC-4B42-8049-4462668617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3" name="Ograda noge 16">
            <a:extLst>
              <a:ext uri="{FF2B5EF4-FFF2-40B4-BE49-F238E27FC236}">
                <a16:creationId xmlns:a16="http://schemas.microsoft.com/office/drawing/2014/main" id="{8C53BFCF-AB4C-4400-85BD-9AD025AB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" name="Ograda številke diapozitiva 28">
            <a:extLst>
              <a:ext uri="{FF2B5EF4-FFF2-40B4-BE49-F238E27FC236}">
                <a16:creationId xmlns:a16="http://schemas.microsoft.com/office/drawing/2014/main" id="{0C6A6197-959D-4304-96D8-203421DB9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7D9721F1-B6CC-4DC9-94A7-0E9A1F9679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409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5A3384FD-7A4D-4C91-9F0E-2FC8F2576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2E2C0-AA1A-42C8-923E-62BA4FC88DD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C7F5B91A-15B6-43BB-8BE5-BE70CEBE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1F4E124-3DC3-4B07-AFA1-B0E71A44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99990-827D-45CA-9293-6094E0CEB8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4650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1D0C9099-9C82-4185-83B2-4489DFA8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E1BC0-5CE4-4496-B61E-C23FF1E5366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0CB7F9BC-9F6D-4BAF-94B4-A1107D8B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BEBFC62C-578D-4368-A999-02CFDA75E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D3C85-A398-44A5-A097-9C5157DCC5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056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6">
            <a:extLst>
              <a:ext uri="{FF2B5EF4-FFF2-40B4-BE49-F238E27FC236}">
                <a16:creationId xmlns:a16="http://schemas.microsoft.com/office/drawing/2014/main" id="{316EA7F5-FAD1-4CF3-B7B5-D645BF22D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40742C-27C1-4E6D-977F-24DA000BE1B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številke diapozitiva 8">
            <a:extLst>
              <a:ext uri="{FF2B5EF4-FFF2-40B4-BE49-F238E27FC236}">
                <a16:creationId xmlns:a16="http://schemas.microsoft.com/office/drawing/2014/main" id="{C832E008-F22F-4CCF-AAAD-0D4F88FA9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4D6A1E-3881-4038-B5F4-8574FCF204F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C89649DB-BD0E-42AD-99BE-E1B1D648EFF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557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8">
            <a:extLst>
              <a:ext uri="{FF2B5EF4-FFF2-40B4-BE49-F238E27FC236}">
                <a16:creationId xmlns:a16="http://schemas.microsoft.com/office/drawing/2014/main" id="{0A28C36A-4358-4EEB-B6CC-C571BF3F9BB2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9">
            <a:extLst>
              <a:ext uri="{FF2B5EF4-FFF2-40B4-BE49-F238E27FC236}">
                <a16:creationId xmlns:a16="http://schemas.microsoft.com/office/drawing/2014/main" id="{5B39E36C-3CAE-492C-BDE9-549598A37FE2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10">
            <a:extLst>
              <a:ext uri="{FF2B5EF4-FFF2-40B4-BE49-F238E27FC236}">
                <a16:creationId xmlns:a16="http://schemas.microsoft.com/office/drawing/2014/main" id="{2912391B-3BB1-4FA7-B684-E202CAEC66BA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11">
            <a:extLst>
              <a:ext uri="{FF2B5EF4-FFF2-40B4-BE49-F238E27FC236}">
                <a16:creationId xmlns:a16="http://schemas.microsoft.com/office/drawing/2014/main" id="{425E43C7-FC17-4721-9069-9701763B6745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aven konektor 12">
            <a:extLst>
              <a:ext uri="{FF2B5EF4-FFF2-40B4-BE49-F238E27FC236}">
                <a16:creationId xmlns:a16="http://schemas.microsoft.com/office/drawing/2014/main" id="{545BA38F-DBF7-4AD4-BF5C-06588C76F4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aven konektor 13">
            <a:extLst>
              <a:ext uri="{FF2B5EF4-FFF2-40B4-BE49-F238E27FC236}">
                <a16:creationId xmlns:a16="http://schemas.microsoft.com/office/drawing/2014/main" id="{5B59FA55-6D05-4901-ACAD-86A37F67D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aven konektor 14">
            <a:extLst>
              <a:ext uri="{FF2B5EF4-FFF2-40B4-BE49-F238E27FC236}">
                <a16:creationId xmlns:a16="http://schemas.microsoft.com/office/drawing/2014/main" id="{F7D1A1E7-3826-4ECA-B3DD-27D2E14816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Raven konektor 15">
            <a:extLst>
              <a:ext uri="{FF2B5EF4-FFF2-40B4-BE49-F238E27FC236}">
                <a16:creationId xmlns:a16="http://schemas.microsoft.com/office/drawing/2014/main" id="{D22C7B52-E61B-46F1-8310-B9EE2DB7D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Raven konektor 16">
            <a:extLst>
              <a:ext uri="{FF2B5EF4-FFF2-40B4-BE49-F238E27FC236}">
                <a16:creationId xmlns:a16="http://schemas.microsoft.com/office/drawing/2014/main" id="{F12A1B3E-41E8-4EFE-9505-10197FB08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avokotnik 17">
            <a:extLst>
              <a:ext uri="{FF2B5EF4-FFF2-40B4-BE49-F238E27FC236}">
                <a16:creationId xmlns:a16="http://schemas.microsoft.com/office/drawing/2014/main" id="{865F526F-7F2B-443A-A5EA-E615AC581F58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8">
            <a:extLst>
              <a:ext uri="{FF2B5EF4-FFF2-40B4-BE49-F238E27FC236}">
                <a16:creationId xmlns:a16="http://schemas.microsoft.com/office/drawing/2014/main" id="{4ED51F55-127C-43CB-848D-2D83CB114D2E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9">
            <a:extLst>
              <a:ext uri="{FF2B5EF4-FFF2-40B4-BE49-F238E27FC236}">
                <a16:creationId xmlns:a16="http://schemas.microsoft.com/office/drawing/2014/main" id="{811F08D7-E4F7-4977-840F-DC28200AD5BF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20">
            <a:extLst>
              <a:ext uri="{FF2B5EF4-FFF2-40B4-BE49-F238E27FC236}">
                <a16:creationId xmlns:a16="http://schemas.microsoft.com/office/drawing/2014/main" id="{6A4202C5-AC8A-4747-99C4-5CDD18B4E9F6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21">
            <a:extLst>
              <a:ext uri="{FF2B5EF4-FFF2-40B4-BE49-F238E27FC236}">
                <a16:creationId xmlns:a16="http://schemas.microsoft.com/office/drawing/2014/main" id="{634CEB34-E807-40EA-8DB4-4FAEA0EAB48C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22">
            <a:extLst>
              <a:ext uri="{FF2B5EF4-FFF2-40B4-BE49-F238E27FC236}">
                <a16:creationId xmlns:a16="http://schemas.microsoft.com/office/drawing/2014/main" id="{94442F4E-C8B2-41F9-8F0F-241540F32419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Raven konektor 25">
            <a:extLst>
              <a:ext uri="{FF2B5EF4-FFF2-40B4-BE49-F238E27FC236}">
                <a16:creationId xmlns:a16="http://schemas.microsoft.com/office/drawing/2014/main" id="{F4A4909D-8841-4761-8C14-BE720B6B0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20" name="Ograda datuma 3">
            <a:extLst>
              <a:ext uri="{FF2B5EF4-FFF2-40B4-BE49-F238E27FC236}">
                <a16:creationId xmlns:a16="http://schemas.microsoft.com/office/drawing/2014/main" id="{D17D99D6-3A99-43FC-8E15-E9EBCFC13E9E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8257-B15E-46D3-BF66-129BB2024B4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21" name="Ograda noge 4">
            <a:extLst>
              <a:ext uri="{FF2B5EF4-FFF2-40B4-BE49-F238E27FC236}">
                <a16:creationId xmlns:a16="http://schemas.microsoft.com/office/drawing/2014/main" id="{C5A7015D-4546-4F5C-BF57-5718DA6A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5">
            <a:extLst>
              <a:ext uri="{FF2B5EF4-FFF2-40B4-BE49-F238E27FC236}">
                <a16:creationId xmlns:a16="http://schemas.microsoft.com/office/drawing/2014/main" id="{E40A15DE-DE0D-4F26-96F2-BD4ADCAB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BF5A6DB6-7472-4A18-8451-71CE2773FC7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9741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144EF196-1ACE-43BA-8065-88BF3F93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E5E4-3E4D-4D58-8A66-42D589C1035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D6E9027B-FFC1-404E-BA22-15AB6959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723CDC8-A7FD-4CA6-9EC7-5BFF04E01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77837-607E-466B-A1B6-68D44B0B0DD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3075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7" name="Ograda datuma 13">
            <a:extLst>
              <a:ext uri="{FF2B5EF4-FFF2-40B4-BE49-F238E27FC236}">
                <a16:creationId xmlns:a16="http://schemas.microsoft.com/office/drawing/2014/main" id="{1D4F78CF-2CBB-4E06-A065-3D6216E9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8559-5436-44EA-9020-BAEC577722D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2">
            <a:extLst>
              <a:ext uri="{FF2B5EF4-FFF2-40B4-BE49-F238E27FC236}">
                <a16:creationId xmlns:a16="http://schemas.microsoft.com/office/drawing/2014/main" id="{4EDD5F2E-5824-41A3-99BD-1ABB8F81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22">
            <a:extLst>
              <a:ext uri="{FF2B5EF4-FFF2-40B4-BE49-F238E27FC236}">
                <a16:creationId xmlns:a16="http://schemas.microsoft.com/office/drawing/2014/main" id="{5BF0FC6F-AB86-46D6-BDC4-373FEF7A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AAE8B-5DDE-46CF-ABE4-D58CC4D34EC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4830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5">
            <a:extLst>
              <a:ext uri="{FF2B5EF4-FFF2-40B4-BE49-F238E27FC236}">
                <a16:creationId xmlns:a16="http://schemas.microsoft.com/office/drawing/2014/main" id="{4DDD1368-EF5B-4995-8A65-3FFF9044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AAF7D0-FEC5-4421-BF45-64DE4B64D48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številke diapozitiva 6">
            <a:extLst>
              <a:ext uri="{FF2B5EF4-FFF2-40B4-BE49-F238E27FC236}">
                <a16:creationId xmlns:a16="http://schemas.microsoft.com/office/drawing/2014/main" id="{83D756CF-43AD-4B71-96B9-4960141CDE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D981AD-7DFF-40CF-9EF0-42AE15A8332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oge 7">
            <a:extLst>
              <a:ext uri="{FF2B5EF4-FFF2-40B4-BE49-F238E27FC236}">
                <a16:creationId xmlns:a16="http://schemas.microsoft.com/office/drawing/2014/main" id="{9428A94B-8A2C-4C3B-8821-3D2C21C8433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32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82AE8A85-6B9F-4DBA-A4D5-67E36C9EA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7ED0-0CFA-4BB1-93D1-3AE414F7F5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8514FBFE-D428-4638-BAF5-19A17506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A13017DC-290D-445C-AC53-104D6DE8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FA285-0329-4E69-8FD3-4FEE43ED58B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0892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9">
            <a:extLst>
              <a:ext uri="{FF2B5EF4-FFF2-40B4-BE49-F238E27FC236}">
                <a16:creationId xmlns:a16="http://schemas.microsoft.com/office/drawing/2014/main" id="{3DE51A7B-3D98-4664-B920-D91E66B86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Raven konektor 7">
            <a:extLst>
              <a:ext uri="{FF2B5EF4-FFF2-40B4-BE49-F238E27FC236}">
                <a16:creationId xmlns:a16="http://schemas.microsoft.com/office/drawing/2014/main" id="{71A8DACD-E544-4BF3-8357-5BBA3DDEFB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aven konektor 8">
            <a:extLst>
              <a:ext uri="{FF2B5EF4-FFF2-40B4-BE49-F238E27FC236}">
                <a16:creationId xmlns:a16="http://schemas.microsoft.com/office/drawing/2014/main" id="{CE4BFEE0-A3BE-4095-B1C5-06B3A6504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Raven konektor 10">
            <a:extLst>
              <a:ext uri="{FF2B5EF4-FFF2-40B4-BE49-F238E27FC236}">
                <a16:creationId xmlns:a16="http://schemas.microsoft.com/office/drawing/2014/main" id="{87489C57-8DAC-4996-98F2-746BBAC27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" name="Pravokotnik 11">
            <a:extLst>
              <a:ext uri="{FF2B5EF4-FFF2-40B4-BE49-F238E27FC236}">
                <a16:creationId xmlns:a16="http://schemas.microsoft.com/office/drawing/2014/main" id="{6619F179-3EBC-41FB-A2A0-22BD4483B40C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aven konektor 12">
            <a:extLst>
              <a:ext uri="{FF2B5EF4-FFF2-40B4-BE49-F238E27FC236}">
                <a16:creationId xmlns:a16="http://schemas.microsoft.com/office/drawing/2014/main" id="{7CD6BD97-37DE-4C5A-986C-D5E2986D6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" name="Elipsa 13">
            <a:extLst>
              <a:ext uri="{FF2B5EF4-FFF2-40B4-BE49-F238E27FC236}">
                <a16:creationId xmlns:a16="http://schemas.microsoft.com/office/drawing/2014/main" id="{2BB11D6B-3F9A-40B8-ABE0-F41E772B14CF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2" name="Ograda datuma 20">
            <a:extLst>
              <a:ext uri="{FF2B5EF4-FFF2-40B4-BE49-F238E27FC236}">
                <a16:creationId xmlns:a16="http://schemas.microsoft.com/office/drawing/2014/main" id="{4EA2DCD3-FD69-4D95-8669-6AD9C555E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E7E2CC-7D77-47AE-B065-EAC14E077C9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21">
            <a:extLst>
              <a:ext uri="{FF2B5EF4-FFF2-40B4-BE49-F238E27FC236}">
                <a16:creationId xmlns:a16="http://schemas.microsoft.com/office/drawing/2014/main" id="{4DE9B1D8-D219-4B45-BD38-E017E2849E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ED8044-00B3-46B9-8A43-F14ED6E8B1B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2">
            <a:extLst>
              <a:ext uri="{FF2B5EF4-FFF2-40B4-BE49-F238E27FC236}">
                <a16:creationId xmlns:a16="http://schemas.microsoft.com/office/drawing/2014/main" id="{8842972F-6304-4BC2-8E8E-BF8F73BBA5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9310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aven konektor 8">
            <a:extLst>
              <a:ext uri="{FF2B5EF4-FFF2-40B4-BE49-F238E27FC236}">
                <a16:creationId xmlns:a16="http://schemas.microsoft.com/office/drawing/2014/main" id="{B1A15A9F-28EB-485B-901C-214274C013C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12">
            <a:extLst>
              <a:ext uri="{FF2B5EF4-FFF2-40B4-BE49-F238E27FC236}">
                <a16:creationId xmlns:a16="http://schemas.microsoft.com/office/drawing/2014/main" id="{E60B0928-63A1-413E-834E-107531805D8E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aven konektor 9">
            <a:extLst>
              <a:ext uri="{FF2B5EF4-FFF2-40B4-BE49-F238E27FC236}">
                <a16:creationId xmlns:a16="http://schemas.microsoft.com/office/drawing/2014/main" id="{27E65653-74E4-43F7-BDBB-035E601DB1F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" name="Pravokotnik 10">
            <a:extLst>
              <a:ext uri="{FF2B5EF4-FFF2-40B4-BE49-F238E27FC236}">
                <a16:creationId xmlns:a16="http://schemas.microsoft.com/office/drawing/2014/main" id="{C5FE52B4-5804-4EF0-99C4-9A8F76CEBF6D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aven konektor 11">
            <a:extLst>
              <a:ext uri="{FF2B5EF4-FFF2-40B4-BE49-F238E27FC236}">
                <a16:creationId xmlns:a16="http://schemas.microsoft.com/office/drawing/2014/main" id="{03DB39BD-D833-449A-9D78-70B54391F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Raven konektor 18">
            <a:extLst>
              <a:ext uri="{FF2B5EF4-FFF2-40B4-BE49-F238E27FC236}">
                <a16:creationId xmlns:a16="http://schemas.microsoft.com/office/drawing/2014/main" id="{8CA244C1-F780-46A4-A1F3-42AC52DDF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Raven konektor 19">
            <a:extLst>
              <a:ext uri="{FF2B5EF4-FFF2-40B4-BE49-F238E27FC236}">
                <a16:creationId xmlns:a16="http://schemas.microsoft.com/office/drawing/2014/main" id="{A6C20CD9-5BD1-4F82-87DF-5F45A8458C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12" name="Ograda datuma 16">
            <a:extLst>
              <a:ext uri="{FF2B5EF4-FFF2-40B4-BE49-F238E27FC236}">
                <a16:creationId xmlns:a16="http://schemas.microsoft.com/office/drawing/2014/main" id="{12854E0E-BF91-4ACA-965E-FFBB5F6D7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A4D0279-1BF6-4A80-AFB1-F37D59EE085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Ograda številke diapozitiva 17">
            <a:extLst>
              <a:ext uri="{FF2B5EF4-FFF2-40B4-BE49-F238E27FC236}">
                <a16:creationId xmlns:a16="http://schemas.microsoft.com/office/drawing/2014/main" id="{DB8B1EE7-8AD3-4A7B-A0D7-907B13C708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EF9214-E9E9-4F70-87CE-03CF8412F97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4" name="Ograda noge 20">
            <a:extLst>
              <a:ext uri="{FF2B5EF4-FFF2-40B4-BE49-F238E27FC236}">
                <a16:creationId xmlns:a16="http://schemas.microsoft.com/office/drawing/2014/main" id="{6BD3FA5A-99FB-42CB-97F7-A44EE4A7C4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058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>
            <a:extLst>
              <a:ext uri="{FF2B5EF4-FFF2-40B4-BE49-F238E27FC236}">
                <a16:creationId xmlns:a16="http://schemas.microsoft.com/office/drawing/2014/main" id="{5221E25B-95EE-47B9-8F50-B1B2C269A50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Ograda naslova 21">
            <a:extLst>
              <a:ext uri="{FF2B5EF4-FFF2-40B4-BE49-F238E27FC236}">
                <a16:creationId xmlns:a16="http://schemas.microsoft.com/office/drawing/2014/main" id="{C361D758-7CEE-431D-B868-9334D598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028" name="Ograda besedila 12">
            <a:extLst>
              <a:ext uri="{FF2B5EF4-FFF2-40B4-BE49-F238E27FC236}">
                <a16:creationId xmlns:a16="http://schemas.microsoft.com/office/drawing/2014/main" id="{8F35DF4D-8F08-4584-A4B4-A6F13046CC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663481B4-D1A5-408C-BE94-CB51607B68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43A0AD-B713-44FC-AB1D-E0372545BC9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ABEE755-2CEE-4FBD-9624-91FE0B16D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aven konektor 6">
            <a:extLst>
              <a:ext uri="{FF2B5EF4-FFF2-40B4-BE49-F238E27FC236}">
                <a16:creationId xmlns:a16="http://schemas.microsoft.com/office/drawing/2014/main" id="{7FC196D6-2532-42B1-AD5A-BD4E652E4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32" name="Raven konektor 8">
            <a:extLst>
              <a:ext uri="{FF2B5EF4-FFF2-40B4-BE49-F238E27FC236}">
                <a16:creationId xmlns:a16="http://schemas.microsoft.com/office/drawing/2014/main" id="{B5CB9CEC-42A6-4399-8B4D-1A18FDF49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084483B8-6FCF-469F-A2A9-D4FF701399E4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Raven konektor 10">
            <a:extLst>
              <a:ext uri="{FF2B5EF4-FFF2-40B4-BE49-F238E27FC236}">
                <a16:creationId xmlns:a16="http://schemas.microsoft.com/office/drawing/2014/main" id="{D3CF5B60-E5EF-4161-B711-50B7B1BD9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8AB45B42-96C2-4471-8EFC-99A4E8854205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1D23664E-8A76-435F-A40D-2A58B1B8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09B03AEF-C0BD-438B-B43A-FFB2A3D67EF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4" r:id="rId4"/>
    <p:sldLayoutId id="2147483715" r:id="rId5"/>
    <p:sldLayoutId id="2147483722" r:id="rId6"/>
    <p:sldLayoutId id="2147483716" r:id="rId7"/>
    <p:sldLayoutId id="2147483723" r:id="rId8"/>
    <p:sldLayoutId id="2147483724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anose="02040604050505020304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anose="05000000000000000000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7B2778-97B0-455C-9D8E-634A36365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428875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ZDRUŽITEV NEMČIJE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dirty="0">
                <a:solidFill>
                  <a:schemeClr val="tx1"/>
                </a:solidFill>
              </a:rPr>
              <a:t>(1815-1871)</a:t>
            </a:r>
            <a:br>
              <a:rPr lang="sl-SI" dirty="0">
                <a:solidFill>
                  <a:schemeClr val="tx1"/>
                </a:solidFill>
              </a:rPr>
            </a:br>
            <a:r>
              <a:rPr lang="sl-SI" sz="1600" dirty="0">
                <a:solidFill>
                  <a:schemeClr val="tx1"/>
                </a:solidFill>
              </a:rPr>
              <a:t>Referat pri predmetu zgodovina</a:t>
            </a:r>
            <a:br>
              <a:rPr lang="sl-SI" dirty="0">
                <a:solidFill>
                  <a:schemeClr val="tx1"/>
                </a:solidFill>
              </a:rPr>
            </a:b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195" name="Podnaslov 2">
            <a:extLst>
              <a:ext uri="{FF2B5EF4-FFF2-40B4-BE49-F238E27FC236}">
                <a16:creationId xmlns:a16="http://schemas.microsoft.com/office/drawing/2014/main" id="{CCF77D06-DC62-49B5-932E-E1AF88922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643688" cy="1854200"/>
          </a:xfrm>
        </p:spPr>
        <p:txBody>
          <a:bodyPr/>
          <a:lstStyle/>
          <a:p>
            <a:endParaRPr lang="sl-SI" altLang="sl-SI" dirty="0">
              <a:solidFill>
                <a:schemeClr val="tx1"/>
              </a:solidFill>
            </a:endParaRPr>
          </a:p>
          <a:p>
            <a:endParaRPr lang="sl-SI" alt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31497F-C9EC-4952-A1F7-B2ACCA89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FRANCOSKO-PRUSKA VOJNA</a:t>
            </a:r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BE7DA9B5-35FD-4CCD-B891-CE72A8E4603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Francija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prizadevala razširiti na ozemlja ob Renu</a:t>
            </a:r>
          </a:p>
          <a:p>
            <a:r>
              <a:rPr lang="sl-SI" altLang="sl-SI"/>
              <a:t>špansko nasledstveno vprašanje</a:t>
            </a:r>
          </a:p>
          <a:p>
            <a:r>
              <a:rPr lang="sl-SI" altLang="sl-SI"/>
              <a:t>19.7.1870 </a:t>
            </a:r>
            <a:r>
              <a:rPr lang="sl-SI" altLang="sl-SI">
                <a:sym typeface="Wingdings" panose="05000000000000000000" pitchFamily="2" charset="2"/>
              </a:rPr>
              <a:t> F</a:t>
            </a:r>
            <a:r>
              <a:rPr lang="sl-SI" altLang="sl-SI"/>
              <a:t>rancija napove vojno Prusiji</a:t>
            </a:r>
          </a:p>
          <a:p>
            <a:r>
              <a:rPr lang="sl-SI" altLang="sl-SI"/>
              <a:t>bitka pri Sedanu</a:t>
            </a:r>
          </a:p>
          <a:p>
            <a:r>
              <a:rPr lang="sl-SI" altLang="sl-SI"/>
              <a:t>bitka pri Metzu</a:t>
            </a:r>
          </a:p>
          <a:p>
            <a:r>
              <a:rPr lang="sl-SI" altLang="sl-SI"/>
              <a:t>nemške enote oblegale Pariz</a:t>
            </a:r>
          </a:p>
          <a:p>
            <a:r>
              <a:rPr lang="sl-SI" altLang="sl-SI"/>
              <a:t>maj 1871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mirovna pogodba iz Frankfurta</a:t>
            </a:r>
          </a:p>
          <a:p>
            <a:endParaRPr lang="sl-SI" altLang="sl-SI"/>
          </a:p>
        </p:txBody>
      </p:sp>
      <p:pic>
        <p:nvPicPr>
          <p:cNvPr id="4" name="Picture 4" descr="http://upload.wikimedia.org/wikipedia/commons/4/41/Freyberg_%E2%80%93_%C3%9Cbergabe_von_Metz.jpg">
            <a:extLst>
              <a:ext uri="{FF2B5EF4-FFF2-40B4-BE49-F238E27FC236}">
                <a16:creationId xmlns:a16="http://schemas.microsoft.com/office/drawing/2014/main" id="{488AB582-7138-4225-BD81-9D056B726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643063"/>
            <a:ext cx="60182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EAF9CB-B914-4F29-94B5-F67C6AA92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NEMŠKO CESARSTVO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D0D1432A-3688-4AFF-BECE-39462EFD03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18.1.1871 </a:t>
            </a:r>
            <a:r>
              <a:rPr lang="sl-SI" altLang="sl-SI">
                <a:sym typeface="Wingdings" panose="05000000000000000000" pitchFamily="2" charset="2"/>
              </a:rPr>
              <a:t> nemško cesarstvo</a:t>
            </a:r>
          </a:p>
          <a:p>
            <a:r>
              <a:rPr lang="sl-SI" altLang="sl-SI"/>
              <a:t>zvezna ustava, posamezne državice </a:t>
            </a:r>
            <a:r>
              <a:rPr lang="sl-SI" altLang="sl-SI">
                <a:sym typeface="Wingdings" panose="05000000000000000000" pitchFamily="2" charset="2"/>
              </a:rPr>
              <a:t> velika politična moč</a:t>
            </a:r>
            <a:endParaRPr lang="sl-SI" altLang="sl-SI"/>
          </a:p>
          <a:p>
            <a:r>
              <a:rPr lang="sl-SI" altLang="sl-SI"/>
              <a:t>združena Nemčija </a:t>
            </a:r>
            <a:r>
              <a:rPr lang="sl-SI" altLang="sl-SI">
                <a:sym typeface="Wingdings" panose="05000000000000000000" pitchFamily="2" charset="2"/>
              </a:rPr>
              <a:t></a:t>
            </a:r>
            <a:r>
              <a:rPr lang="sl-SI" altLang="sl-SI"/>
              <a:t>najmočnejša država na evropski celini </a:t>
            </a:r>
          </a:p>
          <a:p>
            <a:endParaRPr lang="sl-SI" altLang="sl-SI"/>
          </a:p>
        </p:txBody>
      </p:sp>
      <p:pic>
        <p:nvPicPr>
          <p:cNvPr id="1026" name="Picture 2" descr="http://www.gis.si/egw/ZSS_T05_P04/img/karta6.jpg">
            <a:extLst>
              <a:ext uri="{FF2B5EF4-FFF2-40B4-BE49-F238E27FC236}">
                <a16:creationId xmlns:a16="http://schemas.microsoft.com/office/drawing/2014/main" id="{FC26CAEF-1E13-4CFB-9D6B-54302E57F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428625"/>
            <a:ext cx="5643562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B0BD2E-11E6-4C77-B299-43FE56C3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2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NEMČIJA PO DUNAJSKEM KONGRESU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9D15D822-FCD5-418C-9E45-CCB2C7DE55F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r>
              <a:rPr lang="sl-SI" altLang="sl-SI"/>
              <a:t>Nemška zveza</a:t>
            </a:r>
          </a:p>
          <a:p>
            <a:r>
              <a:rPr lang="sl-SI" altLang="sl-SI"/>
              <a:t>35 nemških držav in 4 svobodna mesta</a:t>
            </a:r>
          </a:p>
          <a:p>
            <a:r>
              <a:rPr lang="sl-SI" altLang="sl-SI"/>
              <a:t>sedež: Frankfurt</a:t>
            </a:r>
          </a:p>
          <a:p>
            <a:r>
              <a:rPr lang="sl-SI" altLang="sl-SI"/>
              <a:t>predsedovala ji je Avstrija</a:t>
            </a:r>
          </a:p>
          <a:p>
            <a:r>
              <a:rPr lang="sl-SI" altLang="sl-SI"/>
              <a:t>Avstrija in Prusija nista bili vključeni v zvezo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C15DC4E-5FFD-4BCA-B9A7-60C0E37EA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85729"/>
            <a:ext cx="427593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upload.wikimedia.org/wikipedia/commons/thumb/3/3f/Map-GermanConfederation.svg/2000px-Map-GermanConfederation.svg.png">
            <a:extLst>
              <a:ext uri="{FF2B5EF4-FFF2-40B4-BE49-F238E27FC236}">
                <a16:creationId xmlns:a16="http://schemas.microsoft.com/office/drawing/2014/main" id="{F89F6E63-31AC-4686-A618-2981917D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43050"/>
            <a:ext cx="44291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AECC2D-117D-43A8-AC92-EB9A1C91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NEMŠKO NACIONALNO VPRAŠANJE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1CA575B3-3D04-4684-B96A-9131CEA034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sl-SI" altLang="sl-SI"/>
              <a:t>1848 </a:t>
            </a:r>
            <a:r>
              <a:rPr lang="sl-SI" altLang="sl-SI">
                <a:sym typeface="Wingdings" panose="05000000000000000000" pitchFamily="2" charset="2"/>
              </a:rPr>
              <a:t></a:t>
            </a:r>
            <a:r>
              <a:rPr lang="sl-SI" altLang="sl-SI"/>
              <a:t> zahteve po vsenemški združitvi</a:t>
            </a:r>
          </a:p>
          <a:p>
            <a:r>
              <a:rPr lang="sl-SI" altLang="sl-SI"/>
              <a:t>programi o združitvi:</a:t>
            </a:r>
          </a:p>
          <a:p>
            <a:pPr lvl="1"/>
            <a:r>
              <a:rPr lang="sl-SI" altLang="sl-SI"/>
              <a:t>velikonemški,</a:t>
            </a:r>
          </a:p>
          <a:p>
            <a:pPr lvl="1"/>
            <a:r>
              <a:rPr lang="sl-SI" altLang="sl-SI"/>
              <a:t>malonemški in</a:t>
            </a:r>
          </a:p>
          <a:p>
            <a:pPr lvl="1"/>
            <a:r>
              <a:rPr lang="sl-SI" altLang="sl-SI"/>
              <a:t>program, ki vidi Nemčijo kot republiko.</a:t>
            </a:r>
          </a:p>
          <a:p>
            <a:endParaRPr lang="sl-SI" altLang="sl-SI"/>
          </a:p>
          <a:p>
            <a:r>
              <a:rPr lang="sl-SI" altLang="sl-SI"/>
              <a:t>zasedanje vsenemškega parlamenta v Frankfurtu</a:t>
            </a:r>
          </a:p>
          <a:p>
            <a:r>
              <a:rPr lang="sl-SI" altLang="sl-SI"/>
              <a:t>28.3.1849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frankfurtski parlament sprejme nemško ustavo</a:t>
            </a:r>
          </a:p>
          <a:p>
            <a:r>
              <a:rPr lang="sl-SI" altLang="sl-SI"/>
              <a:t>pruski kralj nemško krono zavrne</a:t>
            </a:r>
          </a:p>
          <a:p>
            <a:endParaRPr lang="sl-SI" altLang="sl-SI"/>
          </a:p>
        </p:txBody>
      </p:sp>
      <p:pic>
        <p:nvPicPr>
          <p:cNvPr id="11266" name="Picture 2" descr="http://mss.svarog.si/zgodovina/3/econtent/images/47/8198/leto_revolucij_1848_friderik_viljem_iv_8198.jpg">
            <a:extLst>
              <a:ext uri="{FF2B5EF4-FFF2-40B4-BE49-F238E27FC236}">
                <a16:creationId xmlns:a16="http://schemas.microsoft.com/office/drawing/2014/main" id="{D425FF12-EED7-4457-8345-43AD9517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714356"/>
            <a:ext cx="3857652" cy="4798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6523D6-B1CC-4352-8B2B-6EDE9AB1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OBNOVITEV NEMŠKE ZVEZE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C991AD0F-4722-48D1-92E1-D86B7CB1EF7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1850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Erfurtska zveza</a:t>
            </a:r>
          </a:p>
          <a:p>
            <a:r>
              <a:rPr lang="sl-SI" altLang="sl-SI"/>
              <a:t>sporazum iz Olomouca</a:t>
            </a:r>
          </a:p>
          <a:p>
            <a:r>
              <a:rPr lang="sl-SI" altLang="sl-SI"/>
              <a:t>boj za prevladujoč položaj v Nemški zvezi</a:t>
            </a:r>
          </a:p>
          <a:p>
            <a:r>
              <a:rPr lang="sl-SI" altLang="sl-SI"/>
              <a:t>Prusija: </a:t>
            </a:r>
          </a:p>
          <a:p>
            <a:pPr lvl="1"/>
            <a:r>
              <a:rPr lang="sl-SI" altLang="sl-SI"/>
              <a:t>bolj kohezivna,</a:t>
            </a:r>
          </a:p>
          <a:p>
            <a:pPr lvl="1"/>
            <a:r>
              <a:rPr lang="sl-SI" altLang="sl-SI"/>
              <a:t>manj anarhična ter</a:t>
            </a:r>
          </a:p>
          <a:p>
            <a:pPr lvl="1"/>
            <a:r>
              <a:rPr lang="sl-SI" altLang="sl-SI"/>
              <a:t>gospodarsko razvitejša</a:t>
            </a:r>
          </a:p>
          <a:p>
            <a:r>
              <a:rPr lang="sl-SI" altLang="sl-SI"/>
              <a:t>1834 </a:t>
            </a:r>
            <a:r>
              <a:rPr lang="sl-SI" altLang="sl-SI">
                <a:sym typeface="Wingdings" panose="05000000000000000000" pitchFamily="2" charset="2"/>
              </a:rPr>
              <a:t></a:t>
            </a:r>
            <a:r>
              <a:rPr lang="sl-SI" altLang="sl-SI"/>
              <a:t> carinska zveza z nemškimi državami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C63A00-F8E7-4B73-89FD-04F4CBC4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OTTO VON BISMARCK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F73AC5BE-9E42-4EE9-B263-87376B5635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488" cy="4873625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1859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vojna me Avstrijo in Piemontom (ter Francijo)</a:t>
            </a:r>
          </a:p>
          <a:p>
            <a:r>
              <a:rPr lang="sl-SI" altLang="sl-SI"/>
              <a:t>1862 </a:t>
            </a:r>
            <a:r>
              <a:rPr lang="sl-SI" altLang="sl-SI">
                <a:sym typeface="Wingdings" panose="05000000000000000000" pitchFamily="2" charset="2"/>
              </a:rPr>
              <a:t> Bismarck postane </a:t>
            </a:r>
            <a:r>
              <a:rPr lang="sl-SI" altLang="sl-SI"/>
              <a:t>ministrski predsednik</a:t>
            </a:r>
          </a:p>
          <a:p>
            <a:r>
              <a:rPr lang="sl-SI" altLang="sl-SI"/>
              <a:t>posodobil in okrepil prusko armado</a:t>
            </a:r>
          </a:p>
          <a:p>
            <a:r>
              <a:rPr lang="sl-SI" altLang="sl-SI"/>
              <a:t>načrtno poskušal oslabiti položaj Avstrije v Nemški zvezi</a:t>
            </a:r>
          </a:p>
          <a:p>
            <a:r>
              <a:rPr lang="sl-SI" altLang="sl-SI"/>
              <a:t>združitev bo uspela le prisilno (»s krvjo in železom«)</a:t>
            </a:r>
          </a:p>
          <a:p>
            <a:r>
              <a:rPr lang="sl-SI" altLang="sl-SI"/>
              <a:t>njegov namen: napovedati vojno Avstriji, zrušiti Nemško zvezo in si države podrediti ter jih povezati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sl-SI" altLang="sl-SI"/>
          </a:p>
        </p:txBody>
      </p:sp>
      <p:pic>
        <p:nvPicPr>
          <p:cNvPr id="4" name="Slika 3" descr="http://media-1.web.britannica.com/eb-media/51/58651-004-2A42F04F.jpg">
            <a:extLst>
              <a:ext uri="{FF2B5EF4-FFF2-40B4-BE49-F238E27FC236}">
                <a16:creationId xmlns:a16="http://schemas.microsoft.com/office/drawing/2014/main" id="{D3623401-C01A-4C8A-8C4B-B284AB91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14375"/>
            <a:ext cx="364331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Kaiser Wilhelm I. .JPG">
            <a:extLst>
              <a:ext uri="{FF2B5EF4-FFF2-40B4-BE49-F238E27FC236}">
                <a16:creationId xmlns:a16="http://schemas.microsoft.com/office/drawing/2014/main" id="{0F3DCD1D-C92E-45BB-8426-C26C20818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3500438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3CC28A-7468-4B02-A580-D15870D1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ZDRUŽITVENE VOJNE</a:t>
            </a:r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A63801FB-0607-4F0C-8CE5-C47B3F1B6D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Vojna za Holstein in Schleswig</a:t>
            </a:r>
          </a:p>
          <a:p>
            <a:endParaRPr lang="sl-SI" altLang="sl-SI"/>
          </a:p>
          <a:p>
            <a:r>
              <a:rPr lang="sl-SI" altLang="sl-SI"/>
              <a:t>Avstrijsko-pruska vojna</a:t>
            </a:r>
          </a:p>
          <a:p>
            <a:endParaRPr lang="sl-SI" altLang="sl-SI"/>
          </a:p>
          <a:p>
            <a:r>
              <a:rPr lang="sl-SI" altLang="sl-SI"/>
              <a:t>Francosko-pruska vojna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F35EA2-BBDF-457F-8DE9-AF5FC296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VOJNA ZA HOLSTEIN IN SCHLESWIG</a:t>
            </a:r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7D8DAE2C-710F-4EDE-9CBC-4420E8AA50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43925" cy="4873625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Prusija in Avstrija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samostojen vojaški pohod nad Dansko (1864)</a:t>
            </a:r>
          </a:p>
          <a:p>
            <a:r>
              <a:rPr lang="sl-SI" altLang="sl-SI"/>
              <a:t>dunajska mirovna pogodba </a:t>
            </a:r>
            <a:r>
              <a:rPr lang="sl-SI" altLang="sl-SI">
                <a:sym typeface="Wingdings" panose="05000000000000000000" pitchFamily="2" charset="2"/>
              </a:rPr>
              <a:t> 30.10.1664</a:t>
            </a:r>
            <a:endParaRPr lang="sl-SI" altLang="sl-SI"/>
          </a:p>
          <a:p>
            <a:r>
              <a:rPr lang="sl-SI" altLang="sl-SI"/>
              <a:t>1865:</a:t>
            </a:r>
          </a:p>
          <a:p>
            <a:pPr lvl="1"/>
            <a:r>
              <a:rPr lang="sl-SI" altLang="sl-SI"/>
              <a:t>Prusija dobi Schleswig</a:t>
            </a:r>
          </a:p>
          <a:p>
            <a:pPr lvl="1"/>
            <a:r>
              <a:rPr lang="sl-SI" altLang="sl-SI"/>
              <a:t>Avstrija dobi Holstein</a:t>
            </a:r>
          </a:p>
          <a:p>
            <a:r>
              <a:rPr lang="sl-SI" altLang="sl-SI"/>
              <a:t>1866 </a:t>
            </a:r>
            <a:r>
              <a:rPr lang="sl-SI" altLang="sl-SI">
                <a:sym typeface="Wingdings" panose="05000000000000000000" pitchFamily="2" charset="2"/>
              </a:rPr>
              <a:t> </a:t>
            </a:r>
            <a:r>
              <a:rPr lang="sl-SI" altLang="sl-SI"/>
              <a:t>načrt za reorganizacijo Nemške zveze</a:t>
            </a:r>
          </a:p>
          <a:p>
            <a:r>
              <a:rPr lang="sl-SI" altLang="sl-SI"/>
              <a:t>april 1866 </a:t>
            </a:r>
            <a:r>
              <a:rPr lang="sl-SI" altLang="sl-SI">
                <a:sym typeface="Wingdings" panose="05000000000000000000" pitchFamily="2" charset="2"/>
              </a:rPr>
              <a:t> vojaški spora</a:t>
            </a:r>
            <a:r>
              <a:rPr lang="sl-SI" altLang="sl-SI"/>
              <a:t>zum z italijanskim kraljestvom 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C1886F-9087-46B0-956F-68C0573A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AVSTRIJSKO-PRUSKA VOJNA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45C957E6-2BAA-4976-93E1-E0E1B00A760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junij 1866</a:t>
            </a:r>
          </a:p>
          <a:p>
            <a:r>
              <a:rPr lang="sl-SI" altLang="sl-SI"/>
              <a:t>zavezniki:</a:t>
            </a:r>
          </a:p>
          <a:p>
            <a:pPr lvl="1"/>
            <a:r>
              <a:rPr lang="sl-SI" altLang="sl-SI"/>
              <a:t>Prusija </a:t>
            </a:r>
            <a:r>
              <a:rPr lang="sl-SI" altLang="sl-SI">
                <a:sym typeface="Wingdings" panose="05000000000000000000" pitchFamily="2" charset="2"/>
              </a:rPr>
              <a:t></a:t>
            </a:r>
            <a:r>
              <a:rPr lang="sl-SI" altLang="sl-SI"/>
              <a:t>18 severnonemških držav , Italija</a:t>
            </a:r>
            <a:endParaRPr lang="sl-SI" altLang="sl-SI">
              <a:sym typeface="Wingdings" panose="05000000000000000000" pitchFamily="2" charset="2"/>
            </a:endParaRPr>
          </a:p>
          <a:p>
            <a:pPr lvl="1"/>
            <a:r>
              <a:rPr lang="sl-SI" altLang="sl-SI">
                <a:sym typeface="Wingdings" panose="05000000000000000000" pitchFamily="2" charset="2"/>
              </a:rPr>
              <a:t>Avstrija </a:t>
            </a:r>
            <a:r>
              <a:rPr lang="sl-SI" altLang="sl-SI"/>
              <a:t> Bavarska, Saška in Hannover</a:t>
            </a:r>
          </a:p>
          <a:p>
            <a:r>
              <a:rPr lang="sl-SI" altLang="sl-SI"/>
              <a:t>bitki pri Custozzi </a:t>
            </a:r>
          </a:p>
          <a:p>
            <a:r>
              <a:rPr lang="sl-SI" altLang="sl-SI"/>
              <a:t>bitka pri Visu</a:t>
            </a:r>
          </a:p>
          <a:p>
            <a:r>
              <a:rPr lang="sl-SI" altLang="sl-SI"/>
              <a:t>bitka pri Kraljevem gradcu (največja bitka v 19. stoletju)</a:t>
            </a:r>
          </a:p>
          <a:p>
            <a:r>
              <a:rPr lang="sl-SI" altLang="sl-SI"/>
              <a:t>praški mir (23.8.1866) </a:t>
            </a:r>
          </a:p>
        </p:txBody>
      </p:sp>
      <p:pic>
        <p:nvPicPr>
          <p:cNvPr id="4" name="Picture 2" descr="*">
            <a:extLst>
              <a:ext uri="{FF2B5EF4-FFF2-40B4-BE49-F238E27FC236}">
                <a16:creationId xmlns:a16="http://schemas.microsoft.com/office/drawing/2014/main" id="{5B02A684-43FB-4A31-83ED-93E3287E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8750"/>
            <a:ext cx="679926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B7B19-F2E2-4B5B-B4B5-49F2FB28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tx1"/>
                </a:solidFill>
              </a:rPr>
              <a:t>SEVERNONEMŠKA ZVEZA</a:t>
            </a:r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49D148EE-77F2-4D2B-A603-CBFC9229BC8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avgust 1866</a:t>
            </a:r>
          </a:p>
          <a:p>
            <a:r>
              <a:rPr lang="sl-SI" altLang="sl-SI"/>
              <a:t>vojaško zavezništvo 22 severnonemških držav</a:t>
            </a:r>
          </a:p>
          <a:p>
            <a:r>
              <a:rPr lang="sl-SI" altLang="sl-SI"/>
              <a:t>sprva konfederacija</a:t>
            </a:r>
          </a:p>
          <a:p>
            <a:r>
              <a:rPr lang="sl-SI" altLang="sl-SI"/>
              <a:t>julij 1867 </a:t>
            </a:r>
            <a:r>
              <a:rPr lang="sl-SI" altLang="sl-SI">
                <a:sym typeface="Wingdings" panose="05000000000000000000" pitchFamily="2" charset="2"/>
              </a:rPr>
              <a:t> federacija </a:t>
            </a:r>
          </a:p>
          <a:p>
            <a:r>
              <a:rPr lang="sl-SI" altLang="sl-SI">
                <a:sym typeface="Wingdings" panose="05000000000000000000" pitchFamily="2" charset="2"/>
              </a:rPr>
              <a:t>predhodnica nemškega cesarstva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3074" name="Picture 2" descr="http://upload.wikimedia.org/wikipedia/commons/thumb/f/f7/Map-NDB.svg/250px-Map-NDB.svg.png">
            <a:extLst>
              <a:ext uri="{FF2B5EF4-FFF2-40B4-BE49-F238E27FC236}">
                <a16:creationId xmlns:a16="http://schemas.microsoft.com/office/drawing/2014/main" id="{7BEDC6DA-D85B-44CC-81B7-A43B4BA2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357298"/>
            <a:ext cx="480184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tan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344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Century Schoolbook</vt:lpstr>
      <vt:lpstr>Wingdings</vt:lpstr>
      <vt:lpstr>Wingdings 2</vt:lpstr>
      <vt:lpstr>Altana</vt:lpstr>
      <vt:lpstr>ZDRUŽITEV NEMČIJE (1815-1871) Referat pri predmetu zgodovina </vt:lpstr>
      <vt:lpstr>NEMČIJA PO DUNAJSKEM KONGRESU</vt:lpstr>
      <vt:lpstr>NEMŠKO NACIONALNO VPRAŠANJE</vt:lpstr>
      <vt:lpstr>OBNOVITEV NEMŠKE ZVEZE</vt:lpstr>
      <vt:lpstr>OTTO VON BISMARCK</vt:lpstr>
      <vt:lpstr>ZDRUŽITVENE VOJNE</vt:lpstr>
      <vt:lpstr>VOJNA ZA HOLSTEIN IN SCHLESWIG</vt:lpstr>
      <vt:lpstr>AVSTRIJSKO-PRUSKA VOJNA</vt:lpstr>
      <vt:lpstr>SEVERNONEMŠKA ZVEZA</vt:lpstr>
      <vt:lpstr>FRANCOSKO-PRUSKA VOJNA</vt:lpstr>
      <vt:lpstr>NEMŠKO CESARSTVO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2019-06-03T09:17:08Z</dcterms:created>
  <dcterms:modified xsi:type="dcterms:W3CDTF">2019-06-03T09:17:08Z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