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402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0158326B-A30D-49F3-B0C9-90C890844E47}"/>
              </a:ext>
            </a:extLst>
          </p:cNvPr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9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27">
            <a:extLst>
              <a:ext uri="{FF2B5EF4-FFF2-40B4-BE49-F238E27FC236}">
                <a16:creationId xmlns:a16="http://schemas.microsoft.com/office/drawing/2014/main" id="{33BED748-7F06-4EDA-A1E1-05DB24EAD2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71600" y="6013450"/>
            <a:ext cx="57912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pPr>
              <a:defRPr/>
            </a:pPr>
            <a:fld id="{FC71CB44-4070-4E7E-9228-091CB3E5E62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Footer Placeholder 16">
            <a:extLst>
              <a:ext uri="{FF2B5EF4-FFF2-40B4-BE49-F238E27FC236}">
                <a16:creationId xmlns:a16="http://schemas.microsoft.com/office/drawing/2014/main" id="{39E61037-5714-4992-BE96-7E3056BCC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28">
            <a:extLst>
              <a:ext uri="{FF2B5EF4-FFF2-40B4-BE49-F238E27FC236}">
                <a16:creationId xmlns:a16="http://schemas.microsoft.com/office/drawing/2014/main" id="{FA74226C-8997-45CC-AD19-56E6C8A48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>
              <a:defRPr sz="1300">
                <a:solidFill>
                  <a:srgbClr val="FFFFFF"/>
                </a:solidFill>
              </a:defRPr>
            </a:lvl1pPr>
          </a:lstStyle>
          <a:p>
            <a:fld id="{27E55C2F-F339-4CD8-8929-480197132D1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97320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81522EC4-488A-4981-8E45-34EC209E5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3F567-945D-4737-AAA0-3556EF63F5E3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F6CAA10F-1655-47C4-A632-AF9884290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9F15DE43-5955-46BC-BB64-102D0FDA8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410E0C-7E14-4A3B-B0EB-D36B31F754D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66099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F560F57D-970E-4736-B202-AF3C5EF7E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F990C-ED38-41C2-9751-61606F7D30D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C1A444EF-4733-4E34-950E-417F2047A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92B18204-9A6E-479B-B781-966F80175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3F808-F5E0-43F8-B700-D4D4856BCAF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49349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6F53E-3D45-4225-B300-AD91C07CE9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550F8-3DD5-407A-B953-A02378DDAAAD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FA47D-16AD-46EF-A876-E0828CAF2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D2788-35D4-4C6F-AC34-50DB7CB26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297B9F-686A-4B5D-9248-EE809E8662E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81497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rotWithShape="1">
          <a:gsLst>
            <a:gs pos="0">
              <a:srgbClr val="000000"/>
            </a:gs>
            <a:gs pos="60001">
              <a:srgbClr val="000000"/>
            </a:gs>
            <a:gs pos="100000">
              <a:srgbClr val="6C6C6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B24C659C-7F92-4ACF-AE2B-B1B4BAD728AB}"/>
              </a:ext>
            </a:extLst>
          </p:cNvPr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721C5F08-2434-4571-B5C6-35118FEF6624}"/>
              </a:ext>
            </a:extLst>
          </p:cNvPr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717779-1417-40BD-958B-C5FC697D13FB}"/>
              </a:ext>
            </a:extLst>
          </p:cNvPr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3B48297-BF4E-4E39-A955-200488B8D276}"/>
              </a:ext>
            </a:extLst>
          </p:cNvPr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5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06E521C-4140-4B11-AE44-54A8B8FD4D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47C06-D186-4047-A890-3677A5B5C7C5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4EB5020-E5AB-4542-B864-2DA4C11DC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89DB797-2DF4-496F-9049-79B908CD2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fld id="{829D6F5B-6FB8-4C31-8DE7-713BC0C6C51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621344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8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8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81C047-516A-40B8-B8EB-549B3858C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75089-D94D-413C-BF88-EC73F34B4278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DA38AB-64E9-4770-934E-A2D3EEA26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BBA1AC-740E-4FE6-9FB8-DCC4609E9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752BB-C17A-4289-8EC9-D870465D4F7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080785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9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7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7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29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29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8CB883-EF78-4A50-9E29-FEFA0E493B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7446D-8418-462A-AF41-B4716CE978DA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843C6C-06B0-4197-8A0D-F9CC74633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D2462F-F4F0-4294-A820-150564058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>
              <a:defRPr/>
            </a:lvl1pPr>
          </a:lstStyle>
          <a:p>
            <a:fld id="{41AA2BB9-4FE9-4F6B-85D5-F3C85808B0F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876431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>
            <a:extLst>
              <a:ext uri="{FF2B5EF4-FFF2-40B4-BE49-F238E27FC236}">
                <a16:creationId xmlns:a16="http://schemas.microsoft.com/office/drawing/2014/main" id="{EAF79C4B-2A07-46A6-A4CA-3536CB41F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25447-6FAC-4F99-A68F-6D04D6DFA2D6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6F462197-8638-4E94-B773-859678FA9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472AE4EB-DC52-4E62-926A-0FE2928F7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D1F8B9-578B-4459-8A2E-4BA6C5E81AE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38510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A6826370-5F75-409F-8900-E3A13508E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A6A8A-AB98-4C82-8B5A-05942A022F47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AC5E2B-0733-4D16-ACBE-8F2959CD5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8CB9A8DA-BF9B-4EA1-8CA2-65B4C7B54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C7683F-5227-4A1C-A20B-4332FA6361B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19625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1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51C38C-DD29-44F2-ADDE-98F2BE97EB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AAB8479F-F862-4F8B-90E4-D59F263CECFD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4F7A3-DD91-4117-99C5-AB5211006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5739B9-F886-426C-9A64-2787ACC7D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fld id="{1B669F52-A077-4B3B-9A31-6B5BC3446E5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976272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rotWithShape="1">
          <a:gsLst>
            <a:gs pos="0">
              <a:srgbClr val="000000"/>
            </a:gs>
            <a:gs pos="60001">
              <a:srgbClr val="000000"/>
            </a:gs>
            <a:gs pos="100000">
              <a:srgbClr val="6C6C6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4780AE-930F-4E56-BC3E-3AE401FAA4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19AFF642-F6C6-4F04-8FE1-E95CD4EE8539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AB8FC8-20B5-4D66-AE48-4DDFED494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D2FAC6-C03A-4FB1-AAED-8F42237E7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>
              <a:defRPr sz="900"/>
            </a:lvl1pPr>
          </a:lstStyle>
          <a:p>
            <a:fld id="{3644BB96-7A65-4A54-8D0B-0814668AD2A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470692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474747"/>
            </a:gs>
            <a:gs pos="60001">
              <a:srgbClr val="626262"/>
            </a:gs>
            <a:gs pos="100000">
              <a:srgbClr val="8C8C8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8805D8B2-6657-4028-8A8D-7ACFB5FEF247}"/>
              </a:ext>
            </a:extLst>
          </p:cNvPr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FB5E8C1-7332-42DE-A068-ACF52F650027}"/>
              </a:ext>
            </a:extLst>
          </p:cNvPr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7359F36-0FFD-4ADD-B74F-232E010B77D6}"/>
              </a:ext>
            </a:extLst>
          </p:cNvPr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>
            <a:extLst>
              <a:ext uri="{FF2B5EF4-FFF2-40B4-BE49-F238E27FC236}">
                <a16:creationId xmlns:a16="http://schemas.microsoft.com/office/drawing/2014/main" id="{0A4F708E-383F-463A-8315-671FDEF23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0" name="Text Placeholder 12">
            <a:extLst>
              <a:ext uri="{FF2B5EF4-FFF2-40B4-BE49-F238E27FC236}">
                <a16:creationId xmlns:a16="http://schemas.microsoft.com/office/drawing/2014/main" id="{C4CEAB7C-E0AC-4CCB-9A2B-45AFF108BF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8BB16F62-3C98-447E-8DAE-897F0DC709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1AACF7CF-616B-458A-B505-A7F8E68A1D13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17BBDD-786E-4575-B7C2-FD9DEE67A3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BDB99472-D9BC-4987-B406-9F90E5E351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Century Gothic" panose="020B0502020202020204" pitchFamily="34" charset="0"/>
              </a:defRPr>
            </a:lvl1pPr>
          </a:lstStyle>
          <a:p>
            <a:fld id="{58B1EA0B-0E90-46D2-B720-9F9E882A8EAD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11" r:id="rId6"/>
    <p:sldLayoutId id="2147483812" r:id="rId7"/>
    <p:sldLayoutId id="2147483820" r:id="rId8"/>
    <p:sldLayoutId id="2147483821" r:id="rId9"/>
    <p:sldLayoutId id="2147483813" r:id="rId10"/>
    <p:sldLayoutId id="2147483814" r:id="rId11"/>
  </p:sldLayoutIdLst>
  <p:txStyles>
    <p:titleStyle>
      <a:lvl1pPr marL="484188" indent="-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anose="020B0502020202020204" pitchFamily="34" charset="0"/>
        </a:defRPr>
      </a:lvl2pPr>
      <a:lvl3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anose="020B0502020202020204" pitchFamily="34" charset="0"/>
        </a:defRPr>
      </a:lvl3pPr>
      <a:lvl4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anose="020B0502020202020204" pitchFamily="34" charset="0"/>
        </a:defRPr>
      </a:lvl4pPr>
      <a:lvl5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anose="020B0502020202020204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anose="020B0502020202020204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anose="020B0502020202020204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anose="020B0502020202020204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anose="020B0502020202020204" pitchFamily="34" charset="0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anose="020B0604030504040204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FF90B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hervardi.com/images/zslo001.jpg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rvardi.com/images/naprej.jp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rvardi.com/zedinjena_slovenija.php" TargetMode="External"/><Relationship Id="rId2" Type="http://schemas.openxmlformats.org/officeDocument/2006/relationships/hyperlink" Target="http://sl.wikipedia.org/wiki/Zedinjena_Slovenij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756E7-22F4-498A-A217-4A8912908D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Zedinjena Slovenija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B8A43B-243D-4891-9159-1F1D29B0C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0035" y="2643182"/>
            <a:ext cx="8062912" cy="1752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sl-SI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A5F0F-B156-4236-A209-CBE98CCB0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KAZALO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B4429CAB-1DCF-4F4C-8454-1A162BA39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sl-SI" altLang="sl-SI"/>
              <a:t>Uvod</a:t>
            </a:r>
          </a:p>
          <a:p>
            <a:r>
              <a:rPr lang="sl-SI" altLang="sl-SI"/>
              <a:t>Leto 1848</a:t>
            </a:r>
          </a:p>
          <a:p>
            <a:r>
              <a:rPr lang="sl-SI" altLang="sl-SI" sz="3200"/>
              <a:t>Program Zedinjene Slovenije</a:t>
            </a:r>
          </a:p>
          <a:p>
            <a:r>
              <a:rPr lang="sl-SI" altLang="sl-SI" sz="3200"/>
              <a:t>Peticija</a:t>
            </a:r>
            <a:endParaRPr lang="sl-SI" altLang="sl-SI"/>
          </a:p>
          <a:p>
            <a:r>
              <a:rPr lang="sl-SI" altLang="sl-SI"/>
              <a:t>Slaba realizacija</a:t>
            </a:r>
          </a:p>
          <a:p>
            <a:r>
              <a:rPr lang="sl-SI" altLang="sl-SI"/>
              <a:t>Neuresničitev teženj</a:t>
            </a:r>
          </a:p>
          <a:p>
            <a:r>
              <a:rPr lang="sl-SI" altLang="sl-SI"/>
              <a:t>Viri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CFF15-740C-45F5-9A51-06A2216C8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UVOD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B24D0304-C76E-46A1-B85C-0DAE5D54F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sl-SI" altLang="sl-SI"/>
              <a:t>Za ta naslov sva se odločile, ker naju zanima zgodovina Slovenije. </a:t>
            </a:r>
          </a:p>
        </p:txBody>
      </p:sp>
      <p:pic>
        <p:nvPicPr>
          <p:cNvPr id="11268" name="Picture 3">
            <a:extLst>
              <a:ext uri="{FF2B5EF4-FFF2-40B4-BE49-F238E27FC236}">
                <a16:creationId xmlns:a16="http://schemas.microsoft.com/office/drawing/2014/main" id="{E2FD6CF4-1E26-480F-9F9A-B832BD24D2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2928938"/>
            <a:ext cx="3443288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E5017-6910-4061-B095-9FA92082E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indent="0" algn="ctr"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Leto 1848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1F58C-446C-4D2E-AA5D-0E50F80DF1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22438"/>
            <a:ext cx="4038600" cy="4525962"/>
          </a:xfrm>
        </p:spPr>
        <p:txBody>
          <a:bodyPr>
            <a:normAutofit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sz="2800" dirty="0">
                <a:latin typeface="+mj-lt"/>
              </a:rPr>
              <a:t>na Dunaju izbruhne revolucija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sz="2800" dirty="0">
                <a:latin typeface="+mj-lt"/>
              </a:rPr>
              <a:t>kmečki nemiri (zahteva po odpravi dajatev)</a:t>
            </a:r>
          </a:p>
        </p:txBody>
      </p:sp>
      <p:sp>
        <p:nvSpPr>
          <p:cNvPr id="12292" name="Content Placeholder 5">
            <a:extLst>
              <a:ext uri="{FF2B5EF4-FFF2-40B4-BE49-F238E27FC236}">
                <a16:creationId xmlns:a16="http://schemas.microsoft.com/office/drawing/2014/main" id="{DCFDF60D-522A-4806-B825-A6829AD21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15000" y="2500313"/>
            <a:ext cx="1428750" cy="2643187"/>
          </a:xfrm>
        </p:spPr>
        <p:txBody>
          <a:bodyPr/>
          <a:lstStyle/>
          <a:p>
            <a:endParaRPr lang="sl-SI" altLang="sl-SI"/>
          </a:p>
        </p:txBody>
      </p:sp>
      <p:pic>
        <p:nvPicPr>
          <p:cNvPr id="12293" name="Picture 2">
            <a:extLst>
              <a:ext uri="{FF2B5EF4-FFF2-40B4-BE49-F238E27FC236}">
                <a16:creationId xmlns:a16="http://schemas.microsoft.com/office/drawing/2014/main" id="{C3C46D06-7F78-4046-955C-F3BE626A7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1638300"/>
            <a:ext cx="3286125" cy="476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2">
            <a:extLst>
              <a:ext uri="{FF2B5EF4-FFF2-40B4-BE49-F238E27FC236}">
                <a16:creationId xmlns:a16="http://schemas.microsoft.com/office/drawing/2014/main" id="{DE5A7EB9-E207-49D0-9D2C-495D115844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1643063"/>
            <a:ext cx="3286125" cy="476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7CE5E-C497-4907-901E-BBD48A3DB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indent="0" algn="ctr" fontAlgn="auto">
              <a:spcAft>
                <a:spcPts val="0"/>
              </a:spcAft>
              <a:defRPr/>
            </a:pPr>
            <a:r>
              <a:rPr lang="sl-SI" sz="36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PROGRAM ZEDINJENE SLOVENIJE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BE73E-A376-45D8-A300-56B40D25C2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22438"/>
            <a:ext cx="4543425" cy="4525962"/>
          </a:xfrm>
        </p:spPr>
        <p:txBody>
          <a:bodyPr>
            <a:normAutofit fontScale="92500" lnSpcReduction="1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sz="2400" dirty="0"/>
              <a:t>glavne tri zahteve: ustanovitev Slovenije, priznanje slovenščine, ter nasprotovanje vključitvi v Nemčijo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sz="2400" dirty="0"/>
              <a:t>Matija Majar Ziljski – prvi oblikuje zahteve Zedinjene Slovenije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sz="2400" dirty="0"/>
              <a:t>letak z naslovom: “Kaj Slovenci terjamo?”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sz="2400" dirty="0"/>
              <a:t>Janez Bleiweis je bil določen predstaviti program Zedinjene Slovenije nadvojvodu Janezu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sl-SI" sz="24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35D67E-32D3-4915-A101-18902FB39A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86375" y="1722438"/>
            <a:ext cx="3400425" cy="4525962"/>
          </a:xfrm>
        </p:spPr>
        <p:txBody>
          <a:bodyPr>
            <a:normAutofit fontScale="92500" lnSpcReduction="1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dirty="0"/>
              <a:t>df</a:t>
            </a:r>
          </a:p>
        </p:txBody>
      </p:sp>
      <p:pic>
        <p:nvPicPr>
          <p:cNvPr id="13317" name="Picture 3" descr="http://www.hervardi.com/images/zslo001s.jpg">
            <a:hlinkClick r:id="rId2"/>
            <a:extLst>
              <a:ext uri="{FF2B5EF4-FFF2-40B4-BE49-F238E27FC236}">
                <a16:creationId xmlns:a16="http://schemas.microsoft.com/office/drawing/2014/main" id="{CEB636E1-5034-4636-8A95-5618A28A4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5" y="1571625"/>
            <a:ext cx="3214688" cy="46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B103D-AE36-432F-8E76-4C3B72D5B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indent="0" algn="ctr"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PETICIJA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78FFC746-86A6-456C-AF59-81DBC106F3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22438"/>
            <a:ext cx="4038600" cy="4525962"/>
          </a:xfrm>
        </p:spPr>
        <p:txBody>
          <a:bodyPr/>
          <a:lstStyle/>
          <a:p>
            <a:r>
              <a:rPr lang="sl-SI" altLang="sl-SI"/>
              <a:t>napisali glavne tri zahteve</a:t>
            </a:r>
          </a:p>
          <a:p>
            <a:r>
              <a:rPr lang="sl-SI" altLang="sl-SI"/>
              <a:t>do danes se je ohranili 51 podpisanih pol</a:t>
            </a:r>
          </a:p>
          <a:p>
            <a:r>
              <a:rPr lang="sl-SI" altLang="sl-SI"/>
              <a:t>podpisano peticijo so predložili avstrijskemu parlamentu</a:t>
            </a:r>
          </a:p>
        </p:txBody>
      </p:sp>
      <p:sp>
        <p:nvSpPr>
          <p:cNvPr id="14340" name="Content Placeholder 4">
            <a:extLst>
              <a:ext uri="{FF2B5EF4-FFF2-40B4-BE49-F238E27FC236}">
                <a16:creationId xmlns:a16="http://schemas.microsoft.com/office/drawing/2014/main" id="{9F30877D-5E62-417D-9923-FD278A5AAD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29375" y="2643188"/>
            <a:ext cx="714375" cy="2214562"/>
          </a:xfrm>
        </p:spPr>
        <p:txBody>
          <a:bodyPr/>
          <a:lstStyle/>
          <a:p>
            <a:endParaRPr lang="sl-SI" altLang="sl-SI"/>
          </a:p>
        </p:txBody>
      </p:sp>
      <p:pic>
        <p:nvPicPr>
          <p:cNvPr id="14341" name="Picture 2">
            <a:extLst>
              <a:ext uri="{FF2B5EF4-FFF2-40B4-BE49-F238E27FC236}">
                <a16:creationId xmlns:a16="http://schemas.microsoft.com/office/drawing/2014/main" id="{1ADD1579-0561-4E2C-98F4-E75BADA0AB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5" y="1500188"/>
            <a:ext cx="3429000" cy="507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757D5-2C94-431F-8A52-7BEBB6EF4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SLABA REALIZACIJA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3E8F6172-9EFD-40F8-9E41-F65D25964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sl-SI" altLang="sl-SI"/>
              <a:t>program je bil preveč oddaljen kmečkemu prebivalstvu in meščanstvu</a:t>
            </a:r>
          </a:p>
          <a:p>
            <a:r>
              <a:rPr lang="sl-SI" altLang="sl-SI"/>
              <a:t>nihče ni poskrbel za organizirano vojaško silo</a:t>
            </a:r>
          </a:p>
          <a:p>
            <a:r>
              <a:rPr lang="sl-SI" altLang="sl-SI"/>
              <a:t>neenotnost slovenskih političnih voditeljev</a:t>
            </a:r>
          </a:p>
          <a:p>
            <a:endParaRPr lang="sl-SI" altLang="sl-SI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18C88-6FA1-47DA-908F-4443F004D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NEURESNIČITEV TEŽENJ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11FC1C5B-58A2-4475-8707-6BA668F91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sl-SI" altLang="sl-SI" sz="2000"/>
              <a:t>z Bachovim absolutizmom so bile politične želje potlačene </a:t>
            </a:r>
          </a:p>
          <a:p>
            <a:r>
              <a:rPr lang="sl-SI" altLang="sl-SI" sz="2000"/>
              <a:t>narodno prebujanje se je preselilo na kulturno področje</a:t>
            </a:r>
          </a:p>
          <a:p>
            <a:r>
              <a:rPr lang="sl-SI" altLang="sl-SI" sz="2000"/>
              <a:t>program »Zedinjene Slovenije«se je krepil v taborskem gibanju</a:t>
            </a:r>
          </a:p>
          <a:p>
            <a:r>
              <a:rPr lang="sl-SI" altLang="sl-SI" sz="2000"/>
              <a:t>Slovenci dobimo skoraj vse nacionalne oz. državne simbole </a:t>
            </a:r>
          </a:p>
          <a:p>
            <a:r>
              <a:rPr lang="sl-SI" altLang="sl-SI" sz="2000"/>
              <a:t>pričel je izhajati prvi slovenski politični list Slovenija</a:t>
            </a:r>
          </a:p>
        </p:txBody>
      </p:sp>
      <p:pic>
        <p:nvPicPr>
          <p:cNvPr id="16388" name="Picture 3" descr="http://www.hervardi.com/images/zslo004.jpg">
            <a:extLst>
              <a:ext uri="{FF2B5EF4-FFF2-40B4-BE49-F238E27FC236}">
                <a16:creationId xmlns:a16="http://schemas.microsoft.com/office/drawing/2014/main" id="{86CB4E96-3700-4266-B994-8FBED86E96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3786188"/>
            <a:ext cx="3795713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4" descr="http://www.hervardi.com/images/naprej_s.jpg">
            <a:hlinkClick r:id="rId3"/>
            <a:extLst>
              <a:ext uri="{FF2B5EF4-FFF2-40B4-BE49-F238E27FC236}">
                <a16:creationId xmlns:a16="http://schemas.microsoft.com/office/drawing/2014/main" id="{276CFB13-897E-4E0F-9680-5A61D2FF69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4214813"/>
            <a:ext cx="2857500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A093A-22E7-4D79-AE09-E114394B8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VIRI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8A313A7A-B8A1-4EEC-A993-730E67B0E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sl-SI" altLang="sl-SI" sz="2400"/>
              <a:t>Vzpon meščanstva, zgodovinski učbenik za 8.razred, Maja Žvanut in Peter Vodopivec, Ljubljana 2001, Modrijan</a:t>
            </a:r>
          </a:p>
          <a:p>
            <a:r>
              <a:rPr lang="sl-SI" altLang="sl-SI" sz="2400">
                <a:hlinkClick r:id="rId2"/>
              </a:rPr>
              <a:t>http://sl.wikipedia.org/wiki/Zedinjena_Slovenija</a:t>
            </a:r>
            <a:endParaRPr lang="sl-SI" altLang="sl-SI" sz="2400"/>
          </a:p>
          <a:p>
            <a:r>
              <a:rPr lang="sl-SI" altLang="sl-SI" sz="2400">
                <a:hlinkClick r:id="rId3"/>
              </a:rPr>
              <a:t>http://www.hervardi.com/zedinjena_slovenija.php</a:t>
            </a:r>
            <a:endParaRPr lang="sl-SI" altLang="sl-SI" sz="2400"/>
          </a:p>
          <a:p>
            <a:r>
              <a:rPr lang="sl-SI" altLang="sl-SI" sz="2400"/>
              <a:t>Slovenska novejša zgodovina, Čepič Zdenko, Ljubljana 2005, Mladinska knjiga Založba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239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Verdana</vt:lpstr>
      <vt:lpstr>Wingdings 2</vt:lpstr>
      <vt:lpstr>Verve</vt:lpstr>
      <vt:lpstr>Zedinjena Slovenija</vt:lpstr>
      <vt:lpstr>KAZALO</vt:lpstr>
      <vt:lpstr>UVOD</vt:lpstr>
      <vt:lpstr>Leto 1848</vt:lpstr>
      <vt:lpstr>PROGRAM ZEDINJENE SLOVENIJE</vt:lpstr>
      <vt:lpstr>PETICIJA</vt:lpstr>
      <vt:lpstr>SLABA REALIZACIJA</vt:lpstr>
      <vt:lpstr>NEURESNIČITEV TEŽENJ</vt:lpstr>
      <vt:lpstr>VIRI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2019-06-03T09:17:09Z</dcterms:created>
  <dcterms:modified xsi:type="dcterms:W3CDTF">2019-06-03T09:17:09Z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