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402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6AF62EE9-D490-4BD0-8F79-1C73CFCBA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4C723-CA0A-466B-B97A-7613E208B31E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1E8C2D40-AFC7-4028-A81E-87B1D7DA7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C6C4E946-11CD-40D8-8696-3591EFBC4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84C9E-2513-44C3-93E6-8E83D9FD544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28513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44995C41-9C5D-48B9-AB88-5F289A58D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6D823-BCE8-44DE-87BB-8430FA57CC85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146EB6CC-5810-4279-B1B9-C37FAA2CE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10188D9E-9717-4020-9C16-E631E1EB9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48DF81-9206-4382-BE16-15417B70654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09822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8218CEAA-BBB7-45A4-917A-21D2BD889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DED53-3F55-42CC-AB59-5CDDA38B1440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F35BD897-CF98-48D5-94A8-F2A6259C4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5009502C-C8F5-44C0-B787-1D568B23A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847763-70FD-4819-BABC-628AF52C7C1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5966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01FD1276-E84B-4B94-980A-A0886489A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9290D-5656-4BDC-B149-1192FCE7E71A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63553AB0-7B00-47FC-A2B8-3E7268BDB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90F48BE2-F470-4AD2-BC85-6CBCD12DF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F2889-64E6-4471-8810-2CB66BC34FC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92670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FB07D1B1-D649-4B9E-B075-F14260460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DC9FA-C03F-453C-A30C-F8D8D384A795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2053D40D-8303-45E4-A838-FADF9F540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D787B52F-B3D1-4916-914C-73F003FF7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080DC8-4428-44EE-8FDA-F5709661046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05389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BEE85038-D323-4849-B209-C69470B2C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E9829-5F9F-4C4C-976E-21D9513CDD9E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5509A19E-9E3B-4893-AA0D-E6B1C12FB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E7D15EA0-5908-42D1-9AA8-11C46FB13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0A1717-04A9-474C-B389-9DFEAB80E0B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10410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3">
            <a:extLst>
              <a:ext uri="{FF2B5EF4-FFF2-40B4-BE49-F238E27FC236}">
                <a16:creationId xmlns:a16="http://schemas.microsoft.com/office/drawing/2014/main" id="{12B3F009-CEC2-46A2-9E48-C0732CF33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B574C-C7DD-45EB-A9E1-C865CE9DE035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8" name="Ograda noge 4">
            <a:extLst>
              <a:ext uri="{FF2B5EF4-FFF2-40B4-BE49-F238E27FC236}">
                <a16:creationId xmlns:a16="http://schemas.microsoft.com/office/drawing/2014/main" id="{0E2C7A7A-E1A6-4D2F-AB75-0CC650C08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5">
            <a:extLst>
              <a:ext uri="{FF2B5EF4-FFF2-40B4-BE49-F238E27FC236}">
                <a16:creationId xmlns:a16="http://schemas.microsoft.com/office/drawing/2014/main" id="{9F214CE6-75FE-454B-93C0-813CCEB68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91191D-E1A4-463A-87AC-E1B1F49689A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81948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datuma 3">
            <a:extLst>
              <a:ext uri="{FF2B5EF4-FFF2-40B4-BE49-F238E27FC236}">
                <a16:creationId xmlns:a16="http://schemas.microsoft.com/office/drawing/2014/main" id="{2BC3267F-C662-4EDE-B949-65C522BF6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7E253-2BD3-4BCC-8011-62F5148CB020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Ograda noge 4">
            <a:extLst>
              <a:ext uri="{FF2B5EF4-FFF2-40B4-BE49-F238E27FC236}">
                <a16:creationId xmlns:a16="http://schemas.microsoft.com/office/drawing/2014/main" id="{96712EC1-452D-4C4A-9AD9-89F79B454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5">
            <a:extLst>
              <a:ext uri="{FF2B5EF4-FFF2-40B4-BE49-F238E27FC236}">
                <a16:creationId xmlns:a16="http://schemas.microsoft.com/office/drawing/2014/main" id="{AA1C9D4D-AF4B-4F58-9248-0E3635BA0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C28594-78B0-44C3-96D5-92E3664E511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05176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3">
            <a:extLst>
              <a:ext uri="{FF2B5EF4-FFF2-40B4-BE49-F238E27FC236}">
                <a16:creationId xmlns:a16="http://schemas.microsoft.com/office/drawing/2014/main" id="{888F754E-D844-409F-9ABE-86A6BD4C6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C4244-2CC5-48E7-8CF8-D9CBB64AD1FB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Ograda noge 4">
            <a:extLst>
              <a:ext uri="{FF2B5EF4-FFF2-40B4-BE49-F238E27FC236}">
                <a16:creationId xmlns:a16="http://schemas.microsoft.com/office/drawing/2014/main" id="{4C40A8AF-1818-43FE-898E-127038689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5">
            <a:extLst>
              <a:ext uri="{FF2B5EF4-FFF2-40B4-BE49-F238E27FC236}">
                <a16:creationId xmlns:a16="http://schemas.microsoft.com/office/drawing/2014/main" id="{80E6CEE9-1B09-4A60-A8A1-07E85F3F0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51B077-9432-4E1F-A475-3CBE59B3B6E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34964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E65E83C4-10DE-439D-AEF1-F58E5E4F7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69517-95E5-4430-924B-B741E60DBC2E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193780BA-B43B-427C-97DA-89C03F51F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512A75BF-7662-43AF-846B-241C362BC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63634-5D88-4E02-8E17-AEDCBBA6818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96041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29CA2B9E-4E3C-43FA-8614-C189D4014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F8658-6C54-4825-B287-CB7ABD4AB481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EDC5218B-C01A-444E-8C2F-EF89B3C43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F3B44D84-5166-4B3D-B2C8-84CA5B074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9131C5-B250-4C9C-A9AF-B8A90352A1E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53500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2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naslova 1">
            <a:extLst>
              <a:ext uri="{FF2B5EF4-FFF2-40B4-BE49-F238E27FC236}">
                <a16:creationId xmlns:a16="http://schemas.microsoft.com/office/drawing/2014/main" id="{532E60F1-5C30-4687-AB1B-0A7455186B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027" name="Ograda besedila 2">
            <a:extLst>
              <a:ext uri="{FF2B5EF4-FFF2-40B4-BE49-F238E27FC236}">
                <a16:creationId xmlns:a16="http://schemas.microsoft.com/office/drawing/2014/main" id="{0E13E1B9-84D6-4AC4-BBA1-10A40493CB7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83D56C47-DFA7-438F-9920-A43112556D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999514E-D175-49E4-9E85-9AF760918537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75B3C2E1-1636-4FF4-8BDD-6CB075E520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54A7A8C1-5252-4E61-884F-50E3533D52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AE7181E-BED2-4CA0-8388-F39666BB4798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slov 1">
            <a:extLst>
              <a:ext uri="{FF2B5EF4-FFF2-40B4-BE49-F238E27FC236}">
                <a16:creationId xmlns:a16="http://schemas.microsoft.com/office/drawing/2014/main" id="{A4220B4C-146B-4B02-936D-23CE91F633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sl-SI" altLang="sl-SI" sz="6500" b="1">
                <a:latin typeface="Times New Roman" panose="02020603050405020304" pitchFamily="18" charset="0"/>
                <a:cs typeface="Times New Roman" panose="02020603050405020304" pitchFamily="18" charset="0"/>
              </a:rPr>
              <a:t>V E R O V A N J E</a:t>
            </a:r>
            <a:br>
              <a:rPr lang="sl-SI" altLang="sl-SI" sz="60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sl-SI" altLang="sl-SI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l-SI" altLang="sl-SI">
                <a:latin typeface="Times New Roman" panose="02020603050405020304" pitchFamily="18" charset="0"/>
                <a:cs typeface="Times New Roman" panose="02020603050405020304" pitchFamily="18" charset="0"/>
              </a:rPr>
              <a:t>V ZGODNJIH</a:t>
            </a:r>
            <a:br>
              <a:rPr lang="sl-SI" altLang="sl-SI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l-SI" altLang="sl-SI">
                <a:latin typeface="Times New Roman" panose="02020603050405020304" pitchFamily="18" charset="0"/>
                <a:cs typeface="Times New Roman" panose="02020603050405020304" pitchFamily="18" charset="0"/>
              </a:rPr>
              <a:t>VISOKIH KULTURAH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slov 1">
            <a:extLst>
              <a:ext uri="{FF2B5EF4-FFF2-40B4-BE49-F238E27FC236}">
                <a16:creationId xmlns:a16="http://schemas.microsoft.com/office/drawing/2014/main" id="{9E77AC3C-6FA8-4410-8390-517FB950A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</a:p>
        </p:txBody>
      </p:sp>
      <p:sp>
        <p:nvSpPr>
          <p:cNvPr id="3075" name="Ograda vsebine 2">
            <a:extLst>
              <a:ext uri="{FF2B5EF4-FFF2-40B4-BE49-F238E27FC236}">
                <a16:creationId xmlns:a16="http://schemas.microsoft.com/office/drawing/2014/main" id="{DE134E09-181F-4377-94D2-444F72F99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sl-SI" altLang="sl-SI">
                <a:latin typeface="Times New Roman" panose="02020603050405020304" pitchFamily="18" charset="0"/>
                <a:cs typeface="Times New Roman" panose="02020603050405020304" pitchFamily="18" charset="0"/>
              </a:rPr>
              <a:t>	Zgodnje visoke kulture imajo začetek na koncu 4. tisočletja pred Kristusom, okrog leta 3100 in sicer na območju Egipta.</a:t>
            </a:r>
          </a:p>
          <a:p>
            <a:endParaRPr lang="sl-SI" altLang="sl-SI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E2C00A3-A2A1-46F8-B4AE-78202E298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b="1" cap="all" dirty="0">
                <a:latin typeface="Times New Roman" pitchFamily="18" charset="0"/>
                <a:cs typeface="Times New Roman" pitchFamily="18" charset="0"/>
              </a:rPr>
              <a:t>verovanje v </a:t>
            </a:r>
            <a:r>
              <a:rPr lang="sl-SI" b="1" cap="all" dirty="0" err="1">
                <a:latin typeface="Times New Roman" pitchFamily="18" charset="0"/>
                <a:cs typeface="Times New Roman" pitchFamily="18" charset="0"/>
              </a:rPr>
              <a:t>egiptu</a:t>
            </a:r>
            <a:endParaRPr lang="sl-SI" sz="3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55C10D98-3C93-41CB-BA71-17D570D9E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 err="1">
                <a:latin typeface="Times New Roman" pitchFamily="18" charset="0"/>
                <a:cs typeface="Times New Roman" pitchFamily="18" charset="0"/>
              </a:rPr>
              <a:t>Politeistično</a:t>
            </a:r>
            <a:r>
              <a:rPr lang="sl-SI" dirty="0">
                <a:latin typeface="Times New Roman" pitchFamily="18" charset="0"/>
                <a:cs typeface="Times New Roman" pitchFamily="18" charset="0"/>
              </a:rPr>
              <a:t> verovanje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>
                <a:latin typeface="Times New Roman" pitchFamily="18" charset="0"/>
                <a:cs typeface="Times New Roman" pitchFamily="18" charset="0"/>
              </a:rPr>
              <a:t>Glavni bog je bil bog sonca </a:t>
            </a:r>
            <a:r>
              <a:rPr lang="sl-SI" b="1" dirty="0">
                <a:latin typeface="Times New Roman" pitchFamily="18" charset="0"/>
                <a:cs typeface="Times New Roman" pitchFamily="18" charset="0"/>
              </a:rPr>
              <a:t>Amon ra </a:t>
            </a:r>
            <a:r>
              <a:rPr lang="sl-SI" dirty="0">
                <a:latin typeface="Times New Roman" pitchFamily="18" charset="0"/>
                <a:cs typeface="Times New Roman" pitchFamily="18" charset="0"/>
              </a:rPr>
              <a:t>(-a ali -e)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>
                <a:latin typeface="Times New Roman" pitchFamily="18" charset="0"/>
                <a:cs typeface="Times New Roman" pitchFamily="18" charset="0"/>
              </a:rPr>
              <a:t>Faraoni so bili nekaj časa obravnavani kot bogovi, nekaj časa pa kot božanska bitja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 err="1">
                <a:latin typeface="Times New Roman" pitchFamily="18" charset="0"/>
                <a:cs typeface="Times New Roman" pitchFamily="18" charset="0"/>
              </a:rPr>
              <a:t>Amenofis</a:t>
            </a:r>
            <a:r>
              <a:rPr lang="sl-SI" dirty="0">
                <a:latin typeface="Times New Roman" pitchFamily="18" charset="0"/>
                <a:cs typeface="Times New Roman" pitchFamily="18" charset="0"/>
              </a:rPr>
              <a:t> IV je izvedel versko reformo (enoboštvo v </a:t>
            </a:r>
            <a:r>
              <a:rPr lang="sl-SI" dirty="0" err="1">
                <a:latin typeface="Times New Roman" pitchFamily="18" charset="0"/>
                <a:cs typeface="Times New Roman" pitchFamily="18" charset="0"/>
              </a:rPr>
              <a:t>Atona</a:t>
            </a:r>
            <a:r>
              <a:rPr lang="sl-SI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>
                <a:latin typeface="Times New Roman" pitchFamily="18" charset="0"/>
                <a:cs typeface="Times New Roman" pitchFamily="18" charset="0"/>
              </a:rPr>
              <a:t>Svoje ime preimenoval v Ehn</a:t>
            </a:r>
            <a:r>
              <a:rPr lang="sl-SI" b="1" dirty="0">
                <a:latin typeface="Times New Roman" pitchFamily="18" charset="0"/>
                <a:cs typeface="Times New Roman" pitchFamily="18" charset="0"/>
              </a:rPr>
              <a:t>aton</a:t>
            </a:r>
            <a:r>
              <a:rPr lang="sl-SI" dirty="0">
                <a:latin typeface="Times New Roman" pitchFamily="18" charset="0"/>
                <a:cs typeface="Times New Roman" pitchFamily="18" charset="0"/>
              </a:rPr>
              <a:t>a (pomeni </a:t>
            </a:r>
            <a:r>
              <a:rPr lang="sl-SI" dirty="0" err="1">
                <a:latin typeface="Times New Roman" pitchFamily="18" charset="0"/>
                <a:cs typeface="Times New Roman" pitchFamily="18" charset="0"/>
              </a:rPr>
              <a:t>Atonu</a:t>
            </a:r>
            <a:r>
              <a:rPr lang="sl-SI" dirty="0">
                <a:latin typeface="Times New Roman" pitchFamily="18" charset="0"/>
                <a:cs typeface="Times New Roman" pitchFamily="18" charset="0"/>
              </a:rPr>
              <a:t> všečen)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>
                <a:latin typeface="Times New Roman" pitchFamily="18" charset="0"/>
                <a:cs typeface="Times New Roman" pitchFamily="18" charset="0"/>
              </a:rPr>
              <a:t>Egiptovsko ljudstvo je novo versko reformo zavračalo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 err="1">
                <a:latin typeface="Times New Roman" pitchFamily="18" charset="0"/>
                <a:cs typeface="Times New Roman" pitchFamily="18" charset="0"/>
              </a:rPr>
              <a:t>Tutankaton</a:t>
            </a:r>
            <a:r>
              <a:rPr lang="sl-SI" dirty="0">
                <a:latin typeface="Times New Roman" pitchFamily="18" charset="0"/>
                <a:cs typeface="Times New Roman" pitchFamily="18" charset="0"/>
              </a:rPr>
              <a:t> ljudstvu dovoli staro verovanje v več bogov </a:t>
            </a:r>
            <a:r>
              <a:rPr lang="sl-SI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Glavni bog postane zopet Amon ra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Tutankaton</a:t>
            </a:r>
            <a:r>
              <a:rPr lang="sl-SI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se preimenuje v Tutankamona.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D687606-796E-4B27-8D70-BD46B951B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b="1" cap="all" dirty="0">
                <a:latin typeface="Times New Roman" pitchFamily="18" charset="0"/>
                <a:cs typeface="Times New Roman" pitchFamily="18" charset="0"/>
              </a:rPr>
              <a:t>Mezopotamija</a:t>
            </a:r>
            <a:endParaRPr lang="sl-SI" dirty="0"/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273AB24D-A315-4C3F-B666-BEB56D1F4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V Sumerskih mestnih državah so vladarji veljali kot namestniki božanstev v njihovi državi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 err="1"/>
              <a:t>Akadi</a:t>
            </a:r>
            <a:r>
              <a:rPr lang="sl-SI" dirty="0"/>
              <a:t> obravnavali svoje kralje kot božje kralje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/>
              <a:t>V </a:t>
            </a:r>
            <a:r>
              <a:rPr lang="sl-SI" dirty="0" err="1"/>
              <a:t>Starobabilonskem</a:t>
            </a:r>
            <a:r>
              <a:rPr lang="sl-SI" dirty="0"/>
              <a:t> kraljestvu, je vsak ceh imel svojega boga zaščitnika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/>
              <a:t>Asirsko kraljestvo se širi v imenu državnega boga </a:t>
            </a:r>
            <a:r>
              <a:rPr lang="sl-SI" dirty="0" err="1"/>
              <a:t>Asurja</a:t>
            </a:r>
            <a:r>
              <a:rPr lang="sl-SI" dirty="0"/>
              <a:t>. Država se razširi na Egipt, Mezopotamijo, Palestino, Fenicijo, dele Male Azije in Irana. S tem se širi verovanje v boga </a:t>
            </a:r>
            <a:r>
              <a:rPr lang="sl-SI" dirty="0" err="1"/>
              <a:t>Asurja</a:t>
            </a:r>
            <a:r>
              <a:rPr lang="sl-SI" dirty="0"/>
              <a:t>.</a:t>
            </a:r>
          </a:p>
          <a:p>
            <a:pPr fontAlgn="auto">
              <a:spcAft>
                <a:spcPts val="0"/>
              </a:spcAft>
              <a:defRPr/>
            </a:pPr>
            <a:endParaRPr lang="sl-SI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slov 1">
            <a:extLst>
              <a:ext uri="{FF2B5EF4-FFF2-40B4-BE49-F238E27FC236}">
                <a16:creationId xmlns:a16="http://schemas.microsoft.com/office/drawing/2014/main" id="{3FB9BE18-ED1C-4043-A553-F630A1456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>
                <a:latin typeface="Times New Roman" panose="02020603050405020304" pitchFamily="18" charset="0"/>
                <a:cs typeface="Times New Roman" panose="02020603050405020304" pitchFamily="18" charset="0"/>
              </a:rPr>
              <a:t>FENICIJA</a:t>
            </a:r>
          </a:p>
        </p:txBody>
      </p:sp>
      <p:sp>
        <p:nvSpPr>
          <p:cNvPr id="6147" name="Ograda vsebine 2">
            <a:extLst>
              <a:ext uri="{FF2B5EF4-FFF2-40B4-BE49-F238E27FC236}">
                <a16:creationId xmlns:a16="http://schemas.microsoft.com/office/drawing/2014/main" id="{FCA1D12B-224A-49E7-AE6A-0E3AC7314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Za Fenicijo ni posebnih podatkov o verovanju, zato lahko sklepamo, da je bilo podobno kot v Palestini.</a:t>
            </a:r>
          </a:p>
          <a:p>
            <a:endParaRPr lang="sl-SI" altLang="sl-SI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B2EFDA8-9A54-4691-82B3-174B82D12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b="1" cap="all" dirty="0" err="1">
                <a:latin typeface="Times New Roman" pitchFamily="18" charset="0"/>
                <a:cs typeface="Times New Roman" pitchFamily="18" charset="0"/>
              </a:rPr>
              <a:t>palestina</a:t>
            </a:r>
            <a:endParaRPr lang="sl-SI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Ograda vsebine 2">
            <a:extLst>
              <a:ext uri="{FF2B5EF4-FFF2-40B4-BE49-F238E27FC236}">
                <a16:creationId xmlns:a16="http://schemas.microsoft.com/office/drawing/2014/main" id="{D8212A59-7A15-416B-92BE-398A782FB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Iz suženjstva je Palestince prišel rešit Mojzes</a:t>
            </a:r>
          </a:p>
          <a:p>
            <a:r>
              <a:rPr lang="sl-SI" altLang="sl-SI"/>
              <a:t>Med vračanjem v domovino je uvedel vero v enega boga Jahveja</a:t>
            </a:r>
          </a:p>
          <a:p>
            <a:r>
              <a:rPr lang="sl-SI" altLang="sl-SI"/>
              <a:t>Postavil je tudi 10 zapovedi</a:t>
            </a:r>
          </a:p>
          <a:p>
            <a:r>
              <a:rPr lang="sl-SI" altLang="sl-SI"/>
              <a:t>Po teh božjih zakonih naj bi živeli svoje versko in tudi vsakdanje življenje</a:t>
            </a:r>
          </a:p>
          <a:p>
            <a:endParaRPr lang="sl-SI" altLang="sl-SI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slov 1">
            <a:extLst>
              <a:ext uri="{FF2B5EF4-FFF2-40B4-BE49-F238E27FC236}">
                <a16:creationId xmlns:a16="http://schemas.microsoft.com/office/drawing/2014/main" id="{41C254A4-6534-4B70-B1E8-8BF86835C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>
                <a:latin typeface="Times New Roman" panose="02020603050405020304" pitchFamily="18" charset="0"/>
                <a:cs typeface="Times New Roman" panose="02020603050405020304" pitchFamily="18" charset="0"/>
              </a:rPr>
              <a:t>VIRI</a:t>
            </a:r>
          </a:p>
        </p:txBody>
      </p:sp>
      <p:sp>
        <p:nvSpPr>
          <p:cNvPr id="8195" name="Ograda vsebine 2">
            <a:extLst>
              <a:ext uri="{FF2B5EF4-FFF2-40B4-BE49-F238E27FC236}">
                <a16:creationId xmlns:a16="http://schemas.microsoft.com/office/drawing/2014/main" id="{9D8E8F21-AD2D-4F3F-B6E0-5D411AE6A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Zvezek za zgodovino</a:t>
            </a:r>
          </a:p>
          <a:p>
            <a:r>
              <a:rPr lang="sl-SI" altLang="sl-SI"/>
              <a:t>ZGODOVINA 1. Učbenik za prvi letnik gimnazije / V. Brodnik, R. A. Jernejčič, Z. Radojnič, T. Urankar – Dornik [DZS, Ljubljana 2003]</a:t>
            </a:r>
          </a:p>
          <a:p>
            <a:r>
              <a:rPr lang="sl-SI" altLang="sl-SI"/>
              <a:t>Wikipedija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Officeova tema</vt:lpstr>
      <vt:lpstr>V E R O V A N J E  V ZGODNJIH VISOKIH KULTURAH</vt:lpstr>
      <vt:lpstr>UVOD</vt:lpstr>
      <vt:lpstr>verovanje v egiptu</vt:lpstr>
      <vt:lpstr>Mezopotamija</vt:lpstr>
      <vt:lpstr>FENICIJA</vt:lpstr>
      <vt:lpstr>palestina</vt:lpstr>
      <vt:lpstr>VIRI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2019-06-03T09:17:10Z</dcterms:created>
  <dcterms:modified xsi:type="dcterms:W3CDTF">2019-06-03T09:17:10Z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